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62" r:id="rId3"/>
    <p:sldId id="260" r:id="rId4"/>
    <p:sldId id="259" r:id="rId5"/>
    <p:sldId id="257"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lgn="l">
              <a:defRPr/>
            </a:lvl1pPr>
          </a:lstStyle>
          <a:p>
            <a:fld id="{2FB3404E-1B77-484A-8A62-D27DA9ECED7B}" type="datetimeFigureOut">
              <a:rPr lang="el-GR" smtClean="0"/>
              <a:t>28/3/2020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63197A-05B3-4711-8E88-0A670A5D9CF7}" type="slidenum">
              <a:rPr lang="el-GR" smtClean="0"/>
              <a:t>‹#›</a:t>
            </a:fld>
            <a:endParaRPr lang="el-G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87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FB3404E-1B77-484A-8A62-D27DA9ECED7B}" type="datetimeFigureOut">
              <a:rPr lang="el-GR" smtClean="0"/>
              <a:t>28/3/2020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63197A-05B3-4711-8E88-0A670A5D9CF7}" type="slidenum">
              <a:rPr lang="el-GR" smtClean="0"/>
              <a:t>‹#›</a:t>
            </a:fld>
            <a:endParaRPr lang="el-GR"/>
          </a:p>
        </p:txBody>
      </p:sp>
    </p:spTree>
    <p:extLst>
      <p:ext uri="{BB962C8B-B14F-4D97-AF65-F5344CB8AC3E}">
        <p14:creationId xmlns:p14="http://schemas.microsoft.com/office/powerpoint/2010/main" val="276138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FB3404E-1B77-484A-8A62-D27DA9ECED7B}" type="datetimeFigureOut">
              <a:rPr lang="el-GR" smtClean="0"/>
              <a:t>28/3/2020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63197A-05B3-4711-8E88-0A670A5D9CF7}" type="slidenum">
              <a:rPr lang="el-GR" smtClean="0"/>
              <a:t>‹#›</a:t>
            </a:fld>
            <a:endParaRPr lang="el-GR"/>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22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FB3404E-1B77-484A-8A62-D27DA9ECED7B}" type="datetimeFigureOut">
              <a:rPr lang="el-GR" smtClean="0"/>
              <a:t>28/3/2020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63197A-05B3-4711-8E88-0A670A5D9CF7}" type="slidenum">
              <a:rPr lang="el-GR" smtClean="0"/>
              <a:t>‹#›</a:t>
            </a:fld>
            <a:endParaRPr lang="el-GR"/>
          </a:p>
        </p:txBody>
      </p:sp>
    </p:spTree>
    <p:extLst>
      <p:ext uri="{BB962C8B-B14F-4D97-AF65-F5344CB8AC3E}">
        <p14:creationId xmlns:p14="http://schemas.microsoft.com/office/powerpoint/2010/main" val="74344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FB3404E-1B77-484A-8A62-D27DA9ECED7B}" type="datetimeFigureOut">
              <a:rPr lang="el-GR" smtClean="0"/>
              <a:t>28/3/2020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63197A-05B3-4711-8E88-0A670A5D9CF7}" type="slidenum">
              <a:rPr lang="el-GR" smtClean="0"/>
              <a:t>‹#›</a:t>
            </a:fld>
            <a:endParaRPr lang="el-GR"/>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48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FB3404E-1B77-484A-8A62-D27DA9ECED7B}" type="datetimeFigureOut">
              <a:rPr lang="el-GR" smtClean="0"/>
              <a:t>28/3/2020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63197A-05B3-4711-8E88-0A670A5D9CF7}" type="slidenum">
              <a:rPr lang="el-GR" smtClean="0"/>
              <a:t>‹#›</a:t>
            </a:fld>
            <a:endParaRPr lang="el-GR"/>
          </a:p>
        </p:txBody>
      </p:sp>
    </p:spTree>
    <p:extLst>
      <p:ext uri="{BB962C8B-B14F-4D97-AF65-F5344CB8AC3E}">
        <p14:creationId xmlns:p14="http://schemas.microsoft.com/office/powerpoint/2010/main" val="328273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24128" y="2967788"/>
            <a:ext cx="475488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l-GR"/>
              <a:t>Στυλ κειμένου υποδείγματος</a:t>
            </a:r>
          </a:p>
        </p:txBody>
      </p:sp>
      <p:sp>
        <p:nvSpPr>
          <p:cNvPr id="6" name="Content Placeholder 5"/>
          <p:cNvSpPr>
            <a:spLocks noGrp="1"/>
          </p:cNvSpPr>
          <p:nvPr>
            <p:ph sz="quarter" idx="4"/>
          </p:nvPr>
        </p:nvSpPr>
        <p:spPr>
          <a:xfrm>
            <a:off x="5989320" y="2967788"/>
            <a:ext cx="475488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FB3404E-1B77-484A-8A62-D27DA9ECED7B}" type="datetimeFigureOut">
              <a:rPr lang="el-GR" smtClean="0"/>
              <a:t>28/3/2020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63197A-05B3-4711-8E88-0A670A5D9CF7}" type="slidenum">
              <a:rPr lang="el-GR" smtClean="0"/>
              <a:t>‹#›</a:t>
            </a:fld>
            <a:endParaRPr lang="el-GR"/>
          </a:p>
        </p:txBody>
      </p:sp>
    </p:spTree>
    <p:extLst>
      <p:ext uri="{BB962C8B-B14F-4D97-AF65-F5344CB8AC3E}">
        <p14:creationId xmlns:p14="http://schemas.microsoft.com/office/powerpoint/2010/main" val="160659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FB3404E-1B77-484A-8A62-D27DA9ECED7B}" type="datetimeFigureOut">
              <a:rPr lang="el-GR" smtClean="0"/>
              <a:t>28/3/2020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63197A-05B3-4711-8E88-0A670A5D9CF7}" type="slidenum">
              <a:rPr lang="el-GR" smtClean="0"/>
              <a:t>‹#›</a:t>
            </a:fld>
            <a:endParaRPr lang="el-GR"/>
          </a:p>
        </p:txBody>
      </p:sp>
    </p:spTree>
    <p:extLst>
      <p:ext uri="{BB962C8B-B14F-4D97-AF65-F5344CB8AC3E}">
        <p14:creationId xmlns:p14="http://schemas.microsoft.com/office/powerpoint/2010/main" val="346268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3404E-1B77-484A-8A62-D27DA9ECED7B}" type="datetimeFigureOut">
              <a:rPr lang="el-GR" smtClean="0"/>
              <a:t>28/3/2020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63197A-05B3-4711-8E88-0A670A5D9CF7}" type="slidenum">
              <a:rPr lang="el-GR" smtClean="0"/>
              <a:t>‹#›</a:t>
            </a:fld>
            <a:endParaRPr lang="el-GR"/>
          </a:p>
        </p:txBody>
      </p:sp>
    </p:spTree>
    <p:extLst>
      <p:ext uri="{BB962C8B-B14F-4D97-AF65-F5344CB8AC3E}">
        <p14:creationId xmlns:p14="http://schemas.microsoft.com/office/powerpoint/2010/main" val="118969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FB3404E-1B77-484A-8A62-D27DA9ECED7B}" type="datetimeFigureOut">
              <a:rPr lang="el-GR" smtClean="0"/>
              <a:t>28/3/2020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63197A-05B3-4711-8E88-0A670A5D9CF7}" type="slidenum">
              <a:rPr lang="el-GR" smtClean="0"/>
              <a:t>‹#›</a:t>
            </a:fld>
            <a:endParaRPr lang="el-GR"/>
          </a:p>
        </p:txBody>
      </p:sp>
    </p:spTree>
    <p:extLst>
      <p:ext uri="{BB962C8B-B14F-4D97-AF65-F5344CB8AC3E}">
        <p14:creationId xmlns:p14="http://schemas.microsoft.com/office/powerpoint/2010/main" val="401313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FB3404E-1B77-484A-8A62-D27DA9ECED7B}" type="datetimeFigureOut">
              <a:rPr lang="el-GR" smtClean="0"/>
              <a:t>28/3/2020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63197A-05B3-4711-8E88-0A670A5D9CF7}" type="slidenum">
              <a:rPr lang="el-GR" smtClean="0"/>
              <a:t>‹#›</a:t>
            </a:fld>
            <a:endParaRPr lang="el-GR"/>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32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FB3404E-1B77-484A-8A62-D27DA9ECED7B}" type="datetimeFigureOut">
              <a:rPr lang="el-GR" smtClean="0"/>
              <a:t>28/3/2020</a:t>
            </a:fld>
            <a:endParaRPr lang="el-G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l-G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363197A-05B3-4711-8E88-0A670A5D9CF7}" type="slidenum">
              <a:rPr lang="el-GR" smtClean="0"/>
              <a:t>‹#›</a:t>
            </a:fld>
            <a:endParaRPr lang="el-G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04947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gr.pinterest.com/pin/697354323524915536/" TargetMode="External"/><Relationship Id="rId2" Type="http://schemas.openxmlformats.org/officeDocument/2006/relationships/hyperlink" Target="http://www.greek-language.gr/certification/dbs/teachers/show.html?id=85"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DD42A3-C907-4E83-9C16-1C3387F9E3A2}"/>
              </a:ext>
            </a:extLst>
          </p:cNvPr>
          <p:cNvSpPr>
            <a:spLocks noGrp="1"/>
          </p:cNvSpPr>
          <p:nvPr>
            <p:ph type="ctrTitle"/>
          </p:nvPr>
        </p:nvSpPr>
        <p:spPr>
          <a:xfrm>
            <a:off x="0" y="4960137"/>
            <a:ext cx="7772400" cy="1463040"/>
          </a:xfrm>
        </p:spPr>
        <p:txBody>
          <a:bodyPr>
            <a:normAutofit fontScale="90000"/>
          </a:bodyPr>
          <a:lstStyle/>
          <a:p>
            <a:pPr algn="ctr"/>
            <a:br>
              <a:rPr lang="el-GR" sz="2000" b="1" dirty="0"/>
            </a:br>
            <a:r>
              <a:rPr lang="el-GR" sz="2000" b="1" dirty="0"/>
              <a:t>5</a:t>
            </a:r>
            <a:r>
              <a:rPr lang="el-GR" sz="2000" b="1" baseline="30000" dirty="0"/>
              <a:t>Ο</a:t>
            </a:r>
            <a:r>
              <a:rPr lang="el-GR" sz="2000" b="1" dirty="0"/>
              <a:t>  ΔΗΜΟΤΙΚΟ ΣΧΟΛΕΙΟ ΙΕΡΑΠΕΤΡΑΣ, ΓΡΑ ΛΥΓΙΑ </a:t>
            </a:r>
            <a:br>
              <a:rPr lang="el-GR" sz="2000" b="1" dirty="0"/>
            </a:br>
            <a:r>
              <a:rPr lang="el-GR" sz="2000" b="1" dirty="0"/>
              <a:t>ΔΑΣΚΑΛΑ:ΙΩΑΝΝΑ ΜΠΑΦΑΚΗ </a:t>
            </a:r>
            <a:br>
              <a:rPr lang="el-GR" sz="2000" b="1" dirty="0"/>
            </a:br>
            <a:r>
              <a:rPr lang="el-GR" sz="2000" b="1" dirty="0"/>
              <a:t>ΜΑΘΗΜΑ: ΓΛΩΣΣΑ</a:t>
            </a:r>
            <a:br>
              <a:rPr lang="el-GR" sz="2000" b="1" dirty="0"/>
            </a:br>
            <a:r>
              <a:rPr lang="el-GR" sz="2000" b="1" dirty="0"/>
              <a:t>ΣΧΟΛΙΚΟ ΕΤΟΣ: 2019-20</a:t>
            </a:r>
            <a:br>
              <a:rPr lang="el-GR" sz="2000" b="1" dirty="0"/>
            </a:br>
            <a:endParaRPr lang="el-GR" sz="2000" b="1" dirty="0"/>
          </a:p>
        </p:txBody>
      </p:sp>
      <p:sp>
        <p:nvSpPr>
          <p:cNvPr id="3" name="Υπότιτλος 2">
            <a:extLst>
              <a:ext uri="{FF2B5EF4-FFF2-40B4-BE49-F238E27FC236}">
                <a16:creationId xmlns:a16="http://schemas.microsoft.com/office/drawing/2014/main" id="{0B26D93A-79EE-444E-883F-9202DA25394A}"/>
              </a:ext>
            </a:extLst>
          </p:cNvPr>
          <p:cNvSpPr>
            <a:spLocks noGrp="1"/>
          </p:cNvSpPr>
          <p:nvPr>
            <p:ph type="subTitle" idx="1"/>
          </p:nvPr>
        </p:nvSpPr>
        <p:spPr/>
        <p:txBody>
          <a:bodyPr/>
          <a:lstStyle/>
          <a:p>
            <a:pPr algn="ctr"/>
            <a:r>
              <a:rPr lang="el-GR" b="1" dirty="0"/>
              <a:t>Ε΄ ΔΗΜΟΤΙΚΟΥ</a:t>
            </a:r>
          </a:p>
          <a:p>
            <a:pPr algn="ctr"/>
            <a:r>
              <a:rPr lang="el-GR" b="1" dirty="0"/>
              <a:t>ΤΑΞΗ ΥΠΟΔΟΧΗΣ, ΖΕΠ ΙΙ</a:t>
            </a:r>
          </a:p>
        </p:txBody>
      </p:sp>
      <p:pic>
        <p:nvPicPr>
          <p:cNvPr id="7" name="Εικόνα 6">
            <a:extLst>
              <a:ext uri="{FF2B5EF4-FFF2-40B4-BE49-F238E27FC236}">
                <a16:creationId xmlns:a16="http://schemas.microsoft.com/office/drawing/2014/main" id="{4756A1B7-0B13-43FE-A6F0-1A06D1EF2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139" y="434822"/>
            <a:ext cx="7156174" cy="38323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8312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5C8085-9C13-467E-8229-8C4AF791FB72}"/>
              </a:ext>
            </a:extLst>
          </p:cNvPr>
          <p:cNvSpPr>
            <a:spLocks noGrp="1"/>
          </p:cNvSpPr>
          <p:nvPr>
            <p:ph type="title"/>
          </p:nvPr>
        </p:nvSpPr>
        <p:spPr>
          <a:xfrm>
            <a:off x="1024128" y="585216"/>
            <a:ext cx="9720072" cy="1442367"/>
          </a:xfrm>
        </p:spPr>
        <p:txBody>
          <a:bodyPr/>
          <a:lstStyle/>
          <a:p>
            <a:r>
              <a:rPr lang="el-GR" altLang="el-GR" sz="3600" cap="none" spc="0" dirty="0">
                <a:solidFill>
                  <a:schemeClr val="tx1"/>
                </a:solidFill>
                <a:latin typeface="Trebuchet MS" panose="020B0603020202020204"/>
              </a:rPr>
              <a:t>Καλωσορίσατε στη τηλεδιάσκεψη!!!</a:t>
            </a:r>
            <a:endParaRPr lang="el-GR" dirty="0">
              <a:solidFill>
                <a:schemeClr val="tx1"/>
              </a:solidFill>
            </a:endParaRPr>
          </a:p>
        </p:txBody>
      </p:sp>
      <p:sp>
        <p:nvSpPr>
          <p:cNvPr id="3" name="Θέση περιεχομένου 2">
            <a:extLst>
              <a:ext uri="{FF2B5EF4-FFF2-40B4-BE49-F238E27FC236}">
                <a16:creationId xmlns:a16="http://schemas.microsoft.com/office/drawing/2014/main" id="{4F7596AE-4836-4E17-A7E5-F6FAD93B9DB1}"/>
              </a:ext>
            </a:extLst>
          </p:cNvPr>
          <p:cNvSpPr>
            <a:spLocks noGrp="1"/>
          </p:cNvSpPr>
          <p:nvPr>
            <p:ph idx="1"/>
          </p:nvPr>
        </p:nvSpPr>
        <p:spPr>
          <a:xfrm>
            <a:off x="878155" y="1895060"/>
            <a:ext cx="9720072" cy="1758672"/>
          </a:xfrm>
        </p:spPr>
        <p:txBody>
          <a:bodyPr>
            <a:normAutofit/>
          </a:bodyPr>
          <a:lstStyle/>
          <a:p>
            <a:pPr marL="0" lvl="0" indent="0" defTabSz="457200" eaLnBrk="0" fontAlgn="base" hangingPunct="0">
              <a:lnSpc>
                <a:spcPct val="100000"/>
              </a:lnSpc>
              <a:spcBef>
                <a:spcPts val="1000"/>
              </a:spcBef>
              <a:spcAft>
                <a:spcPct val="0"/>
              </a:spcAft>
              <a:buClr>
                <a:srgbClr val="90C226"/>
              </a:buClr>
              <a:buSzPct val="80000"/>
              <a:buNone/>
            </a:pPr>
            <a:r>
              <a:rPr lang="el-GR" altLang="el-GR" sz="2800" dirty="0">
                <a:latin typeface="Trebuchet MS" panose="020B0603020202020204"/>
              </a:rPr>
              <a:t>	Τώρα θα μάθουμε με έναν πιο όμορφο, ευχάριστο και διασκεδαστικό τρόπο να διαβάζουμε και να γράφουμε!!! </a:t>
            </a:r>
          </a:p>
          <a:p>
            <a:pPr marL="0" lvl="0" indent="0" defTabSz="457200" eaLnBrk="0" fontAlgn="base" hangingPunct="0">
              <a:lnSpc>
                <a:spcPct val="100000"/>
              </a:lnSpc>
              <a:spcBef>
                <a:spcPts val="1000"/>
              </a:spcBef>
              <a:spcAft>
                <a:spcPct val="0"/>
              </a:spcAft>
              <a:buClr>
                <a:srgbClr val="90C226"/>
              </a:buClr>
              <a:buSzPct val="80000"/>
              <a:buNone/>
            </a:pPr>
            <a:r>
              <a:rPr lang="el-GR" altLang="el-GR" sz="2800" dirty="0">
                <a:latin typeface="Trebuchet MS" panose="020B0603020202020204"/>
              </a:rPr>
              <a:t>Ας ξεκινήσουμε…το μάθημα!!!</a:t>
            </a:r>
            <a:r>
              <a:rPr lang="el-GR" altLang="el-GR" sz="2800" dirty="0">
                <a:latin typeface="Trebuchet MS" panose="020B0603020202020204"/>
                <a:sym typeface="Wingdings" panose="05000000000000000000" pitchFamily="2" charset="2"/>
              </a:rPr>
              <a:t></a:t>
            </a:r>
            <a:endParaRPr lang="el-GR" altLang="el-GR" sz="2800" dirty="0">
              <a:latin typeface="Trebuchet MS" panose="020B0603020202020204"/>
            </a:endParaRPr>
          </a:p>
          <a:p>
            <a:endParaRPr lang="el-GR" dirty="0"/>
          </a:p>
        </p:txBody>
      </p:sp>
      <p:pic>
        <p:nvPicPr>
          <p:cNvPr id="4" name="Εικόνα 3">
            <a:extLst>
              <a:ext uri="{FF2B5EF4-FFF2-40B4-BE49-F238E27FC236}">
                <a16:creationId xmlns:a16="http://schemas.microsoft.com/office/drawing/2014/main" id="{D03BB157-52D9-4B94-81F1-8D9FAFE0301F}"/>
              </a:ext>
            </a:extLst>
          </p:cNvPr>
          <p:cNvPicPr>
            <a:picLocks noChangeAspect="1"/>
          </p:cNvPicPr>
          <p:nvPr/>
        </p:nvPicPr>
        <p:blipFill>
          <a:blip r:embed="rId2"/>
          <a:stretch>
            <a:fillRect/>
          </a:stretch>
        </p:blipFill>
        <p:spPr>
          <a:xfrm>
            <a:off x="1403215" y="3429000"/>
            <a:ext cx="8961897" cy="3429000"/>
          </a:xfrm>
          <a:prstGeom prst="rect">
            <a:avLst/>
          </a:prstGeom>
        </p:spPr>
      </p:pic>
    </p:spTree>
    <p:extLst>
      <p:ext uri="{BB962C8B-B14F-4D97-AF65-F5344CB8AC3E}">
        <p14:creationId xmlns:p14="http://schemas.microsoft.com/office/powerpoint/2010/main" val="161825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C1434-5E72-40AF-BCE5-397F10F36954}"/>
              </a:ext>
            </a:extLst>
          </p:cNvPr>
          <p:cNvSpPr>
            <a:spLocks noGrp="1"/>
          </p:cNvSpPr>
          <p:nvPr>
            <p:ph type="title"/>
          </p:nvPr>
        </p:nvSpPr>
        <p:spPr/>
        <p:txBody>
          <a:bodyPr>
            <a:normAutofit/>
          </a:bodyPr>
          <a:lstStyle/>
          <a:p>
            <a:r>
              <a:rPr lang="el-GR" sz="4400" dirty="0"/>
              <a:t>Ο </a:t>
            </a:r>
            <a:r>
              <a:rPr lang="el-GR" sz="4400" dirty="0" err="1"/>
              <a:t>γατοσ</a:t>
            </a:r>
            <a:endParaRPr lang="el-GR" sz="4400" dirty="0"/>
          </a:p>
        </p:txBody>
      </p:sp>
      <p:sp>
        <p:nvSpPr>
          <p:cNvPr id="3" name="Θέση περιεχομένου 2">
            <a:extLst>
              <a:ext uri="{FF2B5EF4-FFF2-40B4-BE49-F238E27FC236}">
                <a16:creationId xmlns:a16="http://schemas.microsoft.com/office/drawing/2014/main" id="{DAC4D145-6807-420B-AEB0-BA5724B4BD5A}"/>
              </a:ext>
            </a:extLst>
          </p:cNvPr>
          <p:cNvSpPr>
            <a:spLocks noGrp="1"/>
          </p:cNvSpPr>
          <p:nvPr>
            <p:ph idx="1"/>
          </p:nvPr>
        </p:nvSpPr>
        <p:spPr>
          <a:xfrm>
            <a:off x="1024128" y="1954696"/>
            <a:ext cx="9720073" cy="4141304"/>
          </a:xfrm>
        </p:spPr>
        <p:txBody>
          <a:bodyPr>
            <a:normAutofit/>
          </a:bodyPr>
          <a:lstStyle/>
          <a:p>
            <a:pPr marL="0" indent="0">
              <a:buNone/>
            </a:pPr>
            <a:r>
              <a:rPr lang="el-GR" dirty="0"/>
              <a:t>          Μη νομίζετε. Δεν είναι πάντα εύκολο να ζει ένας γάτος με τους ανθρώπους. Ένας γάτος που μεγάλωσε στο δρόμο. Πρώτα </a:t>
            </a:r>
            <a:r>
              <a:rPr lang="el-GR" dirty="0" err="1"/>
              <a:t>πρώτα</a:t>
            </a:r>
            <a:r>
              <a:rPr lang="el-GR" dirty="0"/>
              <a:t> μου άλλαξαν το όνομα. Εγώ κάθε μέρα νιαουρίζω πως το όνομά μου είναι </a:t>
            </a:r>
            <a:r>
              <a:rPr lang="el-GR" dirty="0" err="1"/>
              <a:t>Κανέλος</a:t>
            </a:r>
            <a:r>
              <a:rPr lang="el-GR" dirty="0"/>
              <a:t>. Εκείνοι δεν το καταλαβαίνουν και με φωνάζουν </a:t>
            </a:r>
            <a:r>
              <a:rPr lang="el-GR" dirty="0" err="1"/>
              <a:t>Τόμυ</a:t>
            </a:r>
            <a:r>
              <a:rPr lang="el-GR" dirty="0"/>
              <a:t>. Δεν πειράζει. Έξυπνος είμαι, θα το μάθω γρήγορα. Μετά, το σπίτι είναι γεμάτο με παράξενα πράγματα. Ένας γάτος θέλει να τρέχει, να σκαρφαλώνει, να πηδάει από την πολυθρόνα στον καναπέ. Τίποτε από όλα αυτά δεν μπορεί να κάνει ελεύθερα.</a:t>
            </a:r>
          </a:p>
          <a:p>
            <a:pPr marL="0" indent="0">
              <a:buNone/>
            </a:pPr>
            <a:r>
              <a:rPr lang="el-GR" dirty="0"/>
              <a:t>         Μερικές φορές ρίχνω το φαγητό μου στο πάτωμα. Τότε η μαμά φωνάζει ότι δεν προσέχω. Μου αρέσει να κρύβομαι πίσω από τις κουρτίνες και να τις τραβώ. Η γιαγιά με διώχνει και λέει ότι κάνω συνέχεια ζημιές. Άλλες πάλι φορές κυνηγώ την ουρά μου και ρίχνω το βάζο πάνω από το τραπέζι. </a:t>
            </a:r>
            <a:r>
              <a:rPr lang="el-GR" dirty="0" err="1"/>
              <a:t>Εεε</a:t>
            </a:r>
            <a:r>
              <a:rPr lang="el-GR" dirty="0"/>
              <a:t>!! Τότε όλοι με μαλώνουν δυνατά!! Τους λέω, λοιπόν, κύριοι είμαι γάτος, δεν είμαι άνθρωπος!!!!</a:t>
            </a:r>
          </a:p>
        </p:txBody>
      </p:sp>
    </p:spTree>
    <p:extLst>
      <p:ext uri="{BB962C8B-B14F-4D97-AF65-F5344CB8AC3E}">
        <p14:creationId xmlns:p14="http://schemas.microsoft.com/office/powerpoint/2010/main" val="75916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31B97E-077F-474C-B0BF-FC0847295EBF}"/>
              </a:ext>
            </a:extLst>
          </p:cNvPr>
          <p:cNvSpPr>
            <a:spLocks noGrp="1"/>
          </p:cNvSpPr>
          <p:nvPr>
            <p:ph type="title"/>
          </p:nvPr>
        </p:nvSpPr>
        <p:spPr>
          <a:xfrm>
            <a:off x="775252" y="887822"/>
            <a:ext cx="9720072" cy="885775"/>
          </a:xfrm>
        </p:spPr>
        <p:txBody>
          <a:bodyPr>
            <a:normAutofit/>
          </a:bodyPr>
          <a:lstStyle/>
          <a:p>
            <a:r>
              <a:rPr lang="el-GR" sz="4400" dirty="0" err="1"/>
              <a:t>Ασκηση</a:t>
            </a:r>
            <a:r>
              <a:rPr lang="el-GR" sz="4400" dirty="0"/>
              <a:t> 1</a:t>
            </a:r>
          </a:p>
        </p:txBody>
      </p:sp>
      <p:graphicFrame>
        <p:nvGraphicFramePr>
          <p:cNvPr id="5" name="Πίνακας 5">
            <a:extLst>
              <a:ext uri="{FF2B5EF4-FFF2-40B4-BE49-F238E27FC236}">
                <a16:creationId xmlns:a16="http://schemas.microsoft.com/office/drawing/2014/main" id="{B0D6D155-B51B-4FAA-9352-3D29BD865BBF}"/>
              </a:ext>
            </a:extLst>
          </p:cNvPr>
          <p:cNvGraphicFramePr>
            <a:graphicFrameLocks noGrp="1"/>
          </p:cNvGraphicFramePr>
          <p:nvPr>
            <p:ph sz="half" idx="1"/>
            <p:extLst>
              <p:ext uri="{D42A27DB-BD31-4B8C-83A1-F6EECF244321}">
                <p14:modId xmlns:p14="http://schemas.microsoft.com/office/powerpoint/2010/main" val="3757446135"/>
              </p:ext>
            </p:extLst>
          </p:nvPr>
        </p:nvGraphicFramePr>
        <p:xfrm>
          <a:off x="609600" y="2610678"/>
          <a:ext cx="6811616" cy="3108542"/>
        </p:xfrm>
        <a:graphic>
          <a:graphicData uri="http://schemas.openxmlformats.org/drawingml/2006/table">
            <a:tbl>
              <a:tblPr firstRow="1" bandRow="1">
                <a:tableStyleId>{5C22544A-7EE6-4342-B048-85BDC9FD1C3A}</a:tableStyleId>
              </a:tblPr>
              <a:tblGrid>
                <a:gridCol w="1702904">
                  <a:extLst>
                    <a:ext uri="{9D8B030D-6E8A-4147-A177-3AD203B41FA5}">
                      <a16:colId xmlns:a16="http://schemas.microsoft.com/office/drawing/2014/main" val="1284099541"/>
                    </a:ext>
                  </a:extLst>
                </a:gridCol>
                <a:gridCol w="1702904">
                  <a:extLst>
                    <a:ext uri="{9D8B030D-6E8A-4147-A177-3AD203B41FA5}">
                      <a16:colId xmlns:a16="http://schemas.microsoft.com/office/drawing/2014/main" val="3345342668"/>
                    </a:ext>
                  </a:extLst>
                </a:gridCol>
                <a:gridCol w="1702904">
                  <a:extLst>
                    <a:ext uri="{9D8B030D-6E8A-4147-A177-3AD203B41FA5}">
                      <a16:colId xmlns:a16="http://schemas.microsoft.com/office/drawing/2014/main" val="1445068752"/>
                    </a:ext>
                  </a:extLst>
                </a:gridCol>
                <a:gridCol w="1702904">
                  <a:extLst>
                    <a:ext uri="{9D8B030D-6E8A-4147-A177-3AD203B41FA5}">
                      <a16:colId xmlns:a16="http://schemas.microsoft.com/office/drawing/2014/main" val="3101546872"/>
                    </a:ext>
                  </a:extLst>
                </a:gridCol>
              </a:tblGrid>
              <a:tr h="927386">
                <a:tc>
                  <a:txBody>
                    <a:bodyPr/>
                    <a:lstStyle/>
                    <a:p>
                      <a:r>
                        <a:rPr lang="el-GR" sz="2400" dirty="0"/>
                        <a:t>Πρόσωπα</a:t>
                      </a:r>
                    </a:p>
                  </a:txBody>
                  <a:tcPr/>
                </a:tc>
                <a:tc>
                  <a:txBody>
                    <a:bodyPr/>
                    <a:lstStyle/>
                    <a:p>
                      <a:pPr algn="ctr"/>
                      <a:r>
                        <a:rPr lang="el-GR" sz="2400" dirty="0"/>
                        <a:t>Ζώα</a:t>
                      </a:r>
                    </a:p>
                  </a:txBody>
                  <a:tcPr/>
                </a:tc>
                <a:tc>
                  <a:txBody>
                    <a:bodyPr/>
                    <a:lstStyle/>
                    <a:p>
                      <a:r>
                        <a:rPr lang="el-GR" sz="2400" dirty="0"/>
                        <a:t>Πράγματα</a:t>
                      </a:r>
                    </a:p>
                  </a:txBody>
                  <a:tcPr/>
                </a:tc>
                <a:tc>
                  <a:txBody>
                    <a:bodyPr/>
                    <a:lstStyle/>
                    <a:p>
                      <a:pPr algn="ctr"/>
                      <a:r>
                        <a:rPr lang="el-GR" sz="2400" dirty="0"/>
                        <a:t>Ρήματα</a:t>
                      </a:r>
                    </a:p>
                    <a:p>
                      <a:pPr algn="ctr"/>
                      <a:r>
                        <a:rPr lang="el-GR" sz="2400" dirty="0"/>
                        <a:t>-ω</a:t>
                      </a:r>
                    </a:p>
                  </a:txBody>
                  <a:tcPr/>
                </a:tc>
                <a:extLst>
                  <a:ext uri="{0D108BD9-81ED-4DB2-BD59-A6C34878D82A}">
                    <a16:rowId xmlns:a16="http://schemas.microsoft.com/office/drawing/2014/main" val="3709265373"/>
                  </a:ext>
                </a:extLst>
              </a:tr>
              <a:tr h="545289">
                <a:tc>
                  <a:txBody>
                    <a:bodyPr/>
                    <a:lstStyle/>
                    <a:p>
                      <a:r>
                        <a:rPr lang="el-GR" dirty="0"/>
                        <a:t>άνθρωπος</a:t>
                      </a:r>
                    </a:p>
                  </a:txBody>
                  <a:tcPr/>
                </a:tc>
                <a:tc>
                  <a:txBody>
                    <a:bodyPr/>
                    <a:lstStyle/>
                    <a:p>
                      <a:endParaRPr lang="el-GR" dirty="0"/>
                    </a:p>
                  </a:txBody>
                  <a:tcPr/>
                </a:tc>
                <a:tc>
                  <a:txBody>
                    <a:bodyPr/>
                    <a:lstStyle/>
                    <a:p>
                      <a:endParaRPr lang="el-GR" dirty="0"/>
                    </a:p>
                  </a:txBody>
                  <a:tcPr/>
                </a:tc>
                <a:tc>
                  <a:txBody>
                    <a:bodyPr/>
                    <a:lstStyle/>
                    <a:p>
                      <a:r>
                        <a:rPr lang="el-GR" dirty="0"/>
                        <a:t>νομίζω</a:t>
                      </a:r>
                    </a:p>
                  </a:txBody>
                  <a:tcPr/>
                </a:tc>
                <a:extLst>
                  <a:ext uri="{0D108BD9-81ED-4DB2-BD59-A6C34878D82A}">
                    <a16:rowId xmlns:a16="http://schemas.microsoft.com/office/drawing/2014/main" val="2709764720"/>
                  </a:ext>
                </a:extLst>
              </a:tr>
              <a:tr h="5452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2677420901"/>
                  </a:ext>
                </a:extLst>
              </a:tr>
              <a:tr h="5452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3774641546"/>
                  </a:ext>
                </a:extLst>
              </a:tr>
              <a:tr h="5452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2875312238"/>
                  </a:ext>
                </a:extLst>
              </a:tr>
            </a:tbl>
          </a:graphicData>
        </a:graphic>
      </p:graphicFrame>
      <p:sp>
        <p:nvSpPr>
          <p:cNvPr id="4" name="Θέση περιεχομένου 3">
            <a:extLst>
              <a:ext uri="{FF2B5EF4-FFF2-40B4-BE49-F238E27FC236}">
                <a16:creationId xmlns:a16="http://schemas.microsoft.com/office/drawing/2014/main" id="{86C9826B-68B0-43F3-BA0A-9CF2DA4A8917}"/>
              </a:ext>
            </a:extLst>
          </p:cNvPr>
          <p:cNvSpPr>
            <a:spLocks noGrp="1"/>
          </p:cNvSpPr>
          <p:nvPr>
            <p:ph sz="half" idx="2"/>
          </p:nvPr>
        </p:nvSpPr>
        <p:spPr>
          <a:xfrm>
            <a:off x="609600" y="1822290"/>
            <a:ext cx="10727635" cy="1076601"/>
          </a:xfrm>
        </p:spPr>
        <p:txBody>
          <a:bodyPr/>
          <a:lstStyle/>
          <a:p>
            <a:r>
              <a:rPr lang="el-GR" dirty="0"/>
              <a:t>Από το κείμενο βρίσκουμε πρόσωπα, ζώα, πράγματα και 4 ρήματα (τελειώνουν σε –ω και δείχνουν ότι κάνω κάτι)</a:t>
            </a:r>
            <a:endParaRPr lang="el-GR" dirty="0">
              <a:solidFill>
                <a:srgbClr val="FF0000"/>
              </a:solidFill>
            </a:endParaRPr>
          </a:p>
        </p:txBody>
      </p:sp>
      <p:sp>
        <p:nvSpPr>
          <p:cNvPr id="7" name="TextBox 6">
            <a:extLst>
              <a:ext uri="{FF2B5EF4-FFF2-40B4-BE49-F238E27FC236}">
                <a16:creationId xmlns:a16="http://schemas.microsoft.com/office/drawing/2014/main" id="{5A3EC7AA-9835-4CA2-8092-E326831727F9}"/>
              </a:ext>
            </a:extLst>
          </p:cNvPr>
          <p:cNvSpPr txBox="1"/>
          <p:nvPr/>
        </p:nvSpPr>
        <p:spPr>
          <a:xfrm>
            <a:off x="7805530" y="3127513"/>
            <a:ext cx="3776870" cy="3539430"/>
          </a:xfrm>
          <a:prstGeom prst="rect">
            <a:avLst/>
          </a:prstGeom>
          <a:noFill/>
        </p:spPr>
        <p:txBody>
          <a:bodyPr wrap="square" rtlCol="0">
            <a:spAutoFit/>
          </a:bodyPr>
          <a:lstStyle/>
          <a:p>
            <a:pPr algn="ctr"/>
            <a:r>
              <a:rPr lang="el-GR" sz="2800" dirty="0"/>
              <a:t>Παράδειγμα</a:t>
            </a:r>
          </a:p>
          <a:p>
            <a:pPr algn="ctr"/>
            <a:r>
              <a:rPr lang="el-GR" sz="2800" dirty="0" err="1"/>
              <a:t>Ρήμα:παίζω</a:t>
            </a:r>
            <a:endParaRPr lang="el-GR" sz="2800" dirty="0"/>
          </a:p>
          <a:p>
            <a:r>
              <a:rPr lang="el-GR" sz="2800" dirty="0"/>
              <a:t>Εγώ </a:t>
            </a:r>
            <a:r>
              <a:rPr lang="el-GR" sz="2800" dirty="0" err="1"/>
              <a:t>παίζ</a:t>
            </a:r>
            <a:r>
              <a:rPr lang="el-GR" sz="2800" dirty="0"/>
              <a:t>-</a:t>
            </a:r>
            <a:r>
              <a:rPr lang="el-GR" sz="2800" dirty="0">
                <a:solidFill>
                  <a:srgbClr val="FF0000"/>
                </a:solidFill>
              </a:rPr>
              <a:t>ω</a:t>
            </a:r>
          </a:p>
          <a:p>
            <a:r>
              <a:rPr lang="el-GR" sz="2800" dirty="0" err="1"/>
              <a:t>Εσυ</a:t>
            </a:r>
            <a:r>
              <a:rPr lang="el-GR" sz="2800" dirty="0"/>
              <a:t> </a:t>
            </a:r>
            <a:r>
              <a:rPr lang="el-GR" sz="2800" dirty="0" err="1"/>
              <a:t>παίζ</a:t>
            </a:r>
            <a:r>
              <a:rPr lang="el-GR" sz="2800" dirty="0"/>
              <a:t>-</a:t>
            </a:r>
            <a:r>
              <a:rPr lang="el-GR" sz="2800" dirty="0">
                <a:solidFill>
                  <a:srgbClr val="FF0000"/>
                </a:solidFill>
              </a:rPr>
              <a:t>εις</a:t>
            </a:r>
          </a:p>
          <a:p>
            <a:r>
              <a:rPr lang="el-GR" sz="2800" dirty="0"/>
              <a:t>Αυτός-η-ο </a:t>
            </a:r>
            <a:r>
              <a:rPr lang="el-GR" sz="2800" dirty="0" err="1"/>
              <a:t>παίζ</a:t>
            </a:r>
            <a:r>
              <a:rPr lang="el-GR" sz="2800" dirty="0"/>
              <a:t>-</a:t>
            </a:r>
            <a:r>
              <a:rPr lang="el-GR" sz="2800" dirty="0">
                <a:solidFill>
                  <a:srgbClr val="FF0000"/>
                </a:solidFill>
              </a:rPr>
              <a:t>ει</a:t>
            </a:r>
          </a:p>
          <a:p>
            <a:r>
              <a:rPr lang="el-GR" sz="2800" dirty="0"/>
              <a:t>Εμείς </a:t>
            </a:r>
            <a:r>
              <a:rPr lang="el-GR" sz="2800" dirty="0" err="1"/>
              <a:t>παίζ-</a:t>
            </a:r>
            <a:r>
              <a:rPr lang="el-GR" sz="2800" dirty="0" err="1">
                <a:solidFill>
                  <a:srgbClr val="FF0000"/>
                </a:solidFill>
              </a:rPr>
              <a:t>ουμε</a:t>
            </a:r>
            <a:endParaRPr lang="el-GR" sz="2800" dirty="0">
              <a:solidFill>
                <a:srgbClr val="FF0000"/>
              </a:solidFill>
            </a:endParaRPr>
          </a:p>
          <a:p>
            <a:r>
              <a:rPr lang="el-GR" sz="2800" dirty="0"/>
              <a:t>Εσείς </a:t>
            </a:r>
            <a:r>
              <a:rPr lang="el-GR" sz="2800" dirty="0" err="1"/>
              <a:t>παίζ-</a:t>
            </a:r>
            <a:r>
              <a:rPr lang="el-GR" sz="2800" dirty="0" err="1">
                <a:solidFill>
                  <a:srgbClr val="FF0000"/>
                </a:solidFill>
              </a:rPr>
              <a:t>ετε</a:t>
            </a:r>
            <a:endParaRPr lang="el-GR" sz="2800" dirty="0">
              <a:solidFill>
                <a:srgbClr val="FF0000"/>
              </a:solidFill>
            </a:endParaRPr>
          </a:p>
          <a:p>
            <a:r>
              <a:rPr lang="el-GR" sz="2800" dirty="0"/>
              <a:t>Αυτοί </a:t>
            </a:r>
            <a:r>
              <a:rPr lang="el-GR" sz="2800" dirty="0" err="1"/>
              <a:t>παίζ-</a:t>
            </a:r>
            <a:r>
              <a:rPr lang="el-GR" sz="2800" dirty="0" err="1">
                <a:solidFill>
                  <a:srgbClr val="FF0000"/>
                </a:solidFill>
              </a:rPr>
              <a:t>ουν</a:t>
            </a:r>
            <a:endParaRPr lang="el-GR" sz="2800" dirty="0">
              <a:solidFill>
                <a:srgbClr val="FF0000"/>
              </a:solidFill>
            </a:endParaRPr>
          </a:p>
        </p:txBody>
      </p:sp>
    </p:spTree>
    <p:extLst>
      <p:ext uri="{BB962C8B-B14F-4D97-AF65-F5344CB8AC3E}">
        <p14:creationId xmlns:p14="http://schemas.microsoft.com/office/powerpoint/2010/main" val="410197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0CAA5A74-43C6-4FC7-AE03-1BAF22D13FB9}"/>
              </a:ext>
            </a:extLst>
          </p:cNvPr>
          <p:cNvSpPr>
            <a:spLocks noGrp="1"/>
          </p:cNvSpPr>
          <p:nvPr>
            <p:ph type="title"/>
          </p:nvPr>
        </p:nvSpPr>
        <p:spPr>
          <a:xfrm>
            <a:off x="957470" y="1004269"/>
            <a:ext cx="10515600" cy="628545"/>
          </a:xfrm>
        </p:spPr>
        <p:txBody>
          <a:bodyPr>
            <a:noAutofit/>
          </a:bodyPr>
          <a:lstStyle/>
          <a:p>
            <a:r>
              <a:rPr lang="el-GR" sz="4400" dirty="0" err="1"/>
              <a:t>Ασκηση</a:t>
            </a:r>
            <a:r>
              <a:rPr lang="el-GR" sz="4400" dirty="0"/>
              <a:t> 2</a:t>
            </a:r>
          </a:p>
        </p:txBody>
      </p:sp>
      <p:sp>
        <p:nvSpPr>
          <p:cNvPr id="9" name="Θέση περιεχομένου 8">
            <a:extLst>
              <a:ext uri="{FF2B5EF4-FFF2-40B4-BE49-F238E27FC236}">
                <a16:creationId xmlns:a16="http://schemas.microsoft.com/office/drawing/2014/main" id="{367DC353-AFEF-4EEA-A3E0-84CB119A1289}"/>
              </a:ext>
            </a:extLst>
          </p:cNvPr>
          <p:cNvSpPr>
            <a:spLocks noGrp="1"/>
          </p:cNvSpPr>
          <p:nvPr>
            <p:ph sz="half" idx="1"/>
          </p:nvPr>
        </p:nvSpPr>
        <p:spPr>
          <a:xfrm>
            <a:off x="3491948" y="2537766"/>
            <a:ext cx="8382000" cy="4320234"/>
          </a:xfrm>
        </p:spPr>
        <p:txBody>
          <a:bodyPr>
            <a:normAutofit/>
          </a:bodyPr>
          <a:lstStyle/>
          <a:p>
            <a:r>
              <a:rPr lang="el-GR" dirty="0"/>
              <a:t>Η Νένα ____ η Νανά πετάνε.</a:t>
            </a:r>
          </a:p>
          <a:p>
            <a:r>
              <a:rPr lang="el-GR" dirty="0"/>
              <a:t>Ο Τάσος______ σαλάτα.</a:t>
            </a:r>
          </a:p>
          <a:p>
            <a:r>
              <a:rPr lang="el-GR" dirty="0"/>
              <a:t>Το πακέτο ______ κόκκινο.</a:t>
            </a:r>
          </a:p>
          <a:p>
            <a:r>
              <a:rPr lang="el-GR" dirty="0"/>
              <a:t>Ο Πάνος_____ ένα καρότο. </a:t>
            </a:r>
          </a:p>
          <a:p>
            <a:r>
              <a:rPr lang="el-GR" dirty="0"/>
              <a:t>Η κότα, ο αετός ____ ο κόρακας _____ στο ποτάμι.</a:t>
            </a:r>
          </a:p>
          <a:p>
            <a:r>
              <a:rPr lang="el-GR" dirty="0"/>
              <a:t>Η </a:t>
            </a:r>
            <a:r>
              <a:rPr lang="el-GR" dirty="0" err="1"/>
              <a:t>Τιτίνα</a:t>
            </a:r>
            <a:r>
              <a:rPr lang="el-GR" dirty="0"/>
              <a:t> ____ο Άρης πάνε στο σπίτι.</a:t>
            </a:r>
          </a:p>
          <a:p>
            <a:r>
              <a:rPr lang="el-GR" dirty="0"/>
              <a:t>- Τι _____ στο σακί;</a:t>
            </a:r>
          </a:p>
          <a:p>
            <a:r>
              <a:rPr lang="el-GR" dirty="0"/>
              <a:t>-________ ένας αστερίας.</a:t>
            </a:r>
          </a:p>
          <a:p>
            <a:r>
              <a:rPr lang="el-GR" dirty="0"/>
              <a:t>Ο αχινός ______ στην παραλία.</a:t>
            </a:r>
          </a:p>
        </p:txBody>
      </p:sp>
      <p:sp>
        <p:nvSpPr>
          <p:cNvPr id="4" name="Ορθογώνιο: Στρογγύλεμα γωνιών 3">
            <a:extLst>
              <a:ext uri="{FF2B5EF4-FFF2-40B4-BE49-F238E27FC236}">
                <a16:creationId xmlns:a16="http://schemas.microsoft.com/office/drawing/2014/main" id="{7AB56B0A-53E2-4DC7-A5CD-B00B4BB8FE5D}"/>
              </a:ext>
            </a:extLst>
          </p:cNvPr>
          <p:cNvSpPr/>
          <p:nvPr/>
        </p:nvSpPr>
        <p:spPr>
          <a:xfrm>
            <a:off x="1113183" y="4064209"/>
            <a:ext cx="2120348" cy="109993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4000" dirty="0"/>
              <a:t>έχει</a:t>
            </a:r>
          </a:p>
        </p:txBody>
      </p:sp>
      <p:sp>
        <p:nvSpPr>
          <p:cNvPr id="5" name="Ορθογώνιο: Στρογγύλεμα γωνιών 4">
            <a:extLst>
              <a:ext uri="{FF2B5EF4-FFF2-40B4-BE49-F238E27FC236}">
                <a16:creationId xmlns:a16="http://schemas.microsoft.com/office/drawing/2014/main" id="{D14C4453-8262-4765-B4A3-CE755390AA1D}"/>
              </a:ext>
            </a:extLst>
          </p:cNvPr>
          <p:cNvSpPr/>
          <p:nvPr/>
        </p:nvSpPr>
        <p:spPr>
          <a:xfrm>
            <a:off x="1113183" y="5392945"/>
            <a:ext cx="2120348" cy="10999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4000" dirty="0"/>
              <a:t>και</a:t>
            </a:r>
          </a:p>
        </p:txBody>
      </p:sp>
      <p:sp>
        <p:nvSpPr>
          <p:cNvPr id="6" name="Ορθογώνιο: Στρογγύλεμα γωνιών 5">
            <a:extLst>
              <a:ext uri="{FF2B5EF4-FFF2-40B4-BE49-F238E27FC236}">
                <a16:creationId xmlns:a16="http://schemas.microsoft.com/office/drawing/2014/main" id="{6DF3EA5A-D581-4AA4-A4AD-8D563188BDA0}"/>
              </a:ext>
            </a:extLst>
          </p:cNvPr>
          <p:cNvSpPr/>
          <p:nvPr/>
        </p:nvSpPr>
        <p:spPr>
          <a:xfrm>
            <a:off x="1073427" y="2748725"/>
            <a:ext cx="2160104" cy="10866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4000" dirty="0"/>
              <a:t>είναι</a:t>
            </a:r>
          </a:p>
        </p:txBody>
      </p:sp>
      <p:sp>
        <p:nvSpPr>
          <p:cNvPr id="10" name="TextBox 9">
            <a:extLst>
              <a:ext uri="{FF2B5EF4-FFF2-40B4-BE49-F238E27FC236}">
                <a16:creationId xmlns:a16="http://schemas.microsoft.com/office/drawing/2014/main" id="{75E07412-50EA-4453-B4A2-4EDBC0A3CABC}"/>
              </a:ext>
            </a:extLst>
          </p:cNvPr>
          <p:cNvSpPr txBox="1"/>
          <p:nvPr/>
        </p:nvSpPr>
        <p:spPr>
          <a:xfrm>
            <a:off x="732181" y="1669749"/>
            <a:ext cx="9462051" cy="830997"/>
          </a:xfrm>
          <a:prstGeom prst="rect">
            <a:avLst/>
          </a:prstGeom>
          <a:noFill/>
        </p:spPr>
        <p:txBody>
          <a:bodyPr wrap="square" rtlCol="0">
            <a:spAutoFit/>
          </a:bodyPr>
          <a:lstStyle/>
          <a:p>
            <a:r>
              <a:rPr lang="el-GR" sz="2400" dirty="0"/>
              <a:t>Ποιο ταιριάζει καλύτερα; Είναι, έχει, και; Γράφουμε το είναι, έχει ή και όπου ταιριάζει και συμπληρώνουμε τις προτάσεις. </a:t>
            </a:r>
          </a:p>
        </p:txBody>
      </p:sp>
    </p:spTree>
    <p:extLst>
      <p:ext uri="{BB962C8B-B14F-4D97-AF65-F5344CB8AC3E}">
        <p14:creationId xmlns:p14="http://schemas.microsoft.com/office/powerpoint/2010/main" val="140815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7">
            <a:extLst>
              <a:ext uri="{FF2B5EF4-FFF2-40B4-BE49-F238E27FC236}">
                <a16:creationId xmlns:a16="http://schemas.microsoft.com/office/drawing/2014/main" id="{7EE72436-63C9-4551-9EE5-17C476518DFC}"/>
              </a:ext>
            </a:extLst>
          </p:cNvPr>
          <p:cNvSpPr>
            <a:spLocks noGrp="1"/>
          </p:cNvSpPr>
          <p:nvPr>
            <p:ph idx="1"/>
          </p:nvPr>
        </p:nvSpPr>
        <p:spPr>
          <a:xfrm>
            <a:off x="1024128" y="1219200"/>
            <a:ext cx="9720071" cy="5459896"/>
          </a:xfrm>
        </p:spPr>
        <p:txBody>
          <a:bodyPr>
            <a:normAutofit lnSpcReduction="10000"/>
          </a:bodyPr>
          <a:lstStyle/>
          <a:p>
            <a:endParaRPr lang="el-GR" b="1" dirty="0"/>
          </a:p>
          <a:p>
            <a:endParaRPr lang="el-GR" b="1" dirty="0"/>
          </a:p>
          <a:p>
            <a:endParaRPr lang="el-GR" b="1" dirty="0"/>
          </a:p>
          <a:p>
            <a:r>
              <a:rPr lang="el-GR" sz="4000" b="1" dirty="0"/>
              <a:t>Καλή σας ημέρα!!!</a:t>
            </a:r>
          </a:p>
          <a:p>
            <a:endParaRPr lang="el-GR" b="1" dirty="0"/>
          </a:p>
          <a:p>
            <a:endParaRPr lang="el-GR" b="1" dirty="0"/>
          </a:p>
          <a:p>
            <a:endParaRPr lang="el-GR" b="1" dirty="0"/>
          </a:p>
          <a:p>
            <a:r>
              <a:rPr lang="el-GR" sz="2400" b="1" u="sng" dirty="0"/>
              <a:t>Πηγές: </a:t>
            </a:r>
          </a:p>
          <a:p>
            <a:r>
              <a:rPr lang="el-GR" sz="2400" dirty="0"/>
              <a:t>Κέντρο Ελληνικής Γλώσσας, κείμενο: ο γάτος: </a:t>
            </a:r>
            <a:r>
              <a:rPr lang="en-US" sz="2400" dirty="0">
                <a:hlinkClick r:id="rId2"/>
              </a:rPr>
              <a:t>http://www.greek-language.gr/certification/dbs/teachers/show.html?id=85</a:t>
            </a:r>
            <a:endParaRPr lang="el-GR" sz="2400" dirty="0"/>
          </a:p>
          <a:p>
            <a:r>
              <a:rPr lang="el-GR" sz="2400" dirty="0"/>
              <a:t>Άσκηση:</a:t>
            </a:r>
            <a:r>
              <a:rPr lang="en-US" sz="2400" dirty="0">
                <a:hlinkClick r:id="rId3"/>
              </a:rPr>
              <a:t>https://gr.pinterest.com/pin/697354323524915536/</a:t>
            </a:r>
            <a:endParaRPr lang="en-US" sz="2400" dirty="0"/>
          </a:p>
          <a:p>
            <a:r>
              <a:rPr lang="el-GR" sz="2400" dirty="0"/>
              <a:t>2 </a:t>
            </a:r>
            <a:r>
              <a:rPr lang="en-US" sz="2400" dirty="0"/>
              <a:t>E</a:t>
            </a:r>
            <a:r>
              <a:rPr lang="el-GR" sz="2400" dirty="0" err="1"/>
              <a:t>ικόνες</a:t>
            </a:r>
            <a:r>
              <a:rPr lang="el-GR" sz="2400" dirty="0"/>
              <a:t> από </a:t>
            </a:r>
            <a:r>
              <a:rPr lang="en-US" sz="2400" dirty="0"/>
              <a:t>google.</a:t>
            </a:r>
            <a:endParaRPr lang="el-GR" sz="2400" dirty="0"/>
          </a:p>
          <a:p>
            <a:endParaRPr lang="el-GR" sz="2400" dirty="0"/>
          </a:p>
          <a:p>
            <a:endParaRPr lang="el-GR" sz="2400" dirty="0"/>
          </a:p>
          <a:p>
            <a:endParaRPr lang="el-GR" sz="2400" dirty="0"/>
          </a:p>
        </p:txBody>
      </p:sp>
      <p:pic>
        <p:nvPicPr>
          <p:cNvPr id="10" name="Εικόνα 9">
            <a:extLst>
              <a:ext uri="{FF2B5EF4-FFF2-40B4-BE49-F238E27FC236}">
                <a16:creationId xmlns:a16="http://schemas.microsoft.com/office/drawing/2014/main" id="{8DFD0DC0-2F99-42CA-AF14-8630776D7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163" y="1840645"/>
            <a:ext cx="3823873" cy="2347705"/>
          </a:xfrm>
          <a:prstGeom prst="rect">
            <a:avLst/>
          </a:prstGeom>
        </p:spPr>
      </p:pic>
    </p:spTree>
    <p:extLst>
      <p:ext uri="{BB962C8B-B14F-4D97-AF65-F5344CB8AC3E}">
        <p14:creationId xmlns:p14="http://schemas.microsoft.com/office/powerpoint/2010/main" val="17686005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λοκληρωμένο">
  <a:themeElements>
    <a:clrScheme name="Ολοκληρωμένο">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Ολοκληρωμένο">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λοκληρωμένο">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161</TotalTime>
  <Words>434</Words>
  <Application>Microsoft Office PowerPoint</Application>
  <PresentationFormat>Ευρεία οθόνη</PresentationFormat>
  <Paragraphs>52</Paragraphs>
  <Slides>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vt:i4>
      </vt:variant>
    </vt:vector>
  </HeadingPairs>
  <TitlesOfParts>
    <vt:vector size="12" baseType="lpstr">
      <vt:lpstr>Calibri</vt:lpstr>
      <vt:lpstr>Trebuchet MS</vt:lpstr>
      <vt:lpstr>Tw Cen MT</vt:lpstr>
      <vt:lpstr>Tw Cen MT Condensed</vt:lpstr>
      <vt:lpstr>Wingdings 3</vt:lpstr>
      <vt:lpstr>Ολοκληρωμένο</vt:lpstr>
      <vt:lpstr> 5Ο  ΔΗΜΟΤΙΚΟ ΣΧΟΛΕΙΟ ΙΕΡΑΠΕΤΡΑΣ, ΓΡΑ ΛΥΓΙΑ  ΔΑΣΚΑΛΑ:ΙΩΑΝΝΑ ΜΠΑΦΑΚΗ  ΜΑΘΗΜΑ: ΓΛΩΣΣΑ ΣΧΟΛΙΚΟ ΕΤΟΣ: 2019-20 </vt:lpstr>
      <vt:lpstr>Καλωσορίσατε στη τηλεδιάσκεψη!!!</vt:lpstr>
      <vt:lpstr>Ο γατοσ</vt:lpstr>
      <vt:lpstr>Ασκηση 1</vt:lpstr>
      <vt:lpstr>Ασκηση 2</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Gianna Bafaki</dc:creator>
  <cp:lastModifiedBy>Gianna Bafaki</cp:lastModifiedBy>
  <cp:revision>22</cp:revision>
  <dcterms:created xsi:type="dcterms:W3CDTF">2020-03-23T17:00:51Z</dcterms:created>
  <dcterms:modified xsi:type="dcterms:W3CDTF">2020-03-28T16:25:53Z</dcterms:modified>
</cp:coreProperties>
</file>