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2" r:id="rId6"/>
    <p:sldId id="263" r:id="rId7"/>
    <p:sldId id="260" r:id="rId8"/>
    <p:sldId id="261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Μεσαίο στυλ 2 - Έμφαση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Μεσαίο στυλ 2 - Έμφαση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Μεσαίο στυλ 2 - Έμφαση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EBCD8FF5-F4A3-4710-B6A8-EA0A3D04DA22}" type="datetimeFigureOut">
              <a:rPr lang="el-GR" smtClean="0"/>
              <a:t>9/5/2020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8830150-B080-48B2-80E3-BD6FED24CFCF}" type="slidenum">
              <a:rPr lang="el-GR" smtClean="0"/>
              <a:t>‹#›</a:t>
            </a:fld>
            <a:endParaRPr lang="el-GR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322040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8FF5-F4A3-4710-B6A8-EA0A3D04DA22}" type="datetimeFigureOut">
              <a:rPr lang="el-GR" smtClean="0"/>
              <a:t>9/5/2020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30150-B080-48B2-80E3-BD6FED24CFC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5557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8FF5-F4A3-4710-B6A8-EA0A3D04DA22}" type="datetimeFigureOut">
              <a:rPr lang="el-GR" smtClean="0"/>
              <a:t>9/5/2020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30150-B080-48B2-80E3-BD6FED24CFC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56447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8FF5-F4A3-4710-B6A8-EA0A3D04DA22}" type="datetimeFigureOut">
              <a:rPr lang="el-GR" smtClean="0"/>
              <a:t>9/5/2020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30150-B080-48B2-80E3-BD6FED24CFC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25871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EBCD8FF5-F4A3-4710-B6A8-EA0A3D04DA22}" type="datetimeFigureOut">
              <a:rPr lang="el-GR" smtClean="0"/>
              <a:t>9/5/2020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8830150-B080-48B2-80E3-BD6FED24CFCF}" type="slidenum">
              <a:rPr lang="el-GR" smtClean="0"/>
              <a:t>‹#›</a:t>
            </a:fld>
            <a:endParaRPr lang="el-GR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2013345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8FF5-F4A3-4710-B6A8-EA0A3D04DA22}" type="datetimeFigureOut">
              <a:rPr lang="el-GR" smtClean="0"/>
              <a:t>9/5/2020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30150-B080-48B2-80E3-BD6FED24CFC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2756722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8FF5-F4A3-4710-B6A8-EA0A3D04DA22}" type="datetimeFigureOut">
              <a:rPr lang="el-GR" smtClean="0"/>
              <a:t>9/5/2020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30150-B080-48B2-80E3-BD6FED24CFC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7356152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8FF5-F4A3-4710-B6A8-EA0A3D04DA22}" type="datetimeFigureOut">
              <a:rPr lang="el-GR" smtClean="0"/>
              <a:t>9/5/2020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30150-B080-48B2-80E3-BD6FED24CFC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80178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8FF5-F4A3-4710-B6A8-EA0A3D04DA22}" type="datetimeFigureOut">
              <a:rPr lang="el-GR" smtClean="0"/>
              <a:t>9/5/2020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30150-B080-48B2-80E3-BD6FED24CFC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37189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EBCD8FF5-F4A3-4710-B6A8-EA0A3D04DA22}" type="datetimeFigureOut">
              <a:rPr lang="el-GR" smtClean="0"/>
              <a:t>9/5/2020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8830150-B080-48B2-80E3-BD6FED24CFCF}" type="slidenum">
              <a:rPr lang="el-GR" smtClean="0"/>
              <a:t>‹#›</a:t>
            </a:fld>
            <a:endParaRPr lang="el-GR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921237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EBCD8FF5-F4A3-4710-B6A8-EA0A3D04DA22}" type="datetimeFigureOut">
              <a:rPr lang="el-GR" smtClean="0"/>
              <a:t>9/5/2020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8830150-B080-48B2-80E3-BD6FED24CFC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20038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BCD8FF5-F4A3-4710-B6A8-EA0A3D04DA22}" type="datetimeFigureOut">
              <a:rPr lang="el-GR" smtClean="0"/>
              <a:t>9/5/2020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8830150-B080-48B2-80E3-BD6FED24CFCF}" type="slidenum">
              <a:rPr lang="el-GR" smtClean="0"/>
              <a:t>‹#›</a:t>
            </a:fld>
            <a:endParaRPr lang="el-GR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98059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83E3F378-C05D-4C60-AF16-E0F39E30AD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9878" y="1073426"/>
            <a:ext cx="4631293" cy="446598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Εικόνα 5">
            <a:extLst>
              <a:ext uri="{FF2B5EF4-FFF2-40B4-BE49-F238E27FC236}">
                <a16:creationId xmlns:a16="http://schemas.microsoft.com/office/drawing/2014/main" id="{424EB954-5654-4D2B-B6E3-1B17888862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899" y="136752"/>
            <a:ext cx="6011177" cy="1450974"/>
          </a:xfrm>
          <a:prstGeom prst="rect">
            <a:avLst/>
          </a:prstGeom>
        </p:spPr>
      </p:pic>
      <p:sp>
        <p:nvSpPr>
          <p:cNvPr id="7" name="Υπότιτλος 2">
            <a:extLst>
              <a:ext uri="{FF2B5EF4-FFF2-40B4-BE49-F238E27FC236}">
                <a16:creationId xmlns:a16="http://schemas.microsoft.com/office/drawing/2014/main" id="{FB8124BB-C95C-4F8C-9EBC-FFD426BEB2F4}"/>
              </a:ext>
            </a:extLst>
          </p:cNvPr>
          <p:cNvSpPr txBox="1">
            <a:spLocks/>
          </p:cNvSpPr>
          <p:nvPr/>
        </p:nvSpPr>
        <p:spPr>
          <a:xfrm>
            <a:off x="397899" y="5805710"/>
            <a:ext cx="3895805" cy="742279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2000" b="1" i="0" kern="1200" cap="all" spc="4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6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dirty="0"/>
              <a:t>5η ΕΒΔΟΜΑΔΑ</a:t>
            </a:r>
          </a:p>
          <a:p>
            <a:r>
              <a:rPr lang="el-GR" dirty="0"/>
              <a:t>4-8 Μαϊου 2020</a:t>
            </a:r>
          </a:p>
          <a:p>
            <a:endParaRPr lang="el-GR" dirty="0"/>
          </a:p>
        </p:txBody>
      </p:sp>
      <p:pic>
        <p:nvPicPr>
          <p:cNvPr id="8" name="Εικόνα 7">
            <a:extLst>
              <a:ext uri="{FF2B5EF4-FFF2-40B4-BE49-F238E27FC236}">
                <a16:creationId xmlns:a16="http://schemas.microsoft.com/office/drawing/2014/main" id="{53D87534-4E42-4A22-B36E-577AEA210C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7326" y="5815649"/>
            <a:ext cx="4084674" cy="932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3117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4E1FE31-EE35-469A-93E0-078065E9BD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Μαθαινουμε τη συλλαβη μ</a:t>
            </a:r>
            <a:r>
              <a:rPr lang="el-GR" cap="none" dirty="0"/>
              <a:t>ο</a:t>
            </a:r>
            <a:endParaRPr lang="el-GR" dirty="0"/>
          </a:p>
        </p:txBody>
      </p:sp>
      <p:graphicFrame>
        <p:nvGraphicFramePr>
          <p:cNvPr id="5" name="Πίνακας 5">
            <a:extLst>
              <a:ext uri="{FF2B5EF4-FFF2-40B4-BE49-F238E27FC236}">
                <a16:creationId xmlns:a16="http://schemas.microsoft.com/office/drawing/2014/main" id="{8AED84BB-6725-4DE3-A21D-B976DB8F9B7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394906"/>
              </p:ext>
            </p:extLst>
          </p:nvPr>
        </p:nvGraphicFramePr>
        <p:xfrm>
          <a:off x="2178602" y="2788920"/>
          <a:ext cx="2194615" cy="12801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194615">
                  <a:extLst>
                    <a:ext uri="{9D8B030D-6E8A-4147-A177-3AD203B41FA5}">
                      <a16:colId xmlns:a16="http://schemas.microsoft.com/office/drawing/2014/main" val="34986776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sz="3600" dirty="0"/>
                        <a:t>μο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10445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sz="3600" dirty="0"/>
                        <a:t>Μο-</a:t>
                      </a:r>
                      <a:r>
                        <a:rPr lang="el-GR" sz="3600" dirty="0" err="1"/>
                        <a:t>λύβι</a:t>
                      </a:r>
                      <a:endParaRPr lang="el-GR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6305277"/>
                  </a:ext>
                </a:extLst>
              </a:tr>
            </a:tbl>
          </a:graphicData>
        </a:graphic>
      </p:graphicFrame>
      <p:sp>
        <p:nvSpPr>
          <p:cNvPr id="7" name="Ορθογώνιο 6">
            <a:extLst>
              <a:ext uri="{FF2B5EF4-FFF2-40B4-BE49-F238E27FC236}">
                <a16:creationId xmlns:a16="http://schemas.microsoft.com/office/drawing/2014/main" id="{F885F95E-EBFE-4FBE-968A-5FF15B18BC2B}"/>
              </a:ext>
            </a:extLst>
          </p:cNvPr>
          <p:cNvSpPr/>
          <p:nvPr/>
        </p:nvSpPr>
        <p:spPr>
          <a:xfrm>
            <a:off x="3086839" y="5711807"/>
            <a:ext cx="65080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lvl="0" indent="-457200">
              <a:buFont typeface="Wingdings" panose="05000000000000000000" pitchFamily="2" charset="2"/>
              <a:buChar char="Ø"/>
            </a:pPr>
            <a:r>
              <a:rPr lang="el-GR" sz="2800" dirty="0">
                <a:solidFill>
                  <a:prstClr val="black"/>
                </a:solidFill>
              </a:rPr>
              <a:t>Ψάχνουμε  λέξεις που αρχίζουν από </a:t>
            </a:r>
            <a:r>
              <a:rPr lang="el-GR" sz="2800" b="1" dirty="0">
                <a:solidFill>
                  <a:prstClr val="black"/>
                </a:solidFill>
              </a:rPr>
              <a:t>μο</a:t>
            </a:r>
          </a:p>
        </p:txBody>
      </p:sp>
      <p:pic>
        <p:nvPicPr>
          <p:cNvPr id="9" name="Εικόνα 8">
            <a:extLst>
              <a:ext uri="{FF2B5EF4-FFF2-40B4-BE49-F238E27FC236}">
                <a16:creationId xmlns:a16="http://schemas.microsoft.com/office/drawing/2014/main" id="{C32E3B7A-772A-4FC7-9303-E8BA137D4A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3217" y="2781651"/>
            <a:ext cx="5963479" cy="2951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9761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Θέση περιεχομένου 3">
            <a:extLst>
              <a:ext uri="{FF2B5EF4-FFF2-40B4-BE49-F238E27FC236}">
                <a16:creationId xmlns:a16="http://schemas.microsoft.com/office/drawing/2014/main" id="{397FC78B-D743-4669-8A9C-D1C1B4E7E7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24292" y="1700628"/>
            <a:ext cx="3940264" cy="2420799"/>
          </a:xfrm>
          <a:prstGeom prst="rect">
            <a:avLst/>
          </a:prstGeom>
        </p:spPr>
      </p:pic>
      <p:pic>
        <p:nvPicPr>
          <p:cNvPr id="3" name="Εικόνα 2">
            <a:extLst>
              <a:ext uri="{FF2B5EF4-FFF2-40B4-BE49-F238E27FC236}">
                <a16:creationId xmlns:a16="http://schemas.microsoft.com/office/drawing/2014/main" id="{C736BC77-A4A9-42C6-AB34-AF9C849229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6798" y="6236234"/>
            <a:ext cx="3590855" cy="49991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ED2F4EE-5C80-4ACC-AC11-3BAD5A9E49BC}"/>
              </a:ext>
            </a:extLst>
          </p:cNvPr>
          <p:cNvSpPr txBox="1"/>
          <p:nvPr/>
        </p:nvSpPr>
        <p:spPr>
          <a:xfrm>
            <a:off x="3763617" y="4373217"/>
            <a:ext cx="42009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/>
              <a:t>Σας Ευχαριστώ πολύ!!!</a:t>
            </a:r>
          </a:p>
          <a:p>
            <a:pPr algn="ctr"/>
            <a:r>
              <a:rPr lang="el-GR" sz="2400" b="1" dirty="0"/>
              <a:t>Καλή σας ημέρα!!!</a:t>
            </a:r>
          </a:p>
        </p:txBody>
      </p:sp>
      <p:pic>
        <p:nvPicPr>
          <p:cNvPr id="8" name="Εικόνα 7">
            <a:extLst>
              <a:ext uri="{FF2B5EF4-FFF2-40B4-BE49-F238E27FC236}">
                <a16:creationId xmlns:a16="http://schemas.microsoft.com/office/drawing/2014/main" id="{50A9B582-368D-4977-9BC3-5B56BDE4EF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7738" y="5617443"/>
            <a:ext cx="6133108" cy="104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2651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BC99109-F65E-491A-BC38-D09B8CB94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660681"/>
            <a:ext cx="10178322" cy="903076"/>
          </a:xfrm>
        </p:spPr>
        <p:txBody>
          <a:bodyPr/>
          <a:lstStyle/>
          <a:p>
            <a:r>
              <a:rPr lang="el-GR" dirty="0"/>
              <a:t>Καλωσορισατε στην τηλεδιασκεψη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C7B7C3D-18A3-4848-AB2C-F03CF2F6A4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b="1" dirty="0">
                <a:solidFill>
                  <a:schemeClr val="tx1"/>
                </a:solidFill>
              </a:rPr>
              <a:t>Γειά σας παιδιά!!!</a:t>
            </a:r>
          </a:p>
          <a:p>
            <a:pPr marL="0" indent="0">
              <a:buNone/>
            </a:pPr>
            <a:r>
              <a:rPr lang="el-GR" sz="2400" b="1" dirty="0">
                <a:solidFill>
                  <a:schemeClr val="tx1"/>
                </a:solidFill>
              </a:rPr>
              <a:t>Ελπίζω να είστε καλά!!!</a:t>
            </a:r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576624E2-66DE-402D-8293-E48865DF9B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2486" y="2438400"/>
            <a:ext cx="7434471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6550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548341D-AA46-4C4E-AED2-941DA2A6E9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797058"/>
          </a:xfrm>
        </p:spPr>
        <p:txBody>
          <a:bodyPr/>
          <a:lstStyle/>
          <a:p>
            <a:r>
              <a:rPr lang="el-GR" dirty="0"/>
              <a:t>Μαθαινουμε το μ </a:t>
            </a:r>
            <a:r>
              <a:rPr lang="el-GR" cap="none" dirty="0"/>
              <a:t>μ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FCE5BF5-A0D6-4F6B-8638-59D2E3D4A0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1921" y="1530627"/>
            <a:ext cx="10178322" cy="3593591"/>
          </a:xfrm>
        </p:spPr>
        <p:txBody>
          <a:bodyPr/>
          <a:lstStyle/>
          <a:p>
            <a:pPr lvl="0">
              <a:buClr>
                <a:srgbClr val="2A1A00"/>
              </a:buClr>
            </a:pPr>
            <a:r>
              <a:rPr lang="el-GR" sz="2400" b="1" dirty="0">
                <a:solidFill>
                  <a:prstClr val="black"/>
                </a:solidFill>
              </a:rPr>
              <a:t>Η Αλφαβήτα</a:t>
            </a:r>
          </a:p>
          <a:p>
            <a:pPr lvl="0">
              <a:buClr>
                <a:srgbClr val="2A1A00"/>
              </a:buClr>
            </a:pPr>
            <a:r>
              <a:rPr lang="el-GR" sz="2400" b="1" dirty="0">
                <a:solidFill>
                  <a:prstClr val="black"/>
                </a:solidFill>
              </a:rPr>
              <a:t>Μαθαίνουμε το </a:t>
            </a:r>
            <a:r>
              <a:rPr lang="el-GR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 μ </a:t>
            </a:r>
          </a:p>
          <a:p>
            <a:endParaRPr lang="el-GR" dirty="0"/>
          </a:p>
        </p:txBody>
      </p:sp>
      <p:pic>
        <p:nvPicPr>
          <p:cNvPr id="4" name="Θέση περιεχομένου 4">
            <a:extLst>
              <a:ext uri="{FF2B5EF4-FFF2-40B4-BE49-F238E27FC236}">
                <a16:creationId xmlns:a16="http://schemas.microsoft.com/office/drawing/2014/main" id="{2210D296-BF38-4625-9FBD-1B597598C3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213" y="2491410"/>
            <a:ext cx="6109252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7254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2BA01D4-3874-43AC-B209-A4CFB57C14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797058"/>
          </a:xfrm>
        </p:spPr>
        <p:txBody>
          <a:bodyPr/>
          <a:lstStyle/>
          <a:p>
            <a:r>
              <a:rPr lang="el-GR" dirty="0"/>
              <a:t>ΜΑΘΑΙΝΟΥΜΕ ΤΟ Μ </a:t>
            </a:r>
            <a:r>
              <a:rPr lang="el-GR" cap="none" dirty="0"/>
              <a:t>μ</a:t>
            </a:r>
            <a:endParaRPr lang="el-GR" dirty="0"/>
          </a:p>
        </p:txBody>
      </p:sp>
      <p:pic>
        <p:nvPicPr>
          <p:cNvPr id="4" name="Θέση περιεχομένου 3">
            <a:extLst>
              <a:ext uri="{FF2B5EF4-FFF2-40B4-BE49-F238E27FC236}">
                <a16:creationId xmlns:a16="http://schemas.microsoft.com/office/drawing/2014/main" id="{F6AB1069-26AC-43C8-BBA6-97E76C7E34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40564" y="2067339"/>
            <a:ext cx="6199822" cy="3812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5700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DB40392-4A34-4E83-B8D5-39E85BE81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Μαθαινουμε το μ </a:t>
            </a:r>
            <a:r>
              <a:rPr lang="el-GR" cap="none" dirty="0"/>
              <a:t>μ</a:t>
            </a:r>
            <a:br>
              <a:rPr lang="el-GR" cap="none" dirty="0"/>
            </a:br>
            <a:endParaRPr lang="el-GR" dirty="0"/>
          </a:p>
        </p:txBody>
      </p:sp>
      <p:graphicFrame>
        <p:nvGraphicFramePr>
          <p:cNvPr id="7" name="Πίνακας 7">
            <a:extLst>
              <a:ext uri="{FF2B5EF4-FFF2-40B4-BE49-F238E27FC236}">
                <a16:creationId xmlns:a16="http://schemas.microsoft.com/office/drawing/2014/main" id="{5FD31FD0-CDF0-4CBC-8DEB-C2E358E7501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9806645"/>
              </p:ext>
            </p:extLst>
          </p:nvPr>
        </p:nvGraphicFramePr>
        <p:xfrm>
          <a:off x="4808409" y="2606398"/>
          <a:ext cx="1976704" cy="350285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976704">
                  <a:extLst>
                    <a:ext uri="{9D8B030D-6E8A-4147-A177-3AD203B41FA5}">
                      <a16:colId xmlns:a16="http://schemas.microsoft.com/office/drawing/2014/main" val="615266296"/>
                    </a:ext>
                  </a:extLst>
                </a:gridCol>
              </a:tblGrid>
              <a:tr h="700571">
                <a:tc>
                  <a:txBody>
                    <a:bodyPr/>
                    <a:lstStyle/>
                    <a:p>
                      <a:pPr algn="ctr"/>
                      <a:r>
                        <a:rPr lang="el-GR" sz="3200" dirty="0"/>
                        <a:t>Μ μ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1241208"/>
                  </a:ext>
                </a:extLst>
              </a:tr>
              <a:tr h="700571">
                <a:tc>
                  <a:txBody>
                    <a:bodyPr/>
                    <a:lstStyle/>
                    <a:p>
                      <a:pPr algn="ctr"/>
                      <a:r>
                        <a:rPr lang="el-GR" sz="3200" dirty="0"/>
                        <a:t>μα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2349569"/>
                  </a:ext>
                </a:extLst>
              </a:tr>
              <a:tr h="700571">
                <a:tc>
                  <a:txBody>
                    <a:bodyPr/>
                    <a:lstStyle/>
                    <a:p>
                      <a:pPr algn="ctr"/>
                      <a:r>
                        <a:rPr lang="el-GR" sz="3200" dirty="0"/>
                        <a:t>με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3665342"/>
                  </a:ext>
                </a:extLst>
              </a:tr>
              <a:tr h="700571">
                <a:tc>
                  <a:txBody>
                    <a:bodyPr/>
                    <a:lstStyle/>
                    <a:p>
                      <a:pPr algn="ctr"/>
                      <a:r>
                        <a:rPr lang="el-GR" sz="3200" dirty="0"/>
                        <a:t>μη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6823946"/>
                  </a:ext>
                </a:extLst>
              </a:tr>
              <a:tr h="700571">
                <a:tc>
                  <a:txBody>
                    <a:bodyPr/>
                    <a:lstStyle/>
                    <a:p>
                      <a:pPr algn="ctr"/>
                      <a:r>
                        <a:rPr lang="el-GR" sz="3200" dirty="0"/>
                        <a:t>μο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4958360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F2AFB588-F348-4312-960D-263C1FA0ECE0}"/>
              </a:ext>
            </a:extLst>
          </p:cNvPr>
          <p:cNvSpPr txBox="1"/>
          <p:nvPr/>
        </p:nvSpPr>
        <p:spPr>
          <a:xfrm>
            <a:off x="3033682" y="1948070"/>
            <a:ext cx="55261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b="1" dirty="0"/>
              <a:t>ΣΥΛΛΑΒΕΣ</a:t>
            </a:r>
          </a:p>
        </p:txBody>
      </p:sp>
    </p:spTree>
    <p:extLst>
      <p:ext uri="{BB962C8B-B14F-4D97-AF65-F5344CB8AC3E}">
        <p14:creationId xmlns:p14="http://schemas.microsoft.com/office/powerpoint/2010/main" val="10749873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138C727-F6CB-4A80-B11D-CBB49BF14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185453"/>
          </a:xfrm>
        </p:spPr>
        <p:txBody>
          <a:bodyPr/>
          <a:lstStyle/>
          <a:p>
            <a:r>
              <a:rPr lang="el-GR" dirty="0"/>
              <a:t>Μαθαινουμε τη συλλαβη μ</a:t>
            </a:r>
            <a:r>
              <a:rPr lang="el-GR" cap="none" dirty="0"/>
              <a:t>α</a:t>
            </a:r>
            <a:endParaRPr lang="el-GR" dirty="0"/>
          </a:p>
        </p:txBody>
      </p:sp>
      <p:pic>
        <p:nvPicPr>
          <p:cNvPr id="4" name="Θέση περιεχομένου 3">
            <a:extLst>
              <a:ext uri="{FF2B5EF4-FFF2-40B4-BE49-F238E27FC236}">
                <a16:creationId xmlns:a16="http://schemas.microsoft.com/office/drawing/2014/main" id="{1CE6229D-A99F-46AB-A02B-96215F17F6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52582" y="2266122"/>
            <a:ext cx="3207035" cy="2639229"/>
          </a:xfrm>
          <a:prstGeom prst="rect">
            <a:avLst/>
          </a:prstGeom>
        </p:spPr>
      </p:pic>
      <p:graphicFrame>
        <p:nvGraphicFramePr>
          <p:cNvPr id="6" name="Πίνακας 6">
            <a:extLst>
              <a:ext uri="{FF2B5EF4-FFF2-40B4-BE49-F238E27FC236}">
                <a16:creationId xmlns:a16="http://schemas.microsoft.com/office/drawing/2014/main" id="{63D6F247-C437-47ED-A025-A8198AF319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4064255"/>
              </p:ext>
            </p:extLst>
          </p:nvPr>
        </p:nvGraphicFramePr>
        <p:xfrm>
          <a:off x="2930103" y="3058158"/>
          <a:ext cx="2738783" cy="12801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738783">
                  <a:extLst>
                    <a:ext uri="{9D8B030D-6E8A-4147-A177-3AD203B41FA5}">
                      <a16:colId xmlns:a16="http://schemas.microsoft.com/office/drawing/2014/main" val="9144661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sz="3600" dirty="0"/>
                        <a:t>Μα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56208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sz="3600" dirty="0">
                          <a:solidFill>
                            <a:srgbClr val="002060"/>
                          </a:solidFill>
                        </a:rPr>
                        <a:t>Μα</a:t>
                      </a:r>
                      <a:r>
                        <a:rPr lang="el-GR" sz="3600" dirty="0"/>
                        <a:t>-</a:t>
                      </a:r>
                      <a:r>
                        <a:rPr lang="el-GR" sz="3600" dirty="0" err="1"/>
                        <a:t>μά</a:t>
                      </a:r>
                      <a:endParaRPr lang="el-GR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85259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89726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C001607-3350-4C67-B40B-E55822949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088606"/>
          </a:xfrm>
        </p:spPr>
        <p:txBody>
          <a:bodyPr/>
          <a:lstStyle/>
          <a:p>
            <a:r>
              <a:rPr lang="el-GR" dirty="0"/>
              <a:t>ΜΑΘΑΙΝΟΥΜΕ ΤΗ ΣΥΛΛΑΒΗ Μ</a:t>
            </a:r>
            <a:r>
              <a:rPr lang="el-GR" cap="none" dirty="0"/>
              <a:t>α</a:t>
            </a:r>
            <a:endParaRPr lang="el-GR" dirty="0"/>
          </a:p>
        </p:txBody>
      </p:sp>
      <p:pic>
        <p:nvPicPr>
          <p:cNvPr id="4" name="Θέση περιεχομένου 3">
            <a:extLst>
              <a:ext uri="{FF2B5EF4-FFF2-40B4-BE49-F238E27FC236}">
                <a16:creationId xmlns:a16="http://schemas.microsoft.com/office/drawing/2014/main" id="{C186EFFD-2169-4C61-B97C-3B635C8A9C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06956" y="1113182"/>
            <a:ext cx="4598504" cy="4412974"/>
          </a:xfrm>
          <a:prstGeom prst="rect">
            <a:avLst/>
          </a:prstGeom>
        </p:spPr>
      </p:pic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04258D51-2317-4C9D-9ED0-83A0CBD753C4}"/>
              </a:ext>
            </a:extLst>
          </p:cNvPr>
          <p:cNvSpPr/>
          <p:nvPr/>
        </p:nvSpPr>
        <p:spPr>
          <a:xfrm>
            <a:off x="3067222" y="5844330"/>
            <a:ext cx="65192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lvl="0" indent="-457200">
              <a:buFont typeface="Wingdings" panose="05000000000000000000" pitchFamily="2" charset="2"/>
              <a:buChar char="Ø"/>
            </a:pPr>
            <a:r>
              <a:rPr lang="el-GR" sz="2800" dirty="0">
                <a:solidFill>
                  <a:prstClr val="black"/>
                </a:solidFill>
              </a:rPr>
              <a:t>Ψάχνουμε  λέξεις που αρχίζουν από </a:t>
            </a:r>
            <a:r>
              <a:rPr lang="el-GR" sz="2800" b="1" dirty="0">
                <a:solidFill>
                  <a:prstClr val="black"/>
                </a:solidFill>
              </a:rPr>
              <a:t>μα</a:t>
            </a:r>
          </a:p>
        </p:txBody>
      </p:sp>
    </p:spTree>
    <p:extLst>
      <p:ext uri="{BB962C8B-B14F-4D97-AF65-F5344CB8AC3E}">
        <p14:creationId xmlns:p14="http://schemas.microsoft.com/office/powerpoint/2010/main" val="13165400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DF09074-EFF5-4AFB-AC51-A4FFC179C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Μαθαινουμε τη συλλαβη μ</a:t>
            </a:r>
            <a:r>
              <a:rPr lang="el-GR" cap="none" dirty="0"/>
              <a:t>ε</a:t>
            </a:r>
            <a:endParaRPr lang="el-GR" dirty="0"/>
          </a:p>
        </p:txBody>
      </p:sp>
      <p:graphicFrame>
        <p:nvGraphicFramePr>
          <p:cNvPr id="4" name="Πίνακας 4">
            <a:extLst>
              <a:ext uri="{FF2B5EF4-FFF2-40B4-BE49-F238E27FC236}">
                <a16:creationId xmlns:a16="http://schemas.microsoft.com/office/drawing/2014/main" id="{EC11AC29-8494-4844-BF95-6911F73D400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6741749"/>
              </p:ext>
            </p:extLst>
          </p:nvPr>
        </p:nvGraphicFramePr>
        <p:xfrm>
          <a:off x="1940063" y="3134140"/>
          <a:ext cx="2035589" cy="115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5589">
                  <a:extLst>
                    <a:ext uri="{9D8B030D-6E8A-4147-A177-3AD203B41FA5}">
                      <a16:colId xmlns:a16="http://schemas.microsoft.com/office/drawing/2014/main" val="1912570763"/>
                    </a:ext>
                  </a:extLst>
                </a:gridCol>
              </a:tblGrid>
              <a:tr h="571500">
                <a:tc>
                  <a:txBody>
                    <a:bodyPr/>
                    <a:lstStyle/>
                    <a:p>
                      <a:r>
                        <a:rPr lang="el-GR" sz="3200" dirty="0"/>
                        <a:t> με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5705057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r>
                        <a:rPr lang="el-GR" sz="3200" dirty="0"/>
                        <a:t>μέ-λι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2007600"/>
                  </a:ext>
                </a:extLst>
              </a:tr>
            </a:tbl>
          </a:graphicData>
        </a:graphic>
      </p:graphicFrame>
      <p:pic>
        <p:nvPicPr>
          <p:cNvPr id="10" name="Εικόνα 9">
            <a:extLst>
              <a:ext uri="{FF2B5EF4-FFF2-40B4-BE49-F238E27FC236}">
                <a16:creationId xmlns:a16="http://schemas.microsoft.com/office/drawing/2014/main" id="{3C43A79D-DB4F-4392-9FC3-865BABC720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5338" y="2372139"/>
            <a:ext cx="4810540" cy="296186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42FA7A2-9441-4DF7-BF58-C0EED8950B1C}"/>
              </a:ext>
            </a:extLst>
          </p:cNvPr>
          <p:cNvSpPr txBox="1"/>
          <p:nvPr/>
        </p:nvSpPr>
        <p:spPr>
          <a:xfrm>
            <a:off x="1940063" y="5831622"/>
            <a:ext cx="72224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el-GR" sz="2800" dirty="0"/>
              <a:t>Ψάχνουμε  λέξεις που αρχίζουν από </a:t>
            </a:r>
            <a:r>
              <a:rPr lang="el-GR" sz="2800" b="1" dirty="0"/>
              <a:t>με </a:t>
            </a:r>
          </a:p>
        </p:txBody>
      </p:sp>
    </p:spTree>
    <p:extLst>
      <p:ext uri="{BB962C8B-B14F-4D97-AF65-F5344CB8AC3E}">
        <p14:creationId xmlns:p14="http://schemas.microsoft.com/office/powerpoint/2010/main" val="31535800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B0284EE-E375-4D97-9986-587558E7E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Μαθαινουμε τη συλλαβη μ</a:t>
            </a:r>
            <a:r>
              <a:rPr lang="el-GR" cap="none" dirty="0"/>
              <a:t>η</a:t>
            </a:r>
            <a:endParaRPr lang="el-GR" dirty="0"/>
          </a:p>
        </p:txBody>
      </p:sp>
      <p:graphicFrame>
        <p:nvGraphicFramePr>
          <p:cNvPr id="4" name="Πίνακας 4">
            <a:extLst>
              <a:ext uri="{FF2B5EF4-FFF2-40B4-BE49-F238E27FC236}">
                <a16:creationId xmlns:a16="http://schemas.microsoft.com/office/drawing/2014/main" id="{4A9E2611-E249-418D-BBF4-5A72A7C90EE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7960159"/>
              </p:ext>
            </p:extLst>
          </p:nvPr>
        </p:nvGraphicFramePr>
        <p:xfrm>
          <a:off x="2284620" y="3200400"/>
          <a:ext cx="2128354" cy="12801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128354">
                  <a:extLst>
                    <a:ext uri="{9D8B030D-6E8A-4147-A177-3AD203B41FA5}">
                      <a16:colId xmlns:a16="http://schemas.microsoft.com/office/drawing/2014/main" val="3221435236"/>
                    </a:ext>
                  </a:extLst>
                </a:gridCol>
              </a:tblGrid>
              <a:tr h="571500">
                <a:tc>
                  <a:txBody>
                    <a:bodyPr/>
                    <a:lstStyle/>
                    <a:p>
                      <a:pPr algn="ctr"/>
                      <a:r>
                        <a:rPr lang="el-GR" sz="3600" dirty="0"/>
                        <a:t>μη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2954801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 algn="ctr"/>
                      <a:r>
                        <a:rPr lang="el-GR" sz="3600" dirty="0"/>
                        <a:t>Μή-λο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4608348"/>
                  </a:ext>
                </a:extLst>
              </a:tr>
            </a:tbl>
          </a:graphicData>
        </a:graphic>
      </p:graphicFrame>
      <p:sp>
        <p:nvSpPr>
          <p:cNvPr id="6" name="Ορθογώνιο 5">
            <a:extLst>
              <a:ext uri="{FF2B5EF4-FFF2-40B4-BE49-F238E27FC236}">
                <a16:creationId xmlns:a16="http://schemas.microsoft.com/office/drawing/2014/main" id="{4702EC98-6864-4C3A-9708-6B808FB9D2FD}"/>
              </a:ext>
            </a:extLst>
          </p:cNvPr>
          <p:cNvSpPr/>
          <p:nvPr/>
        </p:nvSpPr>
        <p:spPr>
          <a:xfrm>
            <a:off x="3081228" y="5446764"/>
            <a:ext cx="65192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lvl="0" indent="-457200">
              <a:buFont typeface="Wingdings" panose="05000000000000000000" pitchFamily="2" charset="2"/>
              <a:buChar char="Ø"/>
            </a:pPr>
            <a:r>
              <a:rPr lang="el-GR" sz="2800" dirty="0">
                <a:solidFill>
                  <a:prstClr val="black"/>
                </a:solidFill>
              </a:rPr>
              <a:t>Ψάχνουμε  λέξεις που αρχίζουν από </a:t>
            </a:r>
            <a:r>
              <a:rPr lang="el-GR" sz="2800" b="1" dirty="0">
                <a:solidFill>
                  <a:prstClr val="black"/>
                </a:solidFill>
              </a:rPr>
              <a:t>μη</a:t>
            </a:r>
          </a:p>
        </p:txBody>
      </p:sp>
      <p:pic>
        <p:nvPicPr>
          <p:cNvPr id="8" name="Εικόνα 7">
            <a:extLst>
              <a:ext uri="{FF2B5EF4-FFF2-40B4-BE49-F238E27FC236}">
                <a16:creationId xmlns:a16="http://schemas.microsoft.com/office/drawing/2014/main" id="{9695B9E2-E455-4545-B6A9-8E922BF720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6070" y="2840721"/>
            <a:ext cx="5009322" cy="2650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785902"/>
      </p:ext>
    </p:extLst>
  </p:cSld>
  <p:clrMapOvr>
    <a:masterClrMapping/>
  </p:clrMapOvr>
</p:sld>
</file>

<file path=ppt/theme/theme1.xml><?xml version="1.0" encoding="utf-8"?>
<a:theme xmlns:a="http://schemas.openxmlformats.org/drawingml/2006/main" name="Κάρτα">
  <a:themeElements>
    <a:clrScheme name="Κάρτα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Κάρτα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Κάρτα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Κάρτα</Template>
  <TotalTime>518</TotalTime>
  <Words>104</Words>
  <Application>Microsoft Office PowerPoint</Application>
  <PresentationFormat>Ευρεία οθόνη</PresentationFormat>
  <Paragraphs>35</Paragraphs>
  <Slides>11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11</vt:i4>
      </vt:variant>
    </vt:vector>
  </HeadingPairs>
  <TitlesOfParts>
    <vt:vector size="17" baseType="lpstr">
      <vt:lpstr>Arial</vt:lpstr>
      <vt:lpstr>Corbel</vt:lpstr>
      <vt:lpstr>Gill Sans MT</vt:lpstr>
      <vt:lpstr>Impact</vt:lpstr>
      <vt:lpstr>Wingdings</vt:lpstr>
      <vt:lpstr>Κάρτα</vt:lpstr>
      <vt:lpstr>Παρουσίαση του PowerPoint</vt:lpstr>
      <vt:lpstr>Καλωσορισατε στην τηλεδιασκεψη</vt:lpstr>
      <vt:lpstr>Μαθαινουμε το μ μ</vt:lpstr>
      <vt:lpstr>ΜΑΘΑΙΝΟΥΜΕ ΤΟ Μ μ</vt:lpstr>
      <vt:lpstr>Μαθαινουμε το μ μ </vt:lpstr>
      <vt:lpstr>Μαθαινουμε τη συλλαβη μα</vt:lpstr>
      <vt:lpstr>ΜΑΘΑΙΝΟΥΜΕ ΤΗ ΣΥΛΛΑΒΗ Μα</vt:lpstr>
      <vt:lpstr>Μαθαινουμε τη συλλαβη με</vt:lpstr>
      <vt:lpstr>Μαθαινουμε τη συλλαβη μη</vt:lpstr>
      <vt:lpstr>Μαθαινουμε τη συλλαβη μο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Gianna Bafaki</dc:creator>
  <cp:lastModifiedBy>Gianna Bafaki</cp:lastModifiedBy>
  <cp:revision>20</cp:revision>
  <dcterms:created xsi:type="dcterms:W3CDTF">2020-05-08T10:21:10Z</dcterms:created>
  <dcterms:modified xsi:type="dcterms:W3CDTF">2020-05-09T11:26:18Z</dcterms:modified>
</cp:coreProperties>
</file>