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051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728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0484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678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5560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068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9807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605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589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615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491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04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3054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458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2096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587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A50C3-F031-4E04-9387-C3C9830A7EAA}" type="datetimeFigureOut">
              <a:rPr lang="el-GR" smtClean="0"/>
              <a:t>23/5/2020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AE018B-2475-4DB4-A15F-01B1022784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4483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67D2E38-AA7A-4E8A-B8DF-5DC3CE08E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793" y="130411"/>
            <a:ext cx="6011177" cy="1450974"/>
          </a:xfrm>
          <a:prstGeom prst="rect">
            <a:avLst/>
          </a:prstGeom>
        </p:spPr>
      </p:pic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182DE3F-CCA7-4FF6-9566-0A0AFD90C8A3}"/>
              </a:ext>
            </a:extLst>
          </p:cNvPr>
          <p:cNvSpPr/>
          <p:nvPr/>
        </p:nvSpPr>
        <p:spPr>
          <a:xfrm>
            <a:off x="0" y="5900082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u="sng" kern="0" dirty="0">
                <a:solidFill>
                  <a:prstClr val="black"/>
                </a:solidFill>
              </a:rPr>
              <a:t>7</a:t>
            </a:r>
            <a:r>
              <a:rPr kumimoji="0" lang="el-GR" sz="2000" b="1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η ΕΒΔΟΜΑΔΑ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kern="0" dirty="0">
                <a:solidFill>
                  <a:prstClr val="black"/>
                </a:solidFill>
              </a:rPr>
              <a:t>1</a:t>
            </a:r>
            <a:r>
              <a:rPr lang="en-US" sz="2000" b="1" kern="0" dirty="0">
                <a:solidFill>
                  <a:prstClr val="black"/>
                </a:solidFill>
              </a:rPr>
              <a:t>8</a:t>
            </a:r>
            <a:r>
              <a:rPr lang="el-GR" sz="2000" b="1" kern="0" dirty="0">
                <a:solidFill>
                  <a:prstClr val="black"/>
                </a:solidFill>
              </a:rPr>
              <a:t>-</a:t>
            </a:r>
            <a:r>
              <a:rPr lang="en-US" sz="2000" b="1" kern="0" dirty="0">
                <a:solidFill>
                  <a:prstClr val="black"/>
                </a:solidFill>
              </a:rPr>
              <a:t>22</a:t>
            </a:r>
            <a:r>
              <a:rPr lang="el-GR" sz="2000" b="1" kern="0" dirty="0">
                <a:solidFill>
                  <a:prstClr val="black"/>
                </a:solidFill>
              </a:rPr>
              <a:t> ΜΑΪΟΥ</a:t>
            </a:r>
            <a:r>
              <a:rPr kumimoji="0" lang="el-GR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2020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FE0E02AE-6EB5-4CC5-9F9C-C9F6270F52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778" y="5870362"/>
            <a:ext cx="3298222" cy="987638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A3DF1F61-E22D-4DD4-95F0-E170711FD6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93" y="1581385"/>
            <a:ext cx="8293207" cy="428897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18245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554943-3C5B-4D35-B207-57640A146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4487"/>
            <a:ext cx="8596668" cy="4596875"/>
          </a:xfrm>
        </p:spPr>
        <p:txBody>
          <a:bodyPr/>
          <a:lstStyle/>
          <a:p>
            <a:pPr marL="0" lvl="0" indent="0" defTabSz="91440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SzTx/>
              <a:buNone/>
            </a:pPr>
            <a:r>
              <a:rPr lang="el-GR" sz="2000" b="1" dirty="0">
                <a:solidFill>
                  <a:prstClr val="black"/>
                </a:solidFill>
                <a:latin typeface="Corbel" panose="020B0503020204020204" pitchFamily="34" charset="0"/>
              </a:rPr>
              <a:t>Γειά σας παιδιά!!!</a:t>
            </a:r>
          </a:p>
          <a:p>
            <a:pPr marL="0" lvl="0" indent="0" defTabSz="91440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SzTx/>
              <a:buNone/>
            </a:pPr>
            <a:r>
              <a:rPr lang="el-GR" sz="2000" b="1" dirty="0">
                <a:solidFill>
                  <a:prstClr val="black"/>
                </a:solidFill>
                <a:latin typeface="Corbel" panose="020B0503020204020204" pitchFamily="34" charset="0"/>
              </a:rPr>
              <a:t>Ελπίζω να είστε καλά!! </a:t>
            </a:r>
          </a:p>
          <a:p>
            <a:pPr marL="0" lvl="0" indent="0" defTabSz="914400">
              <a:lnSpc>
                <a:spcPct val="110000"/>
              </a:lnSpc>
              <a:spcBef>
                <a:spcPts val="700"/>
              </a:spcBef>
              <a:buClr>
                <a:srgbClr val="2A1A00"/>
              </a:buClr>
              <a:buSzTx/>
              <a:buNone/>
            </a:pPr>
            <a:r>
              <a:rPr lang="el-GR" sz="2000" b="1" dirty="0">
                <a:solidFill>
                  <a:prstClr val="black"/>
                </a:solidFill>
                <a:latin typeface="Corbel" panose="020B0503020204020204" pitchFamily="34" charset="0"/>
              </a:rPr>
              <a:t>Ας ξεκινήσουμε… το μάθημα!!!!</a:t>
            </a:r>
          </a:p>
          <a:p>
            <a:endParaRPr lang="el-GR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EB1CBBC2-902B-4738-9C16-3AE4936C3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715617"/>
          </a:xfrm>
        </p:spPr>
        <p:txBody>
          <a:bodyPr/>
          <a:lstStyle/>
          <a:p>
            <a:r>
              <a:rPr lang="el-GR" dirty="0"/>
              <a:t>Καλωσορίσατε στην τηλεδιάσκεψη!!!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9024C4C0-38EE-4235-8839-9C7D251878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27" y="2769704"/>
            <a:ext cx="8362122" cy="40882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372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269B16-7849-49D1-86DD-143F32ABB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Ενότητα 1-2</a:t>
            </a:r>
            <a:br>
              <a:rPr lang="en-US" dirty="0"/>
            </a:br>
            <a:r>
              <a:rPr lang="el-GR" dirty="0"/>
              <a:t>Τα φρέσκα ψάρια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A5C824-708B-4D39-97D8-976CBEDB0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Η Φανή και η Δώρα ψώνισαν φρέσκα ψάρια. Τα έβαλαν σε ταψί και τα έψησαν. Τα έφαγαν και δεν άφησαν ούτε ψίχουλο. Μάζεψαν το τραπέζι και τα ψαροκόκαλα τα έριξαν στην Ψιψίνα. </a:t>
            </a:r>
          </a:p>
          <a:p>
            <a:pPr marL="0" indent="0">
              <a:buNone/>
            </a:pPr>
            <a:endParaRPr lang="el-GR" sz="2000" b="1" dirty="0">
              <a:solidFill>
                <a:schemeClr val="tx1"/>
              </a:solidFill>
            </a:endParaRPr>
          </a:p>
          <a:p>
            <a:r>
              <a:rPr lang="el-GR" sz="2000" b="1" dirty="0">
                <a:solidFill>
                  <a:schemeClr val="tx1"/>
                </a:solidFill>
              </a:rPr>
              <a:t>1) Να βάλεις στη σειρά με αριθμούς τις εικόνες, για να δείξεις τη σειρά της ιστορίας. </a:t>
            </a:r>
          </a:p>
          <a:p>
            <a:endParaRPr lang="el-GR" sz="2000" b="1" dirty="0">
              <a:solidFill>
                <a:schemeClr val="tx1"/>
              </a:solidFill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512E063-AA3E-4A3B-82AB-1DC2B7D25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09" y="4361069"/>
            <a:ext cx="8044069" cy="203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3192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C4D1C7-683F-4C2E-9423-5880F08DE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626"/>
          </a:xfrm>
        </p:spPr>
        <p:txBody>
          <a:bodyPr/>
          <a:lstStyle/>
          <a:p>
            <a:r>
              <a:rPr lang="el-GR" dirty="0"/>
              <a:t>Άσκηση 2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5C62BE4-7436-46FC-8C79-4FF4AFF70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3025"/>
            <a:ext cx="8596668" cy="4358337"/>
          </a:xfrm>
        </p:spPr>
        <p:txBody>
          <a:bodyPr/>
          <a:lstStyle/>
          <a:p>
            <a:r>
              <a:rPr lang="el-GR" sz="2400" b="1" dirty="0">
                <a:solidFill>
                  <a:schemeClr val="tx1"/>
                </a:solidFill>
              </a:rPr>
              <a:t>Βάλε ν στο σωστό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000" dirty="0">
                <a:solidFill>
                  <a:schemeClr val="tx1"/>
                </a:solidFill>
              </a:rPr>
              <a:t>Τι ψώνισε ο Φάνης και η Δώρα;                Ποιος έφαγε τα ψαροκόκκαλα;        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       ψωμιά                                               η Φανή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       ψάρια                                                η Δώρα </a:t>
            </a:r>
          </a:p>
          <a:p>
            <a:pPr marL="0" indent="0">
              <a:buNone/>
            </a:pPr>
            <a:r>
              <a:rPr lang="el-GR" sz="2400" dirty="0">
                <a:solidFill>
                  <a:schemeClr val="tx1"/>
                </a:solidFill>
              </a:rPr>
              <a:t>       λεμόνια                                              η Ψιψίνα                  </a:t>
            </a:r>
          </a:p>
          <a:p>
            <a:pPr marL="0" indent="0">
              <a:buNone/>
            </a:pPr>
            <a:r>
              <a:rPr lang="el-GR" dirty="0"/>
              <a:t> 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B1C65C2D-6D9E-443C-9397-8C357CD05B72}"/>
              </a:ext>
            </a:extLst>
          </p:cNvPr>
          <p:cNvSpPr/>
          <p:nvPr/>
        </p:nvSpPr>
        <p:spPr>
          <a:xfrm>
            <a:off x="861391" y="2955235"/>
            <a:ext cx="490331" cy="3578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4C0232F-7E2A-4129-87D8-83DFC3347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391" y="3395456"/>
            <a:ext cx="512108" cy="371888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7BA8C492-FAE8-4DCC-A727-7A7E6BEC5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391" y="3892220"/>
            <a:ext cx="512108" cy="371888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D14852DF-E406-4476-8FB4-F05023D43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964" y="2948195"/>
            <a:ext cx="512108" cy="371888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D1A8DFD1-13A2-4F77-8D6C-EF89C11A7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965" y="3490305"/>
            <a:ext cx="512108" cy="371888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23284963-D1F9-4B88-AE48-97736F61C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964" y="3981048"/>
            <a:ext cx="512108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74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D0179C-957B-4F82-9999-91068F47C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814" y="410817"/>
            <a:ext cx="8596668" cy="715617"/>
          </a:xfrm>
        </p:spPr>
        <p:txBody>
          <a:bodyPr/>
          <a:lstStyle/>
          <a:p>
            <a:r>
              <a:rPr lang="el-GR" dirty="0"/>
              <a:t>Ενότητα 3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854029-87EC-4867-AA46-DF6CA4CDF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26435"/>
            <a:ext cx="8877483" cy="5731566"/>
          </a:xfrm>
        </p:spPr>
        <p:txBody>
          <a:bodyPr>
            <a:normAutofit fontScale="92500" lnSpcReduction="20000"/>
          </a:bodyPr>
          <a:lstStyle/>
          <a:p>
            <a:r>
              <a:rPr lang="el-GR" sz="2200" b="1" dirty="0">
                <a:solidFill>
                  <a:schemeClr val="tx1"/>
                </a:solidFill>
              </a:rPr>
              <a:t>Βλέπουμε την εικόνα και γράφουμε τη λέξη στο κουτί. Στη συνέχεια βάζουμε τις λέξεις στη σωστή σειρά για να φτιάξουμε τη πρόταση.</a:t>
            </a:r>
          </a:p>
          <a:p>
            <a:r>
              <a:rPr lang="el-GR" sz="2200" b="1" dirty="0">
                <a:solidFill>
                  <a:schemeClr val="tx1"/>
                </a:solidFill>
              </a:rPr>
              <a:t>Η πρόταση πάντα ξεκινάει με κεφαλαίο και τελειώνει με τελεία.</a:t>
            </a:r>
          </a:p>
          <a:p>
            <a:endParaRPr lang="el-GR" sz="2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__________________________________________________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__________________________________________________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___________________________________________________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____________________________________________________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10A8118A-7F1F-44FF-B5B6-EC3E1B85A5F9}"/>
              </a:ext>
            </a:extLst>
          </p:cNvPr>
          <p:cNvSpPr/>
          <p:nvPr/>
        </p:nvSpPr>
        <p:spPr>
          <a:xfrm>
            <a:off x="2770316" y="2538865"/>
            <a:ext cx="662608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Το</a:t>
            </a:r>
          </a:p>
        </p:txBody>
      </p:sp>
      <p:sp>
        <p:nvSpPr>
          <p:cNvPr id="5" name="Ορθογώνιο: Στρογγύλεμα γωνιών 4">
            <a:extLst>
              <a:ext uri="{FF2B5EF4-FFF2-40B4-BE49-F238E27FC236}">
                <a16:creationId xmlns:a16="http://schemas.microsoft.com/office/drawing/2014/main" id="{4489BB77-3EC2-42DA-B6C7-9E9D6ACD5F78}"/>
              </a:ext>
            </a:extLst>
          </p:cNvPr>
          <p:cNvSpPr/>
          <p:nvPr/>
        </p:nvSpPr>
        <p:spPr>
          <a:xfrm>
            <a:off x="4464722" y="2538865"/>
            <a:ext cx="1510747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θάλασσα.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0055382E-7F74-445E-B01C-156281B3E03A}"/>
              </a:ext>
            </a:extLst>
          </p:cNvPr>
          <p:cNvSpPr/>
          <p:nvPr/>
        </p:nvSpPr>
        <p:spPr>
          <a:xfrm>
            <a:off x="3632444" y="2529822"/>
            <a:ext cx="662608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στη</a:t>
            </a: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5F75A220-3E30-4C58-99FA-B30FB60595F1}"/>
              </a:ext>
            </a:extLst>
          </p:cNvPr>
          <p:cNvSpPr/>
          <p:nvPr/>
        </p:nvSpPr>
        <p:spPr>
          <a:xfrm>
            <a:off x="6114618" y="2538865"/>
            <a:ext cx="1192695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βουτά</a:t>
            </a: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25130EFE-D716-43F3-8282-A34AD32E072D}"/>
              </a:ext>
            </a:extLst>
          </p:cNvPr>
          <p:cNvSpPr/>
          <p:nvPr/>
        </p:nvSpPr>
        <p:spPr>
          <a:xfrm>
            <a:off x="677334" y="2529822"/>
            <a:ext cx="1820914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79B4F5C6-7A1F-4788-9605-BD6803BD284F}"/>
              </a:ext>
            </a:extLst>
          </p:cNvPr>
          <p:cNvSpPr/>
          <p:nvPr/>
        </p:nvSpPr>
        <p:spPr>
          <a:xfrm>
            <a:off x="677334" y="3429000"/>
            <a:ext cx="1820914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3A18DAA9-7F89-49AA-88F9-A659CE9EF386}"/>
              </a:ext>
            </a:extLst>
          </p:cNvPr>
          <p:cNvSpPr/>
          <p:nvPr/>
        </p:nvSpPr>
        <p:spPr>
          <a:xfrm>
            <a:off x="2841330" y="3429000"/>
            <a:ext cx="662608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Η</a:t>
            </a:r>
          </a:p>
        </p:txBody>
      </p:sp>
      <p:sp>
        <p:nvSpPr>
          <p:cNvPr id="12" name="Ορθογώνιο: Στρογγύλεμα γωνιών 11">
            <a:extLst>
              <a:ext uri="{FF2B5EF4-FFF2-40B4-BE49-F238E27FC236}">
                <a16:creationId xmlns:a16="http://schemas.microsoft.com/office/drawing/2014/main" id="{15A3BD15-1441-426C-B2FF-CB7BF0726F9C}"/>
              </a:ext>
            </a:extLst>
          </p:cNvPr>
          <p:cNvSpPr/>
          <p:nvPr/>
        </p:nvSpPr>
        <p:spPr>
          <a:xfrm>
            <a:off x="3763617" y="3429000"/>
            <a:ext cx="1126435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γιαγιά</a:t>
            </a:r>
          </a:p>
        </p:txBody>
      </p:sp>
      <p:sp>
        <p:nvSpPr>
          <p:cNvPr id="13" name="Ορθογώνιο: Στρογγύλεμα γωνιών 12">
            <a:extLst>
              <a:ext uri="{FF2B5EF4-FFF2-40B4-BE49-F238E27FC236}">
                <a16:creationId xmlns:a16="http://schemas.microsoft.com/office/drawing/2014/main" id="{A631C457-9122-4407-BEF6-DEEE39CD8F04}"/>
              </a:ext>
            </a:extLst>
          </p:cNvPr>
          <p:cNvSpPr/>
          <p:nvPr/>
        </p:nvSpPr>
        <p:spPr>
          <a:xfrm>
            <a:off x="5128591" y="3429000"/>
            <a:ext cx="1192695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φρέσκα</a:t>
            </a:r>
          </a:p>
        </p:txBody>
      </p:sp>
      <p:sp>
        <p:nvSpPr>
          <p:cNvPr id="14" name="Ορθογώνιο: Στρογγύλεμα γωνιών 13">
            <a:extLst>
              <a:ext uri="{FF2B5EF4-FFF2-40B4-BE49-F238E27FC236}">
                <a16:creationId xmlns:a16="http://schemas.microsoft.com/office/drawing/2014/main" id="{AED50D23-467C-4D43-81E0-D5592D82F147}"/>
              </a:ext>
            </a:extLst>
          </p:cNvPr>
          <p:cNvSpPr/>
          <p:nvPr/>
        </p:nvSpPr>
        <p:spPr>
          <a:xfrm>
            <a:off x="6440557" y="3429000"/>
            <a:ext cx="1192695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έφερε</a:t>
            </a: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B49A51A2-1ED8-4D67-9030-266DC61990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96" y="4566717"/>
            <a:ext cx="1841152" cy="426757"/>
          </a:xfrm>
          <a:prstGeom prst="rect">
            <a:avLst/>
          </a:prstGeom>
        </p:spPr>
      </p:pic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4E823D0D-7920-44A4-B7B7-472073F58D9D}"/>
              </a:ext>
            </a:extLst>
          </p:cNvPr>
          <p:cNvSpPr/>
          <p:nvPr/>
        </p:nvSpPr>
        <p:spPr>
          <a:xfrm>
            <a:off x="2841330" y="4566717"/>
            <a:ext cx="662608" cy="4108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Η</a:t>
            </a:r>
          </a:p>
        </p:txBody>
      </p:sp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D3914F5E-731C-4965-930C-152407A2ABE3}"/>
              </a:ext>
            </a:extLst>
          </p:cNvPr>
          <p:cNvSpPr/>
          <p:nvPr/>
        </p:nvSpPr>
        <p:spPr>
          <a:xfrm>
            <a:off x="3763617" y="4566717"/>
            <a:ext cx="1126435" cy="4267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φόρεσε</a:t>
            </a:r>
          </a:p>
        </p:txBody>
      </p:sp>
      <p:sp>
        <p:nvSpPr>
          <p:cNvPr id="18" name="Ορθογώνιο: Στρογγύλεμα γωνιών 17">
            <a:extLst>
              <a:ext uri="{FF2B5EF4-FFF2-40B4-BE49-F238E27FC236}">
                <a16:creationId xmlns:a16="http://schemas.microsoft.com/office/drawing/2014/main" id="{D86D2F0A-9DA7-4ADC-B60B-A3348C09027E}"/>
              </a:ext>
            </a:extLst>
          </p:cNvPr>
          <p:cNvSpPr/>
          <p:nvPr/>
        </p:nvSpPr>
        <p:spPr>
          <a:xfrm>
            <a:off x="5128591" y="4566717"/>
            <a:ext cx="556592" cy="4267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το</a:t>
            </a:r>
          </a:p>
        </p:txBody>
      </p:sp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F894FF4E-BD31-42BB-B7E1-595922D128EC}"/>
              </a:ext>
            </a:extLst>
          </p:cNvPr>
          <p:cNvSpPr/>
          <p:nvPr/>
        </p:nvSpPr>
        <p:spPr>
          <a:xfrm>
            <a:off x="5968843" y="4566717"/>
            <a:ext cx="1531887" cy="4267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νυφικό.</a:t>
            </a: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9DBB9652-8909-4B10-8B5F-80FB1B831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96" y="5675242"/>
            <a:ext cx="1841152" cy="426757"/>
          </a:xfrm>
          <a:prstGeom prst="rect">
            <a:avLst/>
          </a:prstGeom>
        </p:spPr>
      </p:pic>
      <p:pic>
        <p:nvPicPr>
          <p:cNvPr id="21" name="Εικόνα 20">
            <a:extLst>
              <a:ext uri="{FF2B5EF4-FFF2-40B4-BE49-F238E27FC236}">
                <a16:creationId xmlns:a16="http://schemas.microsoft.com/office/drawing/2014/main" id="{7D222DA2-F97F-458A-808C-F995EC6190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1811" y="5662260"/>
            <a:ext cx="682811" cy="493819"/>
          </a:xfrm>
          <a:prstGeom prst="rect">
            <a:avLst/>
          </a:prstGeom>
        </p:spPr>
      </p:pic>
      <p:sp>
        <p:nvSpPr>
          <p:cNvPr id="22" name="Ορθογώνιο: Στρογγύλεμα γωνιών 21">
            <a:extLst>
              <a:ext uri="{FF2B5EF4-FFF2-40B4-BE49-F238E27FC236}">
                <a16:creationId xmlns:a16="http://schemas.microsoft.com/office/drawing/2014/main" id="{FC984627-760A-42CA-AFD3-7668CEFF6B80}"/>
              </a:ext>
            </a:extLst>
          </p:cNvPr>
          <p:cNvSpPr/>
          <p:nvPr/>
        </p:nvSpPr>
        <p:spPr>
          <a:xfrm>
            <a:off x="3649713" y="5675242"/>
            <a:ext cx="1126435" cy="4267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Βροχή.</a:t>
            </a:r>
          </a:p>
        </p:txBody>
      </p:sp>
      <p:sp>
        <p:nvSpPr>
          <p:cNvPr id="23" name="Ορθογώνιο: Στρογγύλεμα γωνιών 22">
            <a:extLst>
              <a:ext uri="{FF2B5EF4-FFF2-40B4-BE49-F238E27FC236}">
                <a16:creationId xmlns:a16="http://schemas.microsoft.com/office/drawing/2014/main" id="{4E99BA86-2175-4691-809D-DE95DB5AC9EF}"/>
              </a:ext>
            </a:extLst>
          </p:cNvPr>
          <p:cNvSpPr/>
          <p:nvPr/>
        </p:nvSpPr>
        <p:spPr>
          <a:xfrm>
            <a:off x="4890052" y="5675242"/>
            <a:ext cx="1126435" cy="4267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έφερε</a:t>
            </a:r>
          </a:p>
        </p:txBody>
      </p:sp>
      <p:sp>
        <p:nvSpPr>
          <p:cNvPr id="24" name="Ορθογώνιο: Στρογγύλεμα γωνιών 23">
            <a:extLst>
              <a:ext uri="{FF2B5EF4-FFF2-40B4-BE49-F238E27FC236}">
                <a16:creationId xmlns:a16="http://schemas.microsoft.com/office/drawing/2014/main" id="{ABC87F4D-4C1B-4104-A009-8938605E4F2A}"/>
              </a:ext>
            </a:extLst>
          </p:cNvPr>
          <p:cNvSpPr/>
          <p:nvPr/>
        </p:nvSpPr>
        <p:spPr>
          <a:xfrm>
            <a:off x="6114618" y="5675242"/>
            <a:ext cx="1192695" cy="42675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δυνατή</a:t>
            </a:r>
          </a:p>
        </p:txBody>
      </p:sp>
      <p:pic>
        <p:nvPicPr>
          <p:cNvPr id="26" name="Εικόνα 25">
            <a:extLst>
              <a:ext uri="{FF2B5EF4-FFF2-40B4-BE49-F238E27FC236}">
                <a16:creationId xmlns:a16="http://schemas.microsoft.com/office/drawing/2014/main" id="{812E192F-F72A-433C-9C65-CB25073DFE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570" y="2432878"/>
            <a:ext cx="18669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8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E7F347-EE46-4BBF-BD14-0CB3D4B5B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568" y="274430"/>
            <a:ext cx="8596668" cy="834887"/>
          </a:xfrm>
        </p:spPr>
        <p:txBody>
          <a:bodyPr/>
          <a:lstStyle/>
          <a:p>
            <a:r>
              <a:rPr lang="el-GR" dirty="0"/>
              <a:t>Ενότητα 4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99392D-4C5D-4905-AD06-3271CC20C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731"/>
            <a:ext cx="8596668" cy="545327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>
                <a:solidFill>
                  <a:schemeClr val="tx1"/>
                </a:solidFill>
              </a:rPr>
              <a:t>Βλέπουμε τις εικόνες, διαβάζουμε τις προτάσεις και γράφουμε στα κυκλάκια Σ για το σωστό και Λ για το λάθος. Προσοχή στις παγίδες!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Η έκθεση βιβλίου θα γίνει στις 22 Μαρτίου.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Η έκθεση βιβλίου θα γίνει στις 22 Μαΐου. 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Τα παιδιά ετοιμάζουν έκθεση ζωγραφικής.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Τα παιδιά ετοιμάζουν έκθεση βιβλίου.</a:t>
            </a:r>
          </a:p>
          <a:p>
            <a:pPr marL="0" indent="0">
              <a:buNone/>
            </a:pPr>
            <a:endParaRPr lang="el-G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Η διευθύντρια ετοίμασε μια πρόσκληση.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Η διευθύντρια ετοίμασε μια ανακοίνωση.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Η έκτη τάξη ετοίμασε τις προσκλήσεις.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Η πρώτη τάξη ετοίμασε τις προσκλήσεις.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          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07D02D0E-A79D-4623-9077-0E6ED0FC58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130" y="3118126"/>
            <a:ext cx="1524000" cy="3378200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DEAD8735-7C54-418F-A264-921A8C1BB8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130" y="2114826"/>
            <a:ext cx="1536700" cy="1003300"/>
          </a:xfrm>
          <a:prstGeom prst="rect">
            <a:avLst/>
          </a:prstGeom>
        </p:spPr>
      </p:pic>
      <p:sp>
        <p:nvSpPr>
          <p:cNvPr id="10" name="Οβάλ 9">
            <a:extLst>
              <a:ext uri="{FF2B5EF4-FFF2-40B4-BE49-F238E27FC236}">
                <a16:creationId xmlns:a16="http://schemas.microsoft.com/office/drawing/2014/main" id="{25604013-CE7E-4435-AABD-DD63D81690B7}"/>
              </a:ext>
            </a:extLst>
          </p:cNvPr>
          <p:cNvSpPr/>
          <p:nvPr/>
        </p:nvSpPr>
        <p:spPr>
          <a:xfrm>
            <a:off x="1007165" y="2358887"/>
            <a:ext cx="397565" cy="3048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A16CECFD-AA6B-4D6D-9C0A-9875381CEB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165" y="2738688"/>
            <a:ext cx="414564" cy="323116"/>
          </a:xfrm>
          <a:prstGeom prst="rect">
            <a:avLst/>
          </a:prstGeom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D269837A-F0B4-4890-A65C-0DE8E7853B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165" y="3385930"/>
            <a:ext cx="414564" cy="323116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820A4275-2522-4402-B002-9F407C0453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166" y="3779632"/>
            <a:ext cx="414564" cy="323116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0FE26881-A89D-48B3-9C77-73BA4B2B6D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166" y="4474723"/>
            <a:ext cx="414564" cy="323116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24863605-D624-485E-9C6D-25FF9CE30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166" y="4831165"/>
            <a:ext cx="414564" cy="323116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63475DC9-FCC2-4363-82B9-6DDB80FB9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165" y="5521467"/>
            <a:ext cx="414564" cy="323116"/>
          </a:xfrm>
          <a:prstGeom prst="rect">
            <a:avLst/>
          </a:prstGeom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FE3D48D3-7ACB-427D-8FF0-831624E306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166" y="5915169"/>
            <a:ext cx="414564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87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701D6B4E-9A8D-47A2-9093-EE4111341D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8665" y="1234002"/>
            <a:ext cx="3944454" cy="24203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801A6FE-3CEB-44E5-B8C3-E1FF4D720CCD}"/>
              </a:ext>
            </a:extLst>
          </p:cNvPr>
          <p:cNvSpPr txBox="1"/>
          <p:nvPr/>
        </p:nvSpPr>
        <p:spPr>
          <a:xfrm>
            <a:off x="3100422" y="3654324"/>
            <a:ext cx="42009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Σας Ευχαριστώ πολύ!!!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Καλή σας ημέρα!!!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198AC29F-C269-4FF6-A3EE-450787AE77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886" y="5553393"/>
            <a:ext cx="6133108" cy="1042506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C0BA3ED5-29FE-4611-98AA-CDB1DE8E73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3147" y="6345941"/>
            <a:ext cx="3465202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869498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282</Words>
  <Application>Microsoft Office PowerPoint</Application>
  <PresentationFormat>Ευρεία οθόνη</PresentationFormat>
  <Paragraphs>66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2" baseType="lpstr">
      <vt:lpstr>Arial</vt:lpstr>
      <vt:lpstr>Corbel</vt:lpstr>
      <vt:lpstr>Trebuchet MS</vt:lpstr>
      <vt:lpstr>Wingdings 3</vt:lpstr>
      <vt:lpstr>Όψη</vt:lpstr>
      <vt:lpstr>Παρουσίαση του PowerPoint</vt:lpstr>
      <vt:lpstr>Καλωσορίσατε στην τηλεδιάσκεψη!!!</vt:lpstr>
      <vt:lpstr>Ενότητα 1-2 Τα φρέσκα ψάρια</vt:lpstr>
      <vt:lpstr>Άσκηση 2</vt:lpstr>
      <vt:lpstr>Ενότητα 3</vt:lpstr>
      <vt:lpstr>Ενότητα 4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Gianna Bafaki</dc:creator>
  <cp:lastModifiedBy>Gianna Bafaki</cp:lastModifiedBy>
  <cp:revision>14</cp:revision>
  <dcterms:created xsi:type="dcterms:W3CDTF">2020-05-21T17:38:52Z</dcterms:created>
  <dcterms:modified xsi:type="dcterms:W3CDTF">2020-05-23T10:09:50Z</dcterms:modified>
</cp:coreProperties>
</file>