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790254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4177079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96943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3536637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9644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1687189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20386035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379652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1431723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C670BB-098F-464E-8076-8558007B7E32}"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272768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3C670BB-098F-464E-8076-8558007B7E32}" type="datetimeFigureOut">
              <a:rPr lang="el-GR" smtClean="0"/>
              <a:t>15/5/2020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107760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3C670BB-098F-464E-8076-8558007B7E32}" type="datetimeFigureOut">
              <a:rPr lang="el-GR" smtClean="0"/>
              <a:t>15/5/2020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197750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3C670BB-098F-464E-8076-8558007B7E32}" type="datetimeFigureOut">
              <a:rPr lang="el-GR" smtClean="0"/>
              <a:t>15/5/2020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864518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670BB-098F-464E-8076-8558007B7E32}" type="datetimeFigureOut">
              <a:rPr lang="el-GR" smtClean="0"/>
              <a:t>15/5/2020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791868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3C670BB-098F-464E-8076-8558007B7E32}" type="datetimeFigureOut">
              <a:rPr lang="el-GR" smtClean="0"/>
              <a:t>15/5/2020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55481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3C670BB-098F-464E-8076-8558007B7E32}" type="datetimeFigureOut">
              <a:rPr lang="el-GR" smtClean="0"/>
              <a:t>15/5/2020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53FF23A-D37D-4A9C-BD57-36A3D3A0936A}" type="slidenum">
              <a:rPr lang="el-GR" smtClean="0"/>
              <a:t>‹#›</a:t>
            </a:fld>
            <a:endParaRPr lang="el-GR"/>
          </a:p>
        </p:txBody>
      </p:sp>
    </p:spTree>
    <p:extLst>
      <p:ext uri="{BB962C8B-B14F-4D97-AF65-F5344CB8AC3E}">
        <p14:creationId xmlns:p14="http://schemas.microsoft.com/office/powerpoint/2010/main" val="368257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C670BB-098F-464E-8076-8558007B7E32}" type="datetimeFigureOut">
              <a:rPr lang="el-GR" smtClean="0"/>
              <a:t>15/5/2020</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3FF23A-D37D-4A9C-BD57-36A3D3A0936A}" type="slidenum">
              <a:rPr lang="el-GR" smtClean="0"/>
              <a:t>‹#›</a:t>
            </a:fld>
            <a:endParaRPr lang="el-GR"/>
          </a:p>
        </p:txBody>
      </p:sp>
    </p:spTree>
    <p:extLst>
      <p:ext uri="{BB962C8B-B14F-4D97-AF65-F5344CB8AC3E}">
        <p14:creationId xmlns:p14="http://schemas.microsoft.com/office/powerpoint/2010/main" val="611603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EFCC318A-998C-4A4E-9C17-2477846A2C2B}"/>
              </a:ext>
            </a:extLst>
          </p:cNvPr>
          <p:cNvPicPr>
            <a:picLocks noChangeAspect="1"/>
          </p:cNvPicPr>
          <p:nvPr/>
        </p:nvPicPr>
        <p:blipFill>
          <a:blip r:embed="rId2"/>
          <a:stretch>
            <a:fillRect/>
          </a:stretch>
        </p:blipFill>
        <p:spPr>
          <a:xfrm>
            <a:off x="850793" y="130411"/>
            <a:ext cx="6011177" cy="1450974"/>
          </a:xfrm>
          <a:prstGeom prst="rect">
            <a:avLst/>
          </a:prstGeom>
        </p:spPr>
      </p:pic>
      <p:pic>
        <p:nvPicPr>
          <p:cNvPr id="5" name="Εικόνα 4">
            <a:extLst>
              <a:ext uri="{FF2B5EF4-FFF2-40B4-BE49-F238E27FC236}">
                <a16:creationId xmlns:a16="http://schemas.microsoft.com/office/drawing/2014/main" id="{62315A6F-78EE-402E-8C70-F719C681660E}"/>
              </a:ext>
            </a:extLst>
          </p:cNvPr>
          <p:cNvPicPr>
            <a:picLocks noChangeAspect="1"/>
          </p:cNvPicPr>
          <p:nvPr/>
        </p:nvPicPr>
        <p:blipFill>
          <a:blip r:embed="rId3"/>
          <a:stretch>
            <a:fillRect/>
          </a:stretch>
        </p:blipFill>
        <p:spPr>
          <a:xfrm>
            <a:off x="8893778" y="5870362"/>
            <a:ext cx="3298222" cy="987638"/>
          </a:xfrm>
          <a:prstGeom prst="rect">
            <a:avLst/>
          </a:prstGeom>
        </p:spPr>
      </p:pic>
      <p:sp>
        <p:nvSpPr>
          <p:cNvPr id="6" name="Ορθογώνιο 5">
            <a:extLst>
              <a:ext uri="{FF2B5EF4-FFF2-40B4-BE49-F238E27FC236}">
                <a16:creationId xmlns:a16="http://schemas.microsoft.com/office/drawing/2014/main" id="{C6AF7FCF-E032-4512-AE5B-85CDC5C19DDB}"/>
              </a:ext>
            </a:extLst>
          </p:cNvPr>
          <p:cNvSpPr/>
          <p:nvPr/>
        </p:nvSpPr>
        <p:spPr>
          <a:xfrm>
            <a:off x="0" y="5900082"/>
            <a:ext cx="3048000" cy="707886"/>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GR" sz="2000" b="1" i="0" u="sng" strike="noStrike" kern="0" cap="none" spc="0" normalizeH="0" baseline="0" noProof="0" dirty="0">
                <a:ln>
                  <a:noFill/>
                </a:ln>
                <a:solidFill>
                  <a:prstClr val="black"/>
                </a:solidFill>
                <a:effectLst/>
                <a:uLnTx/>
                <a:uFillTx/>
              </a:rPr>
              <a:t>6η ΕΒΔΟΜΑΔΑ</a:t>
            </a:r>
          </a:p>
          <a:p>
            <a:pPr marL="0" marR="0" lvl="0" indent="0" algn="ctr" defTabSz="914400" eaLnBrk="1" fontAlgn="auto" latinLnBrk="0" hangingPunct="1">
              <a:lnSpc>
                <a:spcPct val="100000"/>
              </a:lnSpc>
              <a:spcBef>
                <a:spcPts val="0"/>
              </a:spcBef>
              <a:spcAft>
                <a:spcPts val="0"/>
              </a:spcAft>
              <a:buClrTx/>
              <a:buSzTx/>
              <a:buFontTx/>
              <a:buNone/>
              <a:tabLst/>
              <a:defRPr/>
            </a:pPr>
            <a:r>
              <a:rPr lang="el-GR" sz="2000" b="1" kern="0" dirty="0">
                <a:solidFill>
                  <a:prstClr val="black"/>
                </a:solidFill>
              </a:rPr>
              <a:t>11-15 ΜΑΪΟΥ</a:t>
            </a:r>
            <a:r>
              <a:rPr kumimoji="0" lang="el-GR" sz="2000" b="1" i="0" u="none" strike="noStrike" kern="0" cap="none" spc="0" normalizeH="0" baseline="0" noProof="0" dirty="0">
                <a:ln>
                  <a:noFill/>
                </a:ln>
                <a:solidFill>
                  <a:prstClr val="black"/>
                </a:solidFill>
                <a:effectLst/>
                <a:uLnTx/>
                <a:uFillTx/>
              </a:rPr>
              <a:t> 2020</a:t>
            </a:r>
          </a:p>
        </p:txBody>
      </p:sp>
      <p:pic>
        <p:nvPicPr>
          <p:cNvPr id="8" name="Εικόνα 7">
            <a:extLst>
              <a:ext uri="{FF2B5EF4-FFF2-40B4-BE49-F238E27FC236}">
                <a16:creationId xmlns:a16="http://schemas.microsoft.com/office/drawing/2014/main" id="{D2332F23-6441-4C8B-9B62-B0E3619CD9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09" y="1776412"/>
            <a:ext cx="8109916" cy="376299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9044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BB691-2947-48B4-A223-A68C539203DB}"/>
              </a:ext>
            </a:extLst>
          </p:cNvPr>
          <p:cNvSpPr>
            <a:spLocks noGrp="1"/>
          </p:cNvSpPr>
          <p:nvPr>
            <p:ph type="title"/>
          </p:nvPr>
        </p:nvSpPr>
        <p:spPr>
          <a:xfrm>
            <a:off x="677334" y="609600"/>
            <a:ext cx="8596668" cy="715617"/>
          </a:xfrm>
        </p:spPr>
        <p:txBody>
          <a:bodyPr/>
          <a:lstStyle/>
          <a:p>
            <a:r>
              <a:rPr lang="el-GR" dirty="0"/>
              <a:t>Καλωσορίσατε στην τηλεδιάσκεψη!!!</a:t>
            </a:r>
          </a:p>
        </p:txBody>
      </p:sp>
      <p:sp>
        <p:nvSpPr>
          <p:cNvPr id="3" name="Θέση περιεχομένου 2">
            <a:extLst>
              <a:ext uri="{FF2B5EF4-FFF2-40B4-BE49-F238E27FC236}">
                <a16:creationId xmlns:a16="http://schemas.microsoft.com/office/drawing/2014/main" id="{C461488E-9518-4244-8D3F-7FD17344D8BA}"/>
              </a:ext>
            </a:extLst>
          </p:cNvPr>
          <p:cNvSpPr>
            <a:spLocks noGrp="1"/>
          </p:cNvSpPr>
          <p:nvPr>
            <p:ph idx="1"/>
          </p:nvPr>
        </p:nvSpPr>
        <p:spPr>
          <a:xfrm>
            <a:off x="306273" y="1325217"/>
            <a:ext cx="8596668" cy="3880773"/>
          </a:xfrm>
        </p:spPr>
        <p:txBody>
          <a:bodyPr/>
          <a:lstStyle/>
          <a:p>
            <a:pPr marL="0" lvl="0" indent="0" defTabSz="914400">
              <a:lnSpc>
                <a:spcPct val="110000"/>
              </a:lnSpc>
              <a:spcBef>
                <a:spcPts val="700"/>
              </a:spcBef>
              <a:buClr>
                <a:srgbClr val="2A1A00"/>
              </a:buClr>
              <a:buSzTx/>
              <a:buNone/>
            </a:pPr>
            <a:r>
              <a:rPr lang="el-GR" sz="2400" b="1" dirty="0">
                <a:solidFill>
                  <a:prstClr val="black"/>
                </a:solidFill>
                <a:latin typeface="Corbel" panose="020B0503020204020204" pitchFamily="34" charset="0"/>
              </a:rPr>
              <a:t>Γειά σας παιδιά!!!</a:t>
            </a:r>
          </a:p>
          <a:p>
            <a:pPr marL="0" lvl="0" indent="0" defTabSz="914400">
              <a:lnSpc>
                <a:spcPct val="110000"/>
              </a:lnSpc>
              <a:spcBef>
                <a:spcPts val="700"/>
              </a:spcBef>
              <a:buClr>
                <a:srgbClr val="2A1A00"/>
              </a:buClr>
              <a:buSzTx/>
              <a:buNone/>
            </a:pPr>
            <a:r>
              <a:rPr lang="el-GR" sz="2400" b="1" dirty="0">
                <a:solidFill>
                  <a:prstClr val="black"/>
                </a:solidFill>
                <a:latin typeface="Corbel" panose="020B0503020204020204" pitchFamily="34" charset="0"/>
              </a:rPr>
              <a:t>Ελπίζω να είστε καλά!! </a:t>
            </a:r>
          </a:p>
          <a:p>
            <a:pPr marL="0" lvl="0" indent="0" defTabSz="914400">
              <a:lnSpc>
                <a:spcPct val="110000"/>
              </a:lnSpc>
              <a:spcBef>
                <a:spcPts val="700"/>
              </a:spcBef>
              <a:buClr>
                <a:srgbClr val="2A1A00"/>
              </a:buClr>
              <a:buSzTx/>
              <a:buNone/>
            </a:pPr>
            <a:r>
              <a:rPr lang="el-GR" sz="2400" b="1" dirty="0">
                <a:solidFill>
                  <a:prstClr val="black"/>
                </a:solidFill>
                <a:latin typeface="Corbel" panose="020B0503020204020204" pitchFamily="34" charset="0"/>
              </a:rPr>
              <a:t>Ας ξεκινήσουμε… το μάθημα!!!!</a:t>
            </a:r>
          </a:p>
          <a:p>
            <a:endParaRPr lang="el-GR" dirty="0"/>
          </a:p>
        </p:txBody>
      </p:sp>
      <p:pic>
        <p:nvPicPr>
          <p:cNvPr id="5" name="Εικόνα 4">
            <a:extLst>
              <a:ext uri="{FF2B5EF4-FFF2-40B4-BE49-F238E27FC236}">
                <a16:creationId xmlns:a16="http://schemas.microsoft.com/office/drawing/2014/main" id="{6E272019-7D6E-4473-A348-1B7B89E057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09461"/>
            <a:ext cx="8902941" cy="4048539"/>
          </a:xfrm>
          <a:prstGeom prst="rect">
            <a:avLst/>
          </a:prstGeom>
        </p:spPr>
      </p:pic>
    </p:spTree>
    <p:extLst>
      <p:ext uri="{BB962C8B-B14F-4D97-AF65-F5344CB8AC3E}">
        <p14:creationId xmlns:p14="http://schemas.microsoft.com/office/powerpoint/2010/main" val="2420807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E481DE-D11C-4BD3-93C8-E32CF9103B3F}"/>
              </a:ext>
            </a:extLst>
          </p:cNvPr>
          <p:cNvSpPr>
            <a:spLocks noGrp="1"/>
          </p:cNvSpPr>
          <p:nvPr>
            <p:ph type="title"/>
          </p:nvPr>
        </p:nvSpPr>
        <p:spPr/>
        <p:txBody>
          <a:bodyPr/>
          <a:lstStyle/>
          <a:p>
            <a:r>
              <a:rPr lang="el-GR" dirty="0"/>
              <a:t>Ενότητα 1-2</a:t>
            </a:r>
            <a:br>
              <a:rPr lang="el-GR" dirty="0"/>
            </a:br>
            <a:r>
              <a:rPr lang="el-GR" dirty="0"/>
              <a:t>Η Τζένη στο παζάρι</a:t>
            </a:r>
          </a:p>
        </p:txBody>
      </p:sp>
      <p:sp>
        <p:nvSpPr>
          <p:cNvPr id="3" name="Θέση περιεχομένου 2">
            <a:extLst>
              <a:ext uri="{FF2B5EF4-FFF2-40B4-BE49-F238E27FC236}">
                <a16:creationId xmlns:a16="http://schemas.microsoft.com/office/drawing/2014/main" id="{77AD410A-AD4E-404F-9C4F-95A7F18B64EB}"/>
              </a:ext>
            </a:extLst>
          </p:cNvPr>
          <p:cNvSpPr>
            <a:spLocks noGrp="1"/>
          </p:cNvSpPr>
          <p:nvPr>
            <p:ph idx="1"/>
          </p:nvPr>
        </p:nvSpPr>
        <p:spPr>
          <a:xfrm>
            <a:off x="677333" y="2160589"/>
            <a:ext cx="9155779" cy="4332976"/>
          </a:xfrm>
        </p:spPr>
        <p:txBody>
          <a:bodyPr/>
          <a:lstStyle/>
          <a:p>
            <a:r>
              <a:rPr lang="el-GR" sz="2000" b="1" dirty="0">
                <a:solidFill>
                  <a:schemeClr val="tx1"/>
                </a:solidFill>
              </a:rPr>
              <a:t>Η Τζένη πηγαίνει στο παζάρι για ψώνια. Στην αρχή βάζει στην τσάντα μελιτζάνες και παντζάρια. Μετά αγοράζει υλικά για τζατζίκι. Ύστερα παίρνει και νεράντζια για να κάνει γλυκό. Στο τέλος περνά από το φούρνο, αγοράζει μια φραντζόλα ψωμί και γυρίζει στο σπίτι!</a:t>
            </a:r>
          </a:p>
          <a:p>
            <a:pPr marL="0" indent="0">
              <a:buNone/>
            </a:pPr>
            <a:endParaRPr lang="el-GR" sz="2000" b="1" dirty="0">
              <a:solidFill>
                <a:schemeClr val="tx1"/>
              </a:solidFill>
            </a:endParaRPr>
          </a:p>
          <a:p>
            <a:r>
              <a:rPr lang="el-GR" sz="2000" b="1" dirty="0">
                <a:solidFill>
                  <a:schemeClr val="tx1"/>
                </a:solidFill>
              </a:rPr>
              <a:t>1) Να βάλεις στη σειρά με αριθμούς τις εικόνες, για να δείξεις τη σειρά της ιστορίας. </a:t>
            </a:r>
          </a:p>
          <a:p>
            <a:endParaRPr lang="el-GR" b="1" dirty="0">
              <a:solidFill>
                <a:schemeClr val="tx1"/>
              </a:solidFill>
            </a:endParaRPr>
          </a:p>
        </p:txBody>
      </p:sp>
      <p:pic>
        <p:nvPicPr>
          <p:cNvPr id="5" name="Εικόνα 4">
            <a:extLst>
              <a:ext uri="{FF2B5EF4-FFF2-40B4-BE49-F238E27FC236}">
                <a16:creationId xmlns:a16="http://schemas.microsoft.com/office/drawing/2014/main" id="{0CDBF6BC-270B-4A2E-AD9C-7DB5B39642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3458" y="4632739"/>
            <a:ext cx="8160544" cy="1860826"/>
          </a:xfrm>
          <a:prstGeom prst="rect">
            <a:avLst/>
          </a:prstGeom>
        </p:spPr>
      </p:pic>
      <p:sp>
        <p:nvSpPr>
          <p:cNvPr id="6" name="Ορθογώνιο 5">
            <a:extLst>
              <a:ext uri="{FF2B5EF4-FFF2-40B4-BE49-F238E27FC236}">
                <a16:creationId xmlns:a16="http://schemas.microsoft.com/office/drawing/2014/main" id="{9B920110-3813-4D27-BD78-CD3EF8CD621D}"/>
              </a:ext>
            </a:extLst>
          </p:cNvPr>
          <p:cNvSpPr/>
          <p:nvPr/>
        </p:nvSpPr>
        <p:spPr>
          <a:xfrm>
            <a:off x="1258957" y="4691270"/>
            <a:ext cx="291547"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dirty="0"/>
          </a:p>
        </p:txBody>
      </p:sp>
      <p:sp>
        <p:nvSpPr>
          <p:cNvPr id="7" name="Ορθογώνιο 6">
            <a:extLst>
              <a:ext uri="{FF2B5EF4-FFF2-40B4-BE49-F238E27FC236}">
                <a16:creationId xmlns:a16="http://schemas.microsoft.com/office/drawing/2014/main" id="{EFA5F206-F3CF-406B-9B1C-09545C1B7E70}"/>
              </a:ext>
            </a:extLst>
          </p:cNvPr>
          <p:cNvSpPr/>
          <p:nvPr/>
        </p:nvSpPr>
        <p:spPr>
          <a:xfrm>
            <a:off x="3332922" y="4683541"/>
            <a:ext cx="291547"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dirty="0"/>
          </a:p>
        </p:txBody>
      </p:sp>
      <p:sp>
        <p:nvSpPr>
          <p:cNvPr id="8" name="Ορθογώνιο 7">
            <a:extLst>
              <a:ext uri="{FF2B5EF4-FFF2-40B4-BE49-F238E27FC236}">
                <a16:creationId xmlns:a16="http://schemas.microsoft.com/office/drawing/2014/main" id="{B931A705-280B-491F-AE29-653E035B36FD}"/>
              </a:ext>
            </a:extLst>
          </p:cNvPr>
          <p:cNvSpPr/>
          <p:nvPr/>
        </p:nvSpPr>
        <p:spPr>
          <a:xfrm>
            <a:off x="5367130" y="4683541"/>
            <a:ext cx="291547"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dirty="0"/>
          </a:p>
        </p:txBody>
      </p:sp>
      <p:sp>
        <p:nvSpPr>
          <p:cNvPr id="9" name="Ορθογώνιο 8">
            <a:extLst>
              <a:ext uri="{FF2B5EF4-FFF2-40B4-BE49-F238E27FC236}">
                <a16:creationId xmlns:a16="http://schemas.microsoft.com/office/drawing/2014/main" id="{451D878B-E52A-498D-8815-86F019AF5E3C}"/>
              </a:ext>
            </a:extLst>
          </p:cNvPr>
          <p:cNvSpPr/>
          <p:nvPr/>
        </p:nvSpPr>
        <p:spPr>
          <a:xfrm>
            <a:off x="7401338" y="4683541"/>
            <a:ext cx="291547"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dirty="0"/>
          </a:p>
        </p:txBody>
      </p:sp>
    </p:spTree>
    <p:extLst>
      <p:ext uri="{BB962C8B-B14F-4D97-AF65-F5344CB8AC3E}">
        <p14:creationId xmlns:p14="http://schemas.microsoft.com/office/powerpoint/2010/main" val="695635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9FA346-BD91-4011-BF19-5FD1CBDDAFCD}"/>
              </a:ext>
            </a:extLst>
          </p:cNvPr>
          <p:cNvSpPr>
            <a:spLocks noGrp="1"/>
          </p:cNvSpPr>
          <p:nvPr>
            <p:ph type="title"/>
          </p:nvPr>
        </p:nvSpPr>
        <p:spPr>
          <a:xfrm>
            <a:off x="677334" y="609600"/>
            <a:ext cx="8596668" cy="742122"/>
          </a:xfrm>
        </p:spPr>
        <p:txBody>
          <a:bodyPr/>
          <a:lstStyle/>
          <a:p>
            <a:r>
              <a:rPr lang="el-GR" dirty="0"/>
              <a:t>Άσκηση 2</a:t>
            </a:r>
          </a:p>
        </p:txBody>
      </p:sp>
      <p:sp>
        <p:nvSpPr>
          <p:cNvPr id="3" name="Θέση περιεχομένου 2">
            <a:extLst>
              <a:ext uri="{FF2B5EF4-FFF2-40B4-BE49-F238E27FC236}">
                <a16:creationId xmlns:a16="http://schemas.microsoft.com/office/drawing/2014/main" id="{51D841AB-2857-4126-B212-B9836FA24704}"/>
              </a:ext>
            </a:extLst>
          </p:cNvPr>
          <p:cNvSpPr>
            <a:spLocks noGrp="1"/>
          </p:cNvSpPr>
          <p:nvPr>
            <p:ph idx="1"/>
          </p:nvPr>
        </p:nvSpPr>
        <p:spPr>
          <a:xfrm>
            <a:off x="344557" y="1484243"/>
            <a:ext cx="8929445" cy="4557119"/>
          </a:xfrm>
        </p:spPr>
        <p:txBody>
          <a:bodyPr/>
          <a:lstStyle/>
          <a:p>
            <a:r>
              <a:rPr lang="el-GR" sz="2000" b="1" dirty="0">
                <a:solidFill>
                  <a:schemeClr val="tx1"/>
                </a:solidFill>
              </a:rPr>
              <a:t>Βάλε ν στο σωστό</a:t>
            </a:r>
          </a:p>
          <a:p>
            <a:pPr marL="0" indent="0">
              <a:buNone/>
            </a:pPr>
            <a:r>
              <a:rPr lang="el-GR" sz="2000" b="1" dirty="0">
                <a:solidFill>
                  <a:schemeClr val="tx1"/>
                </a:solidFill>
              </a:rPr>
              <a:t>Η Τζένη στο παζάρι αγόρασε:                 Για γλυκό αγόρασε:                         </a:t>
            </a:r>
          </a:p>
          <a:p>
            <a:pPr marL="0" indent="0">
              <a:buNone/>
            </a:pPr>
            <a:r>
              <a:rPr lang="el-GR" sz="2000" b="1" dirty="0">
                <a:solidFill>
                  <a:schemeClr val="tx1"/>
                </a:solidFill>
              </a:rPr>
              <a:t>            πιτζάμες                                                   νεράντζια</a:t>
            </a:r>
          </a:p>
          <a:p>
            <a:pPr marL="0" indent="0">
              <a:buNone/>
            </a:pPr>
            <a:r>
              <a:rPr lang="el-GR" sz="2000" b="1" dirty="0">
                <a:solidFill>
                  <a:schemeClr val="tx1"/>
                </a:solidFill>
              </a:rPr>
              <a:t>            παντζάρια                                                 γλειφιτζούρια </a:t>
            </a:r>
          </a:p>
          <a:p>
            <a:pPr marL="0" indent="0">
              <a:buNone/>
            </a:pPr>
            <a:r>
              <a:rPr lang="el-GR" sz="2000" b="1" dirty="0">
                <a:solidFill>
                  <a:schemeClr val="tx1"/>
                </a:solidFill>
              </a:rPr>
              <a:t>            μελιτζάνες                                                μανταρίνια </a:t>
            </a:r>
          </a:p>
          <a:p>
            <a:pPr marL="0" indent="0">
              <a:buNone/>
            </a:pPr>
            <a:endParaRPr lang="el-GR" sz="2000" b="1" dirty="0">
              <a:solidFill>
                <a:schemeClr val="tx1"/>
              </a:solidFill>
            </a:endParaRPr>
          </a:p>
          <a:p>
            <a:pPr marL="0" indent="0">
              <a:buNone/>
            </a:pPr>
            <a:r>
              <a:rPr lang="el-GR" sz="2000" b="1" dirty="0">
                <a:solidFill>
                  <a:schemeClr val="tx1"/>
                </a:solidFill>
              </a:rPr>
              <a:t>Αγόρασε και υλικά για:                           Στον φούρνο αγόρασε:</a:t>
            </a:r>
          </a:p>
          <a:p>
            <a:pPr marL="0" indent="0">
              <a:buNone/>
            </a:pPr>
            <a:r>
              <a:rPr lang="el-GR" sz="2000" b="1" dirty="0">
                <a:solidFill>
                  <a:schemeClr val="tx1"/>
                </a:solidFill>
              </a:rPr>
              <a:t>            σουτζουκάκια                                           μια κατσαρόλα</a:t>
            </a:r>
          </a:p>
          <a:p>
            <a:pPr marL="0" indent="0">
              <a:buNone/>
            </a:pPr>
            <a:r>
              <a:rPr lang="el-GR" sz="2000" b="1" dirty="0">
                <a:solidFill>
                  <a:schemeClr val="tx1"/>
                </a:solidFill>
              </a:rPr>
              <a:t>            τζατζίκι                                                     μια μπριζόλα</a:t>
            </a:r>
          </a:p>
          <a:p>
            <a:pPr marL="0" indent="0">
              <a:buNone/>
            </a:pPr>
            <a:r>
              <a:rPr lang="el-GR" sz="2000" b="1" dirty="0">
                <a:solidFill>
                  <a:schemeClr val="tx1"/>
                </a:solidFill>
              </a:rPr>
              <a:t>            τσουρέκι                                                   μια φραντζόλα</a:t>
            </a:r>
          </a:p>
        </p:txBody>
      </p:sp>
      <p:sp>
        <p:nvSpPr>
          <p:cNvPr id="4" name="Ορθογώνιο 3">
            <a:extLst>
              <a:ext uri="{FF2B5EF4-FFF2-40B4-BE49-F238E27FC236}">
                <a16:creationId xmlns:a16="http://schemas.microsoft.com/office/drawing/2014/main" id="{444C79FD-756A-4144-999D-5838CE357A2B}"/>
              </a:ext>
            </a:extLst>
          </p:cNvPr>
          <p:cNvSpPr/>
          <p:nvPr/>
        </p:nvSpPr>
        <p:spPr>
          <a:xfrm>
            <a:off x="940904" y="2398643"/>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 name="Ορθογώνιο 6">
            <a:extLst>
              <a:ext uri="{FF2B5EF4-FFF2-40B4-BE49-F238E27FC236}">
                <a16:creationId xmlns:a16="http://schemas.microsoft.com/office/drawing/2014/main" id="{E8F5DE40-694D-48C8-8820-BD39F4AA8B7C}"/>
              </a:ext>
            </a:extLst>
          </p:cNvPr>
          <p:cNvSpPr/>
          <p:nvPr/>
        </p:nvSpPr>
        <p:spPr>
          <a:xfrm>
            <a:off x="940904" y="2828524"/>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8" name="Ορθογώνιο 7">
            <a:extLst>
              <a:ext uri="{FF2B5EF4-FFF2-40B4-BE49-F238E27FC236}">
                <a16:creationId xmlns:a16="http://schemas.microsoft.com/office/drawing/2014/main" id="{B938E65E-347D-4C72-B9D1-AAD93AB68758}"/>
              </a:ext>
            </a:extLst>
          </p:cNvPr>
          <p:cNvSpPr/>
          <p:nvPr/>
        </p:nvSpPr>
        <p:spPr>
          <a:xfrm>
            <a:off x="940904" y="3256721"/>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9" name="Ορθογώνιο 8">
            <a:extLst>
              <a:ext uri="{FF2B5EF4-FFF2-40B4-BE49-F238E27FC236}">
                <a16:creationId xmlns:a16="http://schemas.microsoft.com/office/drawing/2014/main" id="{46791170-96C7-4896-B57D-E2073B554E98}"/>
              </a:ext>
            </a:extLst>
          </p:cNvPr>
          <p:cNvSpPr/>
          <p:nvPr/>
        </p:nvSpPr>
        <p:spPr>
          <a:xfrm>
            <a:off x="5724939" y="2398642"/>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3B99C25-BD1C-4548-8C56-5E3BDC5BBCEB}"/>
              </a:ext>
            </a:extLst>
          </p:cNvPr>
          <p:cNvSpPr/>
          <p:nvPr/>
        </p:nvSpPr>
        <p:spPr>
          <a:xfrm>
            <a:off x="5724939" y="2828523"/>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9AA56AB7-55D7-442F-A0FE-525133CEF867}"/>
              </a:ext>
            </a:extLst>
          </p:cNvPr>
          <p:cNvSpPr/>
          <p:nvPr/>
        </p:nvSpPr>
        <p:spPr>
          <a:xfrm>
            <a:off x="5724939" y="3247596"/>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8AA15698-4C57-4495-826C-2B29D8A59CCB}"/>
              </a:ext>
            </a:extLst>
          </p:cNvPr>
          <p:cNvSpPr/>
          <p:nvPr/>
        </p:nvSpPr>
        <p:spPr>
          <a:xfrm>
            <a:off x="940904" y="4476762"/>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3" name="Ορθογώνιο 12">
            <a:extLst>
              <a:ext uri="{FF2B5EF4-FFF2-40B4-BE49-F238E27FC236}">
                <a16:creationId xmlns:a16="http://schemas.microsoft.com/office/drawing/2014/main" id="{F1F0143F-A488-42D6-80F5-3B814957B093}"/>
              </a:ext>
            </a:extLst>
          </p:cNvPr>
          <p:cNvSpPr/>
          <p:nvPr/>
        </p:nvSpPr>
        <p:spPr>
          <a:xfrm>
            <a:off x="940904" y="4953840"/>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4" name="Ορθογώνιο 13">
            <a:extLst>
              <a:ext uri="{FF2B5EF4-FFF2-40B4-BE49-F238E27FC236}">
                <a16:creationId xmlns:a16="http://schemas.microsoft.com/office/drawing/2014/main" id="{2A7785C4-863F-4582-AA9A-0055A9D75FCE}"/>
              </a:ext>
            </a:extLst>
          </p:cNvPr>
          <p:cNvSpPr/>
          <p:nvPr/>
        </p:nvSpPr>
        <p:spPr>
          <a:xfrm>
            <a:off x="940903" y="5404413"/>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5" name="Ορθογώνιο 14">
            <a:extLst>
              <a:ext uri="{FF2B5EF4-FFF2-40B4-BE49-F238E27FC236}">
                <a16:creationId xmlns:a16="http://schemas.microsoft.com/office/drawing/2014/main" id="{6A03FF7C-3A76-41A5-ADE5-7399627C913C}"/>
              </a:ext>
            </a:extLst>
          </p:cNvPr>
          <p:cNvSpPr/>
          <p:nvPr/>
        </p:nvSpPr>
        <p:spPr>
          <a:xfrm>
            <a:off x="5724939" y="4596453"/>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9CBADF9-E79E-4F39-B791-768EE2F1EE4F}"/>
              </a:ext>
            </a:extLst>
          </p:cNvPr>
          <p:cNvSpPr/>
          <p:nvPr/>
        </p:nvSpPr>
        <p:spPr>
          <a:xfrm>
            <a:off x="5724939" y="5016370"/>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7" name="Ορθογώνιο 16">
            <a:extLst>
              <a:ext uri="{FF2B5EF4-FFF2-40B4-BE49-F238E27FC236}">
                <a16:creationId xmlns:a16="http://schemas.microsoft.com/office/drawing/2014/main" id="{DD65B866-526A-4B63-AB73-156322DE6C49}"/>
              </a:ext>
            </a:extLst>
          </p:cNvPr>
          <p:cNvSpPr/>
          <p:nvPr/>
        </p:nvSpPr>
        <p:spPr>
          <a:xfrm>
            <a:off x="5724938" y="5436287"/>
            <a:ext cx="371061" cy="34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Tree>
    <p:extLst>
      <p:ext uri="{BB962C8B-B14F-4D97-AF65-F5344CB8AC3E}">
        <p14:creationId xmlns:p14="http://schemas.microsoft.com/office/powerpoint/2010/main" val="3873207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328315-63B4-4E11-A696-5A01A2FD05F6}"/>
              </a:ext>
            </a:extLst>
          </p:cNvPr>
          <p:cNvSpPr>
            <a:spLocks noGrp="1"/>
          </p:cNvSpPr>
          <p:nvPr>
            <p:ph type="title"/>
          </p:nvPr>
        </p:nvSpPr>
        <p:spPr/>
        <p:txBody>
          <a:bodyPr/>
          <a:lstStyle/>
          <a:p>
            <a:r>
              <a:rPr lang="el-GR" dirty="0"/>
              <a:t>Ενότητα 3</a:t>
            </a:r>
          </a:p>
        </p:txBody>
      </p:sp>
      <p:sp>
        <p:nvSpPr>
          <p:cNvPr id="3" name="Θέση περιεχομένου 2">
            <a:extLst>
              <a:ext uri="{FF2B5EF4-FFF2-40B4-BE49-F238E27FC236}">
                <a16:creationId xmlns:a16="http://schemas.microsoft.com/office/drawing/2014/main" id="{23589E1F-1B24-40B5-8F00-C6BF0898AA0A}"/>
              </a:ext>
            </a:extLst>
          </p:cNvPr>
          <p:cNvSpPr>
            <a:spLocks noGrp="1"/>
          </p:cNvSpPr>
          <p:nvPr>
            <p:ph idx="1"/>
          </p:nvPr>
        </p:nvSpPr>
        <p:spPr>
          <a:xfrm>
            <a:off x="677334" y="1537253"/>
            <a:ext cx="8596668" cy="4504110"/>
          </a:xfrm>
        </p:spPr>
        <p:txBody>
          <a:bodyPr/>
          <a:lstStyle/>
          <a:p>
            <a:r>
              <a:rPr lang="el-GR" b="1" dirty="0">
                <a:solidFill>
                  <a:schemeClr val="tx1"/>
                </a:solidFill>
              </a:rPr>
              <a:t>Βάζω τις λέξεις στη σωστή στήλη : τσάντα, χιμπατζής, λίστα, Λίτσα, τζάκι, καρότσι, τζάμι, παστέλι, παντζάρι, ιστορία, τσίρκο </a:t>
            </a:r>
          </a:p>
        </p:txBody>
      </p:sp>
      <p:graphicFrame>
        <p:nvGraphicFramePr>
          <p:cNvPr id="4" name="Πίνακας 4">
            <a:extLst>
              <a:ext uri="{FF2B5EF4-FFF2-40B4-BE49-F238E27FC236}">
                <a16:creationId xmlns:a16="http://schemas.microsoft.com/office/drawing/2014/main" id="{540A1865-3407-479F-B13A-F1D2851E7F48}"/>
              </a:ext>
            </a:extLst>
          </p:cNvPr>
          <p:cNvGraphicFramePr>
            <a:graphicFrameLocks noGrp="1"/>
          </p:cNvGraphicFramePr>
          <p:nvPr>
            <p:extLst>
              <p:ext uri="{D42A27DB-BD31-4B8C-83A1-F6EECF244321}">
                <p14:modId xmlns:p14="http://schemas.microsoft.com/office/powerpoint/2010/main" val="1064412989"/>
              </p:ext>
            </p:extLst>
          </p:nvPr>
        </p:nvGraphicFramePr>
        <p:xfrm>
          <a:off x="677334" y="2873361"/>
          <a:ext cx="8127999" cy="32191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693844129"/>
                    </a:ext>
                  </a:extLst>
                </a:gridCol>
                <a:gridCol w="2709333">
                  <a:extLst>
                    <a:ext uri="{9D8B030D-6E8A-4147-A177-3AD203B41FA5}">
                      <a16:colId xmlns:a16="http://schemas.microsoft.com/office/drawing/2014/main" val="27804250"/>
                    </a:ext>
                  </a:extLst>
                </a:gridCol>
                <a:gridCol w="2709333">
                  <a:extLst>
                    <a:ext uri="{9D8B030D-6E8A-4147-A177-3AD203B41FA5}">
                      <a16:colId xmlns:a16="http://schemas.microsoft.com/office/drawing/2014/main" val="3331706590"/>
                    </a:ext>
                  </a:extLst>
                </a:gridCol>
              </a:tblGrid>
              <a:tr h="528000">
                <a:tc>
                  <a:txBody>
                    <a:bodyPr/>
                    <a:lstStyle/>
                    <a:p>
                      <a:pPr algn="ctr"/>
                      <a:r>
                        <a:rPr lang="el-GR" sz="3200" dirty="0"/>
                        <a:t>τσ</a:t>
                      </a:r>
                    </a:p>
                  </a:txBody>
                  <a:tcPr/>
                </a:tc>
                <a:tc>
                  <a:txBody>
                    <a:bodyPr/>
                    <a:lstStyle/>
                    <a:p>
                      <a:pPr algn="ctr"/>
                      <a:r>
                        <a:rPr lang="el-GR" sz="3200" dirty="0"/>
                        <a:t>στ</a:t>
                      </a:r>
                    </a:p>
                  </a:txBody>
                  <a:tcPr/>
                </a:tc>
                <a:tc>
                  <a:txBody>
                    <a:bodyPr/>
                    <a:lstStyle/>
                    <a:p>
                      <a:pPr algn="ctr"/>
                      <a:r>
                        <a:rPr lang="el-GR" sz="3200" dirty="0"/>
                        <a:t>τζ</a:t>
                      </a:r>
                    </a:p>
                  </a:txBody>
                  <a:tcPr/>
                </a:tc>
                <a:extLst>
                  <a:ext uri="{0D108BD9-81ED-4DB2-BD59-A6C34878D82A}">
                    <a16:rowId xmlns:a16="http://schemas.microsoft.com/office/drawing/2014/main" val="3335406201"/>
                  </a:ext>
                </a:extLst>
              </a:tr>
              <a:tr h="528000">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2232372333"/>
                  </a:ext>
                </a:extLst>
              </a:tr>
              <a:tr h="528000">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4282891777"/>
                  </a:ext>
                </a:extLst>
              </a:tr>
              <a:tr h="528000">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192579406"/>
                  </a:ext>
                </a:extLst>
              </a:tr>
              <a:tr h="528000">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825877089"/>
                  </a:ext>
                </a:extLst>
              </a:tr>
              <a:tr h="528000">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4164455430"/>
                  </a:ext>
                </a:extLst>
              </a:tr>
            </a:tbl>
          </a:graphicData>
        </a:graphic>
      </p:graphicFrame>
    </p:spTree>
    <p:extLst>
      <p:ext uri="{BB962C8B-B14F-4D97-AF65-F5344CB8AC3E}">
        <p14:creationId xmlns:p14="http://schemas.microsoft.com/office/powerpoint/2010/main" val="2215602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63813E-635E-493E-AD6E-AE7AFAA33030}"/>
              </a:ext>
            </a:extLst>
          </p:cNvPr>
          <p:cNvSpPr>
            <a:spLocks noGrp="1"/>
          </p:cNvSpPr>
          <p:nvPr>
            <p:ph type="title"/>
          </p:nvPr>
        </p:nvSpPr>
        <p:spPr/>
        <p:txBody>
          <a:bodyPr/>
          <a:lstStyle/>
          <a:p>
            <a:r>
              <a:rPr lang="el-GR" dirty="0"/>
              <a:t>Ενότητα 4</a:t>
            </a:r>
          </a:p>
        </p:txBody>
      </p:sp>
      <p:sp>
        <p:nvSpPr>
          <p:cNvPr id="3" name="Θέση περιεχομένου 2">
            <a:extLst>
              <a:ext uri="{FF2B5EF4-FFF2-40B4-BE49-F238E27FC236}">
                <a16:creationId xmlns:a16="http://schemas.microsoft.com/office/drawing/2014/main" id="{187D52B2-6F70-4F53-A565-D3CACE266A9A}"/>
              </a:ext>
            </a:extLst>
          </p:cNvPr>
          <p:cNvSpPr>
            <a:spLocks noGrp="1"/>
          </p:cNvSpPr>
          <p:nvPr>
            <p:ph idx="1"/>
          </p:nvPr>
        </p:nvSpPr>
        <p:spPr>
          <a:xfrm>
            <a:off x="677334" y="1524001"/>
            <a:ext cx="8596668" cy="4517362"/>
          </a:xfrm>
        </p:spPr>
        <p:txBody>
          <a:bodyPr/>
          <a:lstStyle/>
          <a:p>
            <a:r>
              <a:rPr lang="el-GR" b="1" dirty="0">
                <a:solidFill>
                  <a:schemeClr val="tx1"/>
                </a:solidFill>
              </a:rPr>
              <a:t>Βάζω τα ουσιαστικά στη σωστή στήλη από το ένα στα πολλά: </a:t>
            </a:r>
            <a:r>
              <a:rPr lang="el-GR" dirty="0">
                <a:solidFill>
                  <a:schemeClr val="tx1"/>
                </a:solidFill>
              </a:rPr>
              <a:t>το τυρί, τα τυριά, η γόμα, οι γόμες, η αυλή, η αυλές, το αρνί, τα αρνιά, η σκηνή, οι σκηνές, η φωνή, οι φωνές, το ζάρι, τα ζάρια, η γόμα, οι γόμες</a:t>
            </a:r>
          </a:p>
          <a:p>
            <a:endParaRPr lang="el-GR" dirty="0"/>
          </a:p>
        </p:txBody>
      </p:sp>
      <p:graphicFrame>
        <p:nvGraphicFramePr>
          <p:cNvPr id="4" name="Πίνακας 4">
            <a:extLst>
              <a:ext uri="{FF2B5EF4-FFF2-40B4-BE49-F238E27FC236}">
                <a16:creationId xmlns:a16="http://schemas.microsoft.com/office/drawing/2014/main" id="{E0D42F56-DBAB-4384-B52F-D0AEAC980BE8}"/>
              </a:ext>
            </a:extLst>
          </p:cNvPr>
          <p:cNvGraphicFramePr>
            <a:graphicFrameLocks noGrp="1"/>
          </p:cNvGraphicFramePr>
          <p:nvPr>
            <p:extLst>
              <p:ext uri="{D42A27DB-BD31-4B8C-83A1-F6EECF244321}">
                <p14:modId xmlns:p14="http://schemas.microsoft.com/office/powerpoint/2010/main" val="2402767941"/>
              </p:ext>
            </p:extLst>
          </p:nvPr>
        </p:nvGraphicFramePr>
        <p:xfrm>
          <a:off x="911668" y="2606260"/>
          <a:ext cx="8128000" cy="380420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212500935"/>
                    </a:ext>
                  </a:extLst>
                </a:gridCol>
                <a:gridCol w="4064000">
                  <a:extLst>
                    <a:ext uri="{9D8B030D-6E8A-4147-A177-3AD203B41FA5}">
                      <a16:colId xmlns:a16="http://schemas.microsoft.com/office/drawing/2014/main" val="3687757408"/>
                    </a:ext>
                  </a:extLst>
                </a:gridCol>
              </a:tblGrid>
              <a:tr h="826052">
                <a:tc>
                  <a:txBody>
                    <a:bodyPr/>
                    <a:lstStyle/>
                    <a:p>
                      <a:r>
                        <a:rPr lang="el-GR" sz="2400" dirty="0"/>
                        <a:t>Ενικός Αριθμός</a:t>
                      </a:r>
                    </a:p>
                    <a:p>
                      <a:r>
                        <a:rPr lang="el-GR" sz="2400" dirty="0"/>
                        <a:t>Από το ένα</a:t>
                      </a:r>
                    </a:p>
                  </a:txBody>
                  <a:tcPr/>
                </a:tc>
                <a:tc>
                  <a:txBody>
                    <a:bodyPr/>
                    <a:lstStyle/>
                    <a:p>
                      <a:r>
                        <a:rPr lang="el-GR" sz="2400" dirty="0"/>
                        <a:t>Πληθυντικός Αριθμός</a:t>
                      </a:r>
                    </a:p>
                    <a:p>
                      <a:r>
                        <a:rPr lang="el-GR" sz="2400" dirty="0"/>
                        <a:t>στα πολλά</a:t>
                      </a:r>
                    </a:p>
                  </a:txBody>
                  <a:tcPr/>
                </a:tc>
                <a:extLst>
                  <a:ext uri="{0D108BD9-81ED-4DB2-BD59-A6C34878D82A}">
                    <a16:rowId xmlns:a16="http://schemas.microsoft.com/office/drawing/2014/main" val="3645235893"/>
                  </a:ext>
                </a:extLst>
              </a:tr>
              <a:tr h="425450">
                <a:tc>
                  <a:txBody>
                    <a:bodyPr/>
                    <a:lstStyle/>
                    <a:p>
                      <a:r>
                        <a:rPr lang="el-GR" dirty="0"/>
                        <a:t>Το τυρί</a:t>
                      </a:r>
                    </a:p>
                  </a:txBody>
                  <a:tcPr/>
                </a:tc>
                <a:tc>
                  <a:txBody>
                    <a:bodyPr/>
                    <a:lstStyle/>
                    <a:p>
                      <a:r>
                        <a:rPr lang="el-GR" dirty="0"/>
                        <a:t>Τα τυριά</a:t>
                      </a:r>
                    </a:p>
                  </a:txBody>
                  <a:tcPr/>
                </a:tc>
                <a:extLst>
                  <a:ext uri="{0D108BD9-81ED-4DB2-BD59-A6C34878D82A}">
                    <a16:rowId xmlns:a16="http://schemas.microsoft.com/office/drawing/2014/main" val="3905947898"/>
                  </a:ext>
                </a:extLst>
              </a:tr>
              <a:tr h="425450">
                <a:tc>
                  <a:txBody>
                    <a:bodyPr/>
                    <a:lstStyle/>
                    <a:p>
                      <a:endParaRPr lang="el-GR"/>
                    </a:p>
                  </a:txBody>
                  <a:tcPr/>
                </a:tc>
                <a:tc>
                  <a:txBody>
                    <a:bodyPr/>
                    <a:lstStyle/>
                    <a:p>
                      <a:endParaRPr lang="el-GR" dirty="0"/>
                    </a:p>
                  </a:txBody>
                  <a:tcPr/>
                </a:tc>
                <a:extLst>
                  <a:ext uri="{0D108BD9-81ED-4DB2-BD59-A6C34878D82A}">
                    <a16:rowId xmlns:a16="http://schemas.microsoft.com/office/drawing/2014/main" val="1667058313"/>
                  </a:ext>
                </a:extLst>
              </a:tr>
              <a:tr h="425450">
                <a:tc>
                  <a:txBody>
                    <a:bodyPr/>
                    <a:lstStyle/>
                    <a:p>
                      <a:endParaRPr lang="el-GR"/>
                    </a:p>
                  </a:txBody>
                  <a:tcPr/>
                </a:tc>
                <a:tc>
                  <a:txBody>
                    <a:bodyPr/>
                    <a:lstStyle/>
                    <a:p>
                      <a:endParaRPr lang="el-GR"/>
                    </a:p>
                  </a:txBody>
                  <a:tcPr/>
                </a:tc>
                <a:extLst>
                  <a:ext uri="{0D108BD9-81ED-4DB2-BD59-A6C34878D82A}">
                    <a16:rowId xmlns:a16="http://schemas.microsoft.com/office/drawing/2014/main" val="4228514298"/>
                  </a:ext>
                </a:extLst>
              </a:tr>
              <a:tr h="425450">
                <a:tc>
                  <a:txBody>
                    <a:bodyPr/>
                    <a:lstStyle/>
                    <a:p>
                      <a:endParaRPr lang="el-GR"/>
                    </a:p>
                  </a:txBody>
                  <a:tcPr/>
                </a:tc>
                <a:tc>
                  <a:txBody>
                    <a:bodyPr/>
                    <a:lstStyle/>
                    <a:p>
                      <a:endParaRPr lang="el-GR"/>
                    </a:p>
                  </a:txBody>
                  <a:tcPr/>
                </a:tc>
                <a:extLst>
                  <a:ext uri="{0D108BD9-81ED-4DB2-BD59-A6C34878D82A}">
                    <a16:rowId xmlns:a16="http://schemas.microsoft.com/office/drawing/2014/main" val="1603483799"/>
                  </a:ext>
                </a:extLst>
              </a:tr>
              <a:tr h="425450">
                <a:tc>
                  <a:txBody>
                    <a:bodyPr/>
                    <a:lstStyle/>
                    <a:p>
                      <a:endParaRPr lang="el-GR"/>
                    </a:p>
                  </a:txBody>
                  <a:tcPr/>
                </a:tc>
                <a:tc>
                  <a:txBody>
                    <a:bodyPr/>
                    <a:lstStyle/>
                    <a:p>
                      <a:endParaRPr lang="el-GR"/>
                    </a:p>
                  </a:txBody>
                  <a:tcPr/>
                </a:tc>
                <a:extLst>
                  <a:ext uri="{0D108BD9-81ED-4DB2-BD59-A6C34878D82A}">
                    <a16:rowId xmlns:a16="http://schemas.microsoft.com/office/drawing/2014/main" val="2117970695"/>
                  </a:ext>
                </a:extLst>
              </a:tr>
              <a:tr h="425450">
                <a:tc>
                  <a:txBody>
                    <a:bodyPr/>
                    <a:lstStyle/>
                    <a:p>
                      <a:endParaRPr lang="el-GR"/>
                    </a:p>
                  </a:txBody>
                  <a:tcPr/>
                </a:tc>
                <a:tc>
                  <a:txBody>
                    <a:bodyPr/>
                    <a:lstStyle/>
                    <a:p>
                      <a:endParaRPr lang="el-GR"/>
                    </a:p>
                  </a:txBody>
                  <a:tcPr/>
                </a:tc>
                <a:extLst>
                  <a:ext uri="{0D108BD9-81ED-4DB2-BD59-A6C34878D82A}">
                    <a16:rowId xmlns:a16="http://schemas.microsoft.com/office/drawing/2014/main" val="531318005"/>
                  </a:ext>
                </a:extLst>
              </a:tr>
              <a:tr h="425450">
                <a:tc>
                  <a:txBody>
                    <a:bodyPr/>
                    <a:lstStyle/>
                    <a:p>
                      <a:endParaRPr lang="el-GR"/>
                    </a:p>
                  </a:txBody>
                  <a:tcPr/>
                </a:tc>
                <a:tc>
                  <a:txBody>
                    <a:bodyPr/>
                    <a:lstStyle/>
                    <a:p>
                      <a:endParaRPr lang="el-GR" dirty="0"/>
                    </a:p>
                  </a:txBody>
                  <a:tcPr/>
                </a:tc>
                <a:extLst>
                  <a:ext uri="{0D108BD9-81ED-4DB2-BD59-A6C34878D82A}">
                    <a16:rowId xmlns:a16="http://schemas.microsoft.com/office/drawing/2014/main" val="3133221431"/>
                  </a:ext>
                </a:extLst>
              </a:tr>
            </a:tbl>
          </a:graphicData>
        </a:graphic>
      </p:graphicFrame>
      <p:sp>
        <p:nvSpPr>
          <p:cNvPr id="6" name="Βέλος: Δεξιό 5">
            <a:extLst>
              <a:ext uri="{FF2B5EF4-FFF2-40B4-BE49-F238E27FC236}">
                <a16:creationId xmlns:a16="http://schemas.microsoft.com/office/drawing/2014/main" id="{FACCF5CA-1B2E-4AB8-9C1F-BAADD087301D}"/>
              </a:ext>
            </a:extLst>
          </p:cNvPr>
          <p:cNvSpPr/>
          <p:nvPr/>
        </p:nvSpPr>
        <p:spPr>
          <a:xfrm>
            <a:off x="3339548" y="3086100"/>
            <a:ext cx="1470991" cy="314739"/>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45788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BB5A16-912E-4B2F-B3F8-C6CFA803450F}"/>
              </a:ext>
            </a:extLst>
          </p:cNvPr>
          <p:cNvSpPr>
            <a:spLocks noGrp="1"/>
          </p:cNvSpPr>
          <p:nvPr>
            <p:ph type="title"/>
          </p:nvPr>
        </p:nvSpPr>
        <p:spPr/>
        <p:txBody>
          <a:bodyPr/>
          <a:lstStyle/>
          <a:p>
            <a:r>
              <a:rPr lang="el-GR" dirty="0"/>
              <a:t>Ενότητα 5</a:t>
            </a:r>
          </a:p>
        </p:txBody>
      </p:sp>
      <p:sp>
        <p:nvSpPr>
          <p:cNvPr id="3" name="Θέση περιεχομένου 2">
            <a:extLst>
              <a:ext uri="{FF2B5EF4-FFF2-40B4-BE49-F238E27FC236}">
                <a16:creationId xmlns:a16="http://schemas.microsoft.com/office/drawing/2014/main" id="{8F3E4E75-AF1F-4FA5-8765-4546B7C9658E}"/>
              </a:ext>
            </a:extLst>
          </p:cNvPr>
          <p:cNvSpPr>
            <a:spLocks noGrp="1"/>
          </p:cNvSpPr>
          <p:nvPr>
            <p:ph idx="1"/>
          </p:nvPr>
        </p:nvSpPr>
        <p:spPr>
          <a:xfrm>
            <a:off x="677333" y="1245704"/>
            <a:ext cx="9116023" cy="5612295"/>
          </a:xfrm>
        </p:spPr>
        <p:txBody>
          <a:bodyPr>
            <a:normAutofit/>
          </a:bodyPr>
          <a:lstStyle/>
          <a:p>
            <a:r>
              <a:rPr lang="el-GR" b="1" dirty="0">
                <a:solidFill>
                  <a:schemeClr val="tx1"/>
                </a:solidFill>
              </a:rPr>
              <a:t>Διαβάζουμε τις προτάσεις και υπογραμμίζουμε τα ρήματα.</a:t>
            </a:r>
            <a:endParaRPr lang="el-GR" dirty="0">
              <a:solidFill>
                <a:schemeClr val="tx1"/>
              </a:solidFill>
            </a:endParaRPr>
          </a:p>
          <a:p>
            <a:r>
              <a:rPr lang="el-GR" b="1" dirty="0">
                <a:solidFill>
                  <a:schemeClr val="tx1"/>
                </a:solidFill>
              </a:rPr>
              <a:t>Ρήματα:</a:t>
            </a:r>
            <a:r>
              <a:rPr lang="el-GR" dirty="0">
                <a:solidFill>
                  <a:schemeClr val="tx1"/>
                </a:solidFill>
              </a:rPr>
              <a:t> είναι οι λέξεις που τελειώνουν σε </a:t>
            </a:r>
            <a:r>
              <a:rPr lang="el-GR" b="1" dirty="0">
                <a:solidFill>
                  <a:schemeClr val="tx1"/>
                </a:solidFill>
              </a:rPr>
              <a:t>-ω ή- ομαι </a:t>
            </a:r>
            <a:r>
              <a:rPr lang="el-GR" dirty="0">
                <a:solidFill>
                  <a:schemeClr val="tx1"/>
                </a:solidFill>
              </a:rPr>
              <a:t>και δείχνουν ότι κάνω κάτι</a:t>
            </a:r>
          </a:p>
          <a:p>
            <a:pPr marL="0" indent="0">
              <a:buNone/>
            </a:pPr>
            <a:endParaRPr lang="el-GR" dirty="0">
              <a:solidFill>
                <a:schemeClr val="tx1"/>
              </a:solidFill>
            </a:endParaRPr>
          </a:p>
          <a:p>
            <a:pPr marL="0" indent="0">
              <a:buNone/>
            </a:pPr>
            <a:r>
              <a:rPr lang="el-GR" b="1" dirty="0">
                <a:solidFill>
                  <a:schemeClr val="tx1"/>
                </a:solidFill>
              </a:rPr>
              <a:t>•	</a:t>
            </a:r>
            <a:r>
              <a:rPr lang="el-GR" sz="2000" b="1" u="sng" dirty="0">
                <a:solidFill>
                  <a:schemeClr val="tx1"/>
                </a:solidFill>
              </a:rPr>
              <a:t>Μπαίνω</a:t>
            </a:r>
            <a:r>
              <a:rPr lang="el-GR" sz="2000" b="1" dirty="0">
                <a:solidFill>
                  <a:schemeClr val="tx1"/>
                </a:solidFill>
              </a:rPr>
              <a:t> στην αποθήκη του παππού και κρύβομαι</a:t>
            </a:r>
          </a:p>
          <a:p>
            <a:pPr marL="0" indent="0">
              <a:buNone/>
            </a:pPr>
            <a:r>
              <a:rPr lang="el-GR" sz="2000" b="1" dirty="0">
                <a:solidFill>
                  <a:schemeClr val="tx1"/>
                </a:solidFill>
              </a:rPr>
              <a:t>•	Το απόγευμα γράφω και διαβάζω τα μαθήματά μου.</a:t>
            </a:r>
          </a:p>
          <a:p>
            <a:pPr marL="0" indent="0">
              <a:buNone/>
            </a:pPr>
            <a:r>
              <a:rPr lang="el-GR" sz="2000" b="1" dirty="0">
                <a:solidFill>
                  <a:schemeClr val="tx1"/>
                </a:solidFill>
              </a:rPr>
              <a:t>•	Ανοίγω το ψυγείο και παίρνω φρέσκα φρούτα.</a:t>
            </a:r>
          </a:p>
          <a:p>
            <a:pPr marL="0" indent="0">
              <a:buNone/>
            </a:pPr>
            <a:r>
              <a:rPr lang="el-GR" sz="2000" b="1" dirty="0">
                <a:solidFill>
                  <a:schemeClr val="tx1"/>
                </a:solidFill>
              </a:rPr>
              <a:t>•	Σκαρφαλώνω στο τεράστιο δέντρο του κήπου μας.</a:t>
            </a:r>
          </a:p>
          <a:p>
            <a:pPr marL="0" indent="0">
              <a:buNone/>
            </a:pPr>
            <a:r>
              <a:rPr lang="el-GR" sz="2000" b="1" dirty="0">
                <a:solidFill>
                  <a:schemeClr val="tx1"/>
                </a:solidFill>
              </a:rPr>
              <a:t>•	Το πρωί πλένομαι, ντύνομαι και τρώω το πρωινό μου.</a:t>
            </a:r>
          </a:p>
          <a:p>
            <a:pPr marL="0" indent="0">
              <a:buNone/>
            </a:pPr>
            <a:r>
              <a:rPr lang="el-GR" sz="2000" b="1" dirty="0">
                <a:solidFill>
                  <a:schemeClr val="tx1"/>
                </a:solidFill>
              </a:rPr>
              <a:t>•	Στο διάλειμμα κρύβομαι πίσω από το πεύκο της αυλής.</a:t>
            </a:r>
          </a:p>
          <a:p>
            <a:pPr marL="0" indent="0">
              <a:buNone/>
            </a:pPr>
            <a:r>
              <a:rPr lang="el-GR" sz="2000" b="1" dirty="0">
                <a:solidFill>
                  <a:schemeClr val="tx1"/>
                </a:solidFill>
              </a:rPr>
              <a:t>•	Με τη γιαγιά πηγαίνω στην παιδική χαρά και παίζω.</a:t>
            </a:r>
          </a:p>
          <a:p>
            <a:pPr marL="0" indent="0">
              <a:buNone/>
            </a:pPr>
            <a:r>
              <a:rPr lang="el-GR" sz="2000" b="1" dirty="0">
                <a:solidFill>
                  <a:schemeClr val="tx1"/>
                </a:solidFill>
              </a:rPr>
              <a:t>•	Την άνοιξη χαίρομαι και μαζεύω πολύχρωμα λουλούδια.</a:t>
            </a:r>
          </a:p>
          <a:p>
            <a:pPr marL="0" indent="0">
              <a:buNone/>
            </a:pPr>
            <a:r>
              <a:rPr lang="el-GR" sz="2000" b="1" dirty="0">
                <a:solidFill>
                  <a:schemeClr val="tx1"/>
                </a:solidFill>
              </a:rPr>
              <a:t>•	Τον χειμώνα κρυώνω και φοράω τα πιο ζεστά μου ρούχα.</a:t>
            </a:r>
          </a:p>
          <a:p>
            <a:pPr marL="0" indent="0">
              <a:buNone/>
            </a:pPr>
            <a:r>
              <a:rPr lang="el-GR" sz="2000" b="1" dirty="0">
                <a:solidFill>
                  <a:schemeClr val="tx1"/>
                </a:solidFill>
              </a:rPr>
              <a:t>•	Το καλοκαίρι σκάβω την άμμο και χτίζω κάστρα.</a:t>
            </a:r>
          </a:p>
          <a:p>
            <a:pPr marL="0" indent="0">
              <a:buNone/>
            </a:pPr>
            <a:endParaRPr lang="el-GR" sz="2000" b="1" dirty="0">
              <a:solidFill>
                <a:schemeClr val="tx1"/>
              </a:solidFill>
            </a:endParaRPr>
          </a:p>
          <a:p>
            <a:endParaRPr lang="el-GR" dirty="0"/>
          </a:p>
        </p:txBody>
      </p:sp>
    </p:spTree>
    <p:extLst>
      <p:ext uri="{BB962C8B-B14F-4D97-AF65-F5344CB8AC3E}">
        <p14:creationId xmlns:p14="http://schemas.microsoft.com/office/powerpoint/2010/main" val="1208269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C0E2B366-AEA3-4485-BCFC-ED80D4484D15}"/>
              </a:ext>
            </a:extLst>
          </p:cNvPr>
          <p:cNvPicPr>
            <a:picLocks noGrp="1" noChangeAspect="1"/>
          </p:cNvPicPr>
          <p:nvPr>
            <p:ph idx="1"/>
          </p:nvPr>
        </p:nvPicPr>
        <p:blipFill>
          <a:blip r:embed="rId2"/>
          <a:stretch>
            <a:fillRect/>
          </a:stretch>
        </p:blipFill>
        <p:spPr>
          <a:xfrm>
            <a:off x="3228665" y="1234002"/>
            <a:ext cx="3944454" cy="2420322"/>
          </a:xfrm>
          <a:prstGeom prst="rect">
            <a:avLst/>
          </a:prstGeom>
        </p:spPr>
      </p:pic>
      <p:sp>
        <p:nvSpPr>
          <p:cNvPr id="5" name="TextBox 4">
            <a:extLst>
              <a:ext uri="{FF2B5EF4-FFF2-40B4-BE49-F238E27FC236}">
                <a16:creationId xmlns:a16="http://schemas.microsoft.com/office/drawing/2014/main" id="{E0259C2E-9C9B-42AF-B866-FD2951818041}"/>
              </a:ext>
            </a:extLst>
          </p:cNvPr>
          <p:cNvSpPr txBox="1"/>
          <p:nvPr/>
        </p:nvSpPr>
        <p:spPr>
          <a:xfrm>
            <a:off x="3100422" y="3654324"/>
            <a:ext cx="4200939" cy="830997"/>
          </a:xfrm>
          <a:prstGeom prst="rect">
            <a:avLst/>
          </a:prstGeom>
          <a:noFill/>
        </p:spPr>
        <p:txBody>
          <a:bodyPr wrap="square" rtlCol="0">
            <a:spAutoFit/>
          </a:bodyPr>
          <a:lstStyle/>
          <a:p>
            <a:pPr algn="ctr"/>
            <a:r>
              <a:rPr lang="el-GR" sz="2400" b="1" dirty="0"/>
              <a:t>Σας Ευχαριστώ πολύ!!!</a:t>
            </a:r>
          </a:p>
          <a:p>
            <a:pPr algn="ctr"/>
            <a:r>
              <a:rPr lang="el-GR" sz="2400" b="1" dirty="0"/>
              <a:t>Καλή σας ημέρα!!!</a:t>
            </a:r>
          </a:p>
        </p:txBody>
      </p:sp>
      <p:pic>
        <p:nvPicPr>
          <p:cNvPr id="6" name="Εικόνα 5">
            <a:extLst>
              <a:ext uri="{FF2B5EF4-FFF2-40B4-BE49-F238E27FC236}">
                <a16:creationId xmlns:a16="http://schemas.microsoft.com/office/drawing/2014/main" id="{724A32BA-AC45-4C39-B1DA-8104A2AF583D}"/>
              </a:ext>
            </a:extLst>
          </p:cNvPr>
          <p:cNvPicPr>
            <a:picLocks noChangeAspect="1"/>
          </p:cNvPicPr>
          <p:nvPr/>
        </p:nvPicPr>
        <p:blipFill>
          <a:blip r:embed="rId3"/>
          <a:stretch>
            <a:fillRect/>
          </a:stretch>
        </p:blipFill>
        <p:spPr>
          <a:xfrm>
            <a:off x="334886" y="5553393"/>
            <a:ext cx="6133108" cy="1042506"/>
          </a:xfrm>
          <a:prstGeom prst="rect">
            <a:avLst/>
          </a:prstGeom>
        </p:spPr>
      </p:pic>
      <p:pic>
        <p:nvPicPr>
          <p:cNvPr id="7" name="Εικόνα 6">
            <a:extLst>
              <a:ext uri="{FF2B5EF4-FFF2-40B4-BE49-F238E27FC236}">
                <a16:creationId xmlns:a16="http://schemas.microsoft.com/office/drawing/2014/main" id="{7CE05C90-F5C4-494B-95E6-0E63182C0EDE}"/>
              </a:ext>
            </a:extLst>
          </p:cNvPr>
          <p:cNvPicPr>
            <a:picLocks noChangeAspect="1"/>
          </p:cNvPicPr>
          <p:nvPr/>
        </p:nvPicPr>
        <p:blipFill>
          <a:blip r:embed="rId4"/>
          <a:stretch>
            <a:fillRect/>
          </a:stretch>
        </p:blipFill>
        <p:spPr>
          <a:xfrm>
            <a:off x="9323147" y="6345941"/>
            <a:ext cx="3465202" cy="499915"/>
          </a:xfrm>
          <a:prstGeom prst="rect">
            <a:avLst/>
          </a:prstGeom>
        </p:spPr>
      </p:pic>
    </p:spTree>
    <p:extLst>
      <p:ext uri="{BB962C8B-B14F-4D97-AF65-F5344CB8AC3E}">
        <p14:creationId xmlns:p14="http://schemas.microsoft.com/office/powerpoint/2010/main" val="1135312344"/>
      </p:ext>
    </p:extLst>
  </p:cSld>
  <p:clrMapOvr>
    <a:masterClrMapping/>
  </p:clrMapOvr>
</p:sld>
</file>

<file path=ppt/theme/theme1.xml><?xml version="1.0" encoding="utf-8"?>
<a:theme xmlns:a="http://schemas.openxmlformats.org/drawingml/2006/main" name="Όψη">
  <a:themeElements>
    <a:clrScheme name="Προσαρμοσμένο 3">
      <a:dk1>
        <a:sysClr val="windowText" lastClr="000000"/>
      </a:dk1>
      <a:lt1>
        <a:sysClr val="window" lastClr="FFFFFF"/>
      </a:lt1>
      <a:dk2>
        <a:srgbClr val="0000BF"/>
      </a:dk2>
      <a:lt2>
        <a:srgbClr val="EEECE1"/>
      </a:lt2>
      <a:accent1>
        <a:srgbClr val="00B0F0"/>
      </a:accent1>
      <a:accent2>
        <a:srgbClr val="FF0000"/>
      </a:accent2>
      <a:accent3>
        <a:srgbClr val="9BBB59"/>
      </a:accent3>
      <a:accent4>
        <a:srgbClr val="8064A2"/>
      </a:accent4>
      <a:accent5>
        <a:srgbClr val="92CDDC"/>
      </a:accent5>
      <a:accent6>
        <a:srgbClr val="F79646"/>
      </a:accent6>
      <a:hlink>
        <a:srgbClr val="0000FF"/>
      </a:hlink>
      <a:folHlink>
        <a:srgbClr val="E36C09"/>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Κρύσταλλο">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470</TotalTime>
  <Words>397</Words>
  <Application>Microsoft Office PowerPoint</Application>
  <PresentationFormat>Ευρεία οθόνη</PresentationFormat>
  <Paragraphs>50</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Corbel</vt:lpstr>
      <vt:lpstr>Trebuchet MS</vt:lpstr>
      <vt:lpstr>Wingdings 3</vt:lpstr>
      <vt:lpstr>Όψη</vt:lpstr>
      <vt:lpstr>Παρουσίαση του PowerPoint</vt:lpstr>
      <vt:lpstr>Καλωσορίσατε στην τηλεδιάσκεψη!!!</vt:lpstr>
      <vt:lpstr>Ενότητα 1-2 Η Τζένη στο παζάρι</vt:lpstr>
      <vt:lpstr>Άσκηση 2</vt:lpstr>
      <vt:lpstr>Ενότητα 3</vt:lpstr>
      <vt:lpstr>Ενότητα 4</vt:lpstr>
      <vt:lpstr>Ενότητα 5</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Gianna Bafaki</dc:creator>
  <cp:lastModifiedBy>Gianna Bafaki</cp:lastModifiedBy>
  <cp:revision>15</cp:revision>
  <dcterms:created xsi:type="dcterms:W3CDTF">2020-05-14T18:01:42Z</dcterms:created>
  <dcterms:modified xsi:type="dcterms:W3CDTF">2020-05-15T12:34:22Z</dcterms:modified>
</cp:coreProperties>
</file>