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7" r:id="rId4"/>
    <p:sldId id="259" r:id="rId5"/>
    <p:sldId id="260" r:id="rId6"/>
    <p:sldId id="261" r:id="rId7"/>
    <p:sldId id="262" r:id="rId8"/>
    <p:sldId id="263"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l-GR"/>
              <a:t>Κάντε κλικ για να επεξεργαστείτε τον τίτλο υποδείγματος</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a:t>Κάντε κλικ για να επεξεργαστείτε τον υπότιτλο του υποδείγματος</a:t>
            </a:r>
            <a:endParaRPr lang="en-US" dirty="0"/>
          </a:p>
        </p:txBody>
      </p:sp>
      <p:sp>
        <p:nvSpPr>
          <p:cNvPr id="4" name="Date Placeholder 3"/>
          <p:cNvSpPr>
            <a:spLocks noGrp="1"/>
          </p:cNvSpPr>
          <p:nvPr>
            <p:ph type="dt" sz="half" idx="10"/>
          </p:nvPr>
        </p:nvSpPr>
        <p:spPr/>
        <p:txBody>
          <a:bodyPr/>
          <a:lstStyle/>
          <a:p>
            <a:fld id="{73C670BB-098F-464E-8076-8558007B7E32}" type="datetimeFigureOut">
              <a:rPr lang="el-GR" smtClean="0"/>
              <a:t>15/5/2020</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D53FF23A-D37D-4A9C-BD57-36A3D3A0936A}" type="slidenum">
              <a:rPr lang="el-GR" smtClean="0"/>
              <a:t>‹#›</a:t>
            </a:fld>
            <a:endParaRPr lang="el-GR"/>
          </a:p>
        </p:txBody>
      </p:sp>
    </p:spTree>
    <p:extLst>
      <p:ext uri="{BB962C8B-B14F-4D97-AF65-F5344CB8AC3E}">
        <p14:creationId xmlns:p14="http://schemas.microsoft.com/office/powerpoint/2010/main" val="7902542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Τίτλος και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73C670BB-098F-464E-8076-8558007B7E32}" type="datetimeFigureOut">
              <a:rPr lang="el-GR" smtClean="0"/>
              <a:t>15/5/2020</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D53FF23A-D37D-4A9C-BD57-36A3D3A0936A}" type="slidenum">
              <a:rPr lang="el-GR" smtClean="0"/>
              <a:t>‹#›</a:t>
            </a:fld>
            <a:endParaRPr lang="el-GR"/>
          </a:p>
        </p:txBody>
      </p:sp>
    </p:spTree>
    <p:extLst>
      <p:ext uri="{BB962C8B-B14F-4D97-AF65-F5344CB8AC3E}">
        <p14:creationId xmlns:p14="http://schemas.microsoft.com/office/powerpoint/2010/main" val="41770794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Εισαγωγικά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l-GR"/>
              <a:t>Κάντε κλικ για να επεξεργαστείτε τον τίτλο υποδείγματος</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a:t>Στυλ κειμένου υποδείγματος</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73C670BB-098F-464E-8076-8558007B7E32}" type="datetimeFigureOut">
              <a:rPr lang="el-GR" smtClean="0"/>
              <a:t>15/5/2020</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D53FF23A-D37D-4A9C-BD57-36A3D3A0936A}" type="slidenum">
              <a:rPr lang="el-GR" smtClean="0"/>
              <a:t>‹#›</a:t>
            </a:fld>
            <a:endParaRPr lang="el-GR"/>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09694383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Κάρτα ονόματος">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73C670BB-098F-464E-8076-8558007B7E32}" type="datetimeFigureOut">
              <a:rPr lang="el-GR" smtClean="0"/>
              <a:t>15/5/2020</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D53FF23A-D37D-4A9C-BD57-36A3D3A0936A}" type="slidenum">
              <a:rPr lang="el-GR" smtClean="0"/>
              <a:t>‹#›</a:t>
            </a:fld>
            <a:endParaRPr lang="el-GR"/>
          </a:p>
        </p:txBody>
      </p:sp>
    </p:spTree>
    <p:extLst>
      <p:ext uri="{BB962C8B-B14F-4D97-AF65-F5344CB8AC3E}">
        <p14:creationId xmlns:p14="http://schemas.microsoft.com/office/powerpoint/2010/main" val="353663775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Κάρτα ονόματος με φράση">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l-GR"/>
              <a:t>Κάντε κλικ για να επεξεργαστείτε τον τίτλο υποδείγματος</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a:t>Στυλ κειμένου υποδείγματος</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73C670BB-098F-464E-8076-8558007B7E32}" type="datetimeFigureOut">
              <a:rPr lang="el-GR" smtClean="0"/>
              <a:t>15/5/2020</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D53FF23A-D37D-4A9C-BD57-36A3D3A0936A}" type="slidenum">
              <a:rPr lang="el-GR" smtClean="0"/>
              <a:t>‹#›</a:t>
            </a:fld>
            <a:endParaRPr lang="el-G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99964442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ή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l-GR"/>
              <a:t>Κάντε κλικ για να επεξεργαστείτε τον τίτλο υποδείγματος</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a:t>Στυλ κειμένου υποδείγματος</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73C670BB-098F-464E-8076-8558007B7E32}" type="datetimeFigureOut">
              <a:rPr lang="el-GR" smtClean="0"/>
              <a:t>15/5/2020</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D53FF23A-D37D-4A9C-BD57-36A3D3A0936A}" type="slidenum">
              <a:rPr lang="el-GR" smtClean="0"/>
              <a:t>‹#›</a:t>
            </a:fld>
            <a:endParaRPr lang="el-GR"/>
          </a:p>
        </p:txBody>
      </p:sp>
    </p:spTree>
    <p:extLst>
      <p:ext uri="{BB962C8B-B14F-4D97-AF65-F5344CB8AC3E}">
        <p14:creationId xmlns:p14="http://schemas.microsoft.com/office/powerpoint/2010/main" val="168718966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73C670BB-098F-464E-8076-8558007B7E32}" type="datetimeFigureOut">
              <a:rPr lang="el-GR" smtClean="0"/>
              <a:t>15/5/2020</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D53FF23A-D37D-4A9C-BD57-36A3D3A0936A}" type="slidenum">
              <a:rPr lang="el-GR" smtClean="0"/>
              <a:t>‹#›</a:t>
            </a:fld>
            <a:endParaRPr lang="el-GR"/>
          </a:p>
        </p:txBody>
      </p:sp>
    </p:spTree>
    <p:extLst>
      <p:ext uri="{BB962C8B-B14F-4D97-AF65-F5344CB8AC3E}">
        <p14:creationId xmlns:p14="http://schemas.microsoft.com/office/powerpoint/2010/main" val="203860352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73C670BB-098F-464E-8076-8558007B7E32}" type="datetimeFigureOut">
              <a:rPr lang="el-GR" smtClean="0"/>
              <a:t>15/5/2020</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D53FF23A-D37D-4A9C-BD57-36A3D3A0936A}" type="slidenum">
              <a:rPr lang="el-GR" smtClean="0"/>
              <a:t>‹#›</a:t>
            </a:fld>
            <a:endParaRPr lang="el-GR"/>
          </a:p>
        </p:txBody>
      </p:sp>
    </p:spTree>
    <p:extLst>
      <p:ext uri="{BB962C8B-B14F-4D97-AF65-F5344CB8AC3E}">
        <p14:creationId xmlns:p14="http://schemas.microsoft.com/office/powerpoint/2010/main" val="37965278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73C670BB-098F-464E-8076-8558007B7E32}" type="datetimeFigureOut">
              <a:rPr lang="el-GR" smtClean="0"/>
              <a:t>15/5/2020</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D53FF23A-D37D-4A9C-BD57-36A3D3A0936A}" type="slidenum">
              <a:rPr lang="el-GR" smtClean="0"/>
              <a:t>‹#›</a:t>
            </a:fld>
            <a:endParaRPr lang="el-GR"/>
          </a:p>
        </p:txBody>
      </p:sp>
    </p:spTree>
    <p:extLst>
      <p:ext uri="{BB962C8B-B14F-4D97-AF65-F5344CB8AC3E}">
        <p14:creationId xmlns:p14="http://schemas.microsoft.com/office/powerpoint/2010/main" val="14317236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73C670BB-098F-464E-8076-8558007B7E32}" type="datetimeFigureOut">
              <a:rPr lang="el-GR" smtClean="0"/>
              <a:t>15/5/2020</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D53FF23A-D37D-4A9C-BD57-36A3D3A0936A}" type="slidenum">
              <a:rPr lang="el-GR" smtClean="0"/>
              <a:t>‹#›</a:t>
            </a:fld>
            <a:endParaRPr lang="el-GR"/>
          </a:p>
        </p:txBody>
      </p:sp>
    </p:spTree>
    <p:extLst>
      <p:ext uri="{BB962C8B-B14F-4D97-AF65-F5344CB8AC3E}">
        <p14:creationId xmlns:p14="http://schemas.microsoft.com/office/powerpoint/2010/main" val="27276870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Date Placeholder 4"/>
          <p:cNvSpPr>
            <a:spLocks noGrp="1"/>
          </p:cNvSpPr>
          <p:nvPr>
            <p:ph type="dt" sz="half" idx="10"/>
          </p:nvPr>
        </p:nvSpPr>
        <p:spPr/>
        <p:txBody>
          <a:bodyPr/>
          <a:lstStyle/>
          <a:p>
            <a:fld id="{73C670BB-098F-464E-8076-8558007B7E32}" type="datetimeFigureOut">
              <a:rPr lang="el-GR" smtClean="0"/>
              <a:t>15/5/2020</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D53FF23A-D37D-4A9C-BD57-36A3D3A0936A}" type="slidenum">
              <a:rPr lang="el-GR" smtClean="0"/>
              <a:t>‹#›</a:t>
            </a:fld>
            <a:endParaRPr lang="el-GR"/>
          </a:p>
        </p:txBody>
      </p:sp>
    </p:spTree>
    <p:extLst>
      <p:ext uri="{BB962C8B-B14F-4D97-AF65-F5344CB8AC3E}">
        <p14:creationId xmlns:p14="http://schemas.microsoft.com/office/powerpoint/2010/main" val="10776030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7" name="Date Placeholder 6"/>
          <p:cNvSpPr>
            <a:spLocks noGrp="1"/>
          </p:cNvSpPr>
          <p:nvPr>
            <p:ph type="dt" sz="half" idx="10"/>
          </p:nvPr>
        </p:nvSpPr>
        <p:spPr/>
        <p:txBody>
          <a:bodyPr/>
          <a:lstStyle/>
          <a:p>
            <a:fld id="{73C670BB-098F-464E-8076-8558007B7E32}" type="datetimeFigureOut">
              <a:rPr lang="el-GR" smtClean="0"/>
              <a:t>15/5/2020</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D53FF23A-D37D-4A9C-BD57-36A3D3A0936A}" type="slidenum">
              <a:rPr lang="el-GR" smtClean="0"/>
              <a:t>‹#›</a:t>
            </a:fld>
            <a:endParaRPr lang="el-GR"/>
          </a:p>
        </p:txBody>
      </p:sp>
    </p:spTree>
    <p:extLst>
      <p:ext uri="{BB962C8B-B14F-4D97-AF65-F5344CB8AC3E}">
        <p14:creationId xmlns:p14="http://schemas.microsoft.com/office/powerpoint/2010/main" val="19775025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l-GR"/>
              <a:t>Κάντε κλικ για να επεξεργαστείτε τον τίτλο υποδείγματος</a:t>
            </a:r>
            <a:endParaRPr lang="en-US" dirty="0"/>
          </a:p>
        </p:txBody>
      </p:sp>
      <p:sp>
        <p:nvSpPr>
          <p:cNvPr id="3" name="Date Placeholder 2"/>
          <p:cNvSpPr>
            <a:spLocks noGrp="1"/>
          </p:cNvSpPr>
          <p:nvPr>
            <p:ph type="dt" sz="half" idx="10"/>
          </p:nvPr>
        </p:nvSpPr>
        <p:spPr/>
        <p:txBody>
          <a:bodyPr/>
          <a:lstStyle/>
          <a:p>
            <a:fld id="{73C670BB-098F-464E-8076-8558007B7E32}" type="datetimeFigureOut">
              <a:rPr lang="el-GR" smtClean="0"/>
              <a:t>15/5/2020</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D53FF23A-D37D-4A9C-BD57-36A3D3A0936A}" type="slidenum">
              <a:rPr lang="el-GR" smtClean="0"/>
              <a:t>‹#›</a:t>
            </a:fld>
            <a:endParaRPr lang="el-GR"/>
          </a:p>
        </p:txBody>
      </p:sp>
    </p:spTree>
    <p:extLst>
      <p:ext uri="{BB962C8B-B14F-4D97-AF65-F5344CB8AC3E}">
        <p14:creationId xmlns:p14="http://schemas.microsoft.com/office/powerpoint/2010/main" val="8645184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C670BB-098F-464E-8076-8558007B7E32}" type="datetimeFigureOut">
              <a:rPr lang="el-GR" smtClean="0"/>
              <a:t>15/5/2020</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D53FF23A-D37D-4A9C-BD57-36A3D3A0936A}" type="slidenum">
              <a:rPr lang="el-GR" smtClean="0"/>
              <a:t>‹#›</a:t>
            </a:fld>
            <a:endParaRPr lang="el-GR"/>
          </a:p>
        </p:txBody>
      </p:sp>
    </p:spTree>
    <p:extLst>
      <p:ext uri="{BB962C8B-B14F-4D97-AF65-F5344CB8AC3E}">
        <p14:creationId xmlns:p14="http://schemas.microsoft.com/office/powerpoint/2010/main" val="7918683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73C670BB-098F-464E-8076-8558007B7E32}" type="datetimeFigureOut">
              <a:rPr lang="el-GR" smtClean="0"/>
              <a:t>15/5/2020</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D53FF23A-D37D-4A9C-BD57-36A3D3A0936A}" type="slidenum">
              <a:rPr lang="el-GR" smtClean="0"/>
              <a:t>‹#›</a:t>
            </a:fld>
            <a:endParaRPr lang="el-GR"/>
          </a:p>
        </p:txBody>
      </p:sp>
    </p:spTree>
    <p:extLst>
      <p:ext uri="{BB962C8B-B14F-4D97-AF65-F5344CB8AC3E}">
        <p14:creationId xmlns:p14="http://schemas.microsoft.com/office/powerpoint/2010/main" val="5548168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l-GR"/>
              <a:t>Κάντε κλικ για να επεξεργαστείτε τον τίτλο υποδείγματος</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73C670BB-098F-464E-8076-8558007B7E32}" type="datetimeFigureOut">
              <a:rPr lang="el-GR" smtClean="0"/>
              <a:t>15/5/2020</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D53FF23A-D37D-4A9C-BD57-36A3D3A0936A}" type="slidenum">
              <a:rPr lang="el-GR" smtClean="0"/>
              <a:t>‹#›</a:t>
            </a:fld>
            <a:endParaRPr lang="el-GR"/>
          </a:p>
        </p:txBody>
      </p:sp>
    </p:spTree>
    <p:extLst>
      <p:ext uri="{BB962C8B-B14F-4D97-AF65-F5344CB8AC3E}">
        <p14:creationId xmlns:p14="http://schemas.microsoft.com/office/powerpoint/2010/main" val="36825786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73C670BB-098F-464E-8076-8558007B7E32}" type="datetimeFigureOut">
              <a:rPr lang="el-GR" smtClean="0"/>
              <a:t>15/5/2020</a:t>
            </a:fld>
            <a:endParaRPr lang="el-GR"/>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l-GR"/>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3FF23A-D37D-4A9C-BD57-36A3D3A0936A}" type="slidenum">
              <a:rPr lang="el-GR" smtClean="0"/>
              <a:t>‹#›</a:t>
            </a:fld>
            <a:endParaRPr lang="el-GR"/>
          </a:p>
        </p:txBody>
      </p:sp>
    </p:spTree>
    <p:extLst>
      <p:ext uri="{BB962C8B-B14F-4D97-AF65-F5344CB8AC3E}">
        <p14:creationId xmlns:p14="http://schemas.microsoft.com/office/powerpoint/2010/main" val="61160356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 Id="rId4"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Εικόνα 3">
            <a:extLst>
              <a:ext uri="{FF2B5EF4-FFF2-40B4-BE49-F238E27FC236}">
                <a16:creationId xmlns:a16="http://schemas.microsoft.com/office/drawing/2014/main" id="{EFCC318A-998C-4A4E-9C17-2477846A2C2B}"/>
              </a:ext>
            </a:extLst>
          </p:cNvPr>
          <p:cNvPicPr>
            <a:picLocks noChangeAspect="1"/>
          </p:cNvPicPr>
          <p:nvPr/>
        </p:nvPicPr>
        <p:blipFill>
          <a:blip r:embed="rId2"/>
          <a:stretch>
            <a:fillRect/>
          </a:stretch>
        </p:blipFill>
        <p:spPr>
          <a:xfrm>
            <a:off x="850793" y="130411"/>
            <a:ext cx="6011177" cy="1450974"/>
          </a:xfrm>
          <a:prstGeom prst="rect">
            <a:avLst/>
          </a:prstGeom>
        </p:spPr>
      </p:pic>
      <p:pic>
        <p:nvPicPr>
          <p:cNvPr id="5" name="Εικόνα 4">
            <a:extLst>
              <a:ext uri="{FF2B5EF4-FFF2-40B4-BE49-F238E27FC236}">
                <a16:creationId xmlns:a16="http://schemas.microsoft.com/office/drawing/2014/main" id="{62315A6F-78EE-402E-8C70-F719C681660E}"/>
              </a:ext>
            </a:extLst>
          </p:cNvPr>
          <p:cNvPicPr>
            <a:picLocks noChangeAspect="1"/>
          </p:cNvPicPr>
          <p:nvPr/>
        </p:nvPicPr>
        <p:blipFill>
          <a:blip r:embed="rId3"/>
          <a:stretch>
            <a:fillRect/>
          </a:stretch>
        </p:blipFill>
        <p:spPr>
          <a:xfrm>
            <a:off x="8893778" y="5870362"/>
            <a:ext cx="3298222" cy="987638"/>
          </a:xfrm>
          <a:prstGeom prst="rect">
            <a:avLst/>
          </a:prstGeom>
        </p:spPr>
      </p:pic>
      <p:sp>
        <p:nvSpPr>
          <p:cNvPr id="6" name="Ορθογώνιο 5">
            <a:extLst>
              <a:ext uri="{FF2B5EF4-FFF2-40B4-BE49-F238E27FC236}">
                <a16:creationId xmlns:a16="http://schemas.microsoft.com/office/drawing/2014/main" id="{C6AF7FCF-E032-4512-AE5B-85CDC5C19DDB}"/>
              </a:ext>
            </a:extLst>
          </p:cNvPr>
          <p:cNvSpPr/>
          <p:nvPr/>
        </p:nvSpPr>
        <p:spPr>
          <a:xfrm>
            <a:off x="0" y="5900082"/>
            <a:ext cx="3048000" cy="707886"/>
          </a:xfrm>
          <a:prstGeom prst="rect">
            <a:avLst/>
          </a:prstGeom>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l-GR" sz="2000" b="1" i="0" u="sng" strike="noStrike" kern="0" cap="none" spc="0" normalizeH="0" baseline="0" noProof="0" dirty="0">
                <a:ln>
                  <a:noFill/>
                </a:ln>
                <a:solidFill>
                  <a:prstClr val="black"/>
                </a:solidFill>
                <a:effectLst/>
                <a:uLnTx/>
                <a:uFillTx/>
              </a:rPr>
              <a:t>6η ΕΒΔΟΜΑΔΑ</a:t>
            </a:r>
          </a:p>
          <a:p>
            <a:pPr marL="0" marR="0" lvl="0" indent="0" algn="ctr" defTabSz="914400" eaLnBrk="1" fontAlgn="auto" latinLnBrk="0" hangingPunct="1">
              <a:lnSpc>
                <a:spcPct val="100000"/>
              </a:lnSpc>
              <a:spcBef>
                <a:spcPts val="0"/>
              </a:spcBef>
              <a:spcAft>
                <a:spcPts val="0"/>
              </a:spcAft>
              <a:buClrTx/>
              <a:buSzTx/>
              <a:buFontTx/>
              <a:buNone/>
              <a:tabLst/>
              <a:defRPr/>
            </a:pPr>
            <a:r>
              <a:rPr lang="el-GR" sz="2000" b="1" kern="0" dirty="0">
                <a:solidFill>
                  <a:prstClr val="black"/>
                </a:solidFill>
              </a:rPr>
              <a:t>11-15 ΜΑΪΟΥ</a:t>
            </a:r>
            <a:r>
              <a:rPr kumimoji="0" lang="el-GR" sz="2000" b="1" i="0" u="none" strike="noStrike" kern="0" cap="none" spc="0" normalizeH="0" baseline="0" noProof="0" dirty="0">
                <a:ln>
                  <a:noFill/>
                </a:ln>
                <a:solidFill>
                  <a:prstClr val="black"/>
                </a:solidFill>
                <a:effectLst/>
                <a:uLnTx/>
                <a:uFillTx/>
              </a:rPr>
              <a:t> 2020</a:t>
            </a:r>
          </a:p>
        </p:txBody>
      </p:sp>
      <p:pic>
        <p:nvPicPr>
          <p:cNvPr id="8" name="Εικόνα 7">
            <a:extLst>
              <a:ext uri="{FF2B5EF4-FFF2-40B4-BE49-F238E27FC236}">
                <a16:creationId xmlns:a16="http://schemas.microsoft.com/office/drawing/2014/main" id="{D2332F23-6441-4C8B-9B62-B0E3619CD9FC}"/>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67409" y="1776412"/>
            <a:ext cx="8109916" cy="3762997"/>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25904476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A5BB691-2947-48B4-A223-A68C539203DB}"/>
              </a:ext>
            </a:extLst>
          </p:cNvPr>
          <p:cNvSpPr>
            <a:spLocks noGrp="1"/>
          </p:cNvSpPr>
          <p:nvPr>
            <p:ph type="title"/>
          </p:nvPr>
        </p:nvSpPr>
        <p:spPr>
          <a:xfrm>
            <a:off x="677334" y="609600"/>
            <a:ext cx="8596668" cy="715617"/>
          </a:xfrm>
        </p:spPr>
        <p:txBody>
          <a:bodyPr/>
          <a:lstStyle/>
          <a:p>
            <a:r>
              <a:rPr lang="el-GR" dirty="0"/>
              <a:t>Καλωσορίσατε στην τηλεδιάσκεψη!!!</a:t>
            </a:r>
          </a:p>
        </p:txBody>
      </p:sp>
      <p:sp>
        <p:nvSpPr>
          <p:cNvPr id="3" name="Θέση περιεχομένου 2">
            <a:extLst>
              <a:ext uri="{FF2B5EF4-FFF2-40B4-BE49-F238E27FC236}">
                <a16:creationId xmlns:a16="http://schemas.microsoft.com/office/drawing/2014/main" id="{C461488E-9518-4244-8D3F-7FD17344D8BA}"/>
              </a:ext>
            </a:extLst>
          </p:cNvPr>
          <p:cNvSpPr>
            <a:spLocks noGrp="1"/>
          </p:cNvSpPr>
          <p:nvPr>
            <p:ph idx="1"/>
          </p:nvPr>
        </p:nvSpPr>
        <p:spPr>
          <a:xfrm>
            <a:off x="306273" y="1325217"/>
            <a:ext cx="8596668" cy="3880773"/>
          </a:xfrm>
        </p:spPr>
        <p:txBody>
          <a:bodyPr/>
          <a:lstStyle/>
          <a:p>
            <a:pPr marL="0" lvl="0" indent="0" defTabSz="914400">
              <a:lnSpc>
                <a:spcPct val="110000"/>
              </a:lnSpc>
              <a:spcBef>
                <a:spcPts val="700"/>
              </a:spcBef>
              <a:buClr>
                <a:srgbClr val="2A1A00"/>
              </a:buClr>
              <a:buSzTx/>
              <a:buNone/>
            </a:pPr>
            <a:r>
              <a:rPr lang="el-GR" sz="2400" b="1" dirty="0">
                <a:solidFill>
                  <a:prstClr val="black"/>
                </a:solidFill>
                <a:latin typeface="Corbel" panose="020B0503020204020204" pitchFamily="34" charset="0"/>
              </a:rPr>
              <a:t>Γειά σας παιδιά!!!</a:t>
            </a:r>
          </a:p>
          <a:p>
            <a:pPr marL="0" lvl="0" indent="0" defTabSz="914400">
              <a:lnSpc>
                <a:spcPct val="110000"/>
              </a:lnSpc>
              <a:spcBef>
                <a:spcPts val="700"/>
              </a:spcBef>
              <a:buClr>
                <a:srgbClr val="2A1A00"/>
              </a:buClr>
              <a:buSzTx/>
              <a:buNone/>
            </a:pPr>
            <a:r>
              <a:rPr lang="el-GR" sz="2400" b="1" dirty="0">
                <a:solidFill>
                  <a:prstClr val="black"/>
                </a:solidFill>
                <a:latin typeface="Corbel" panose="020B0503020204020204" pitchFamily="34" charset="0"/>
              </a:rPr>
              <a:t>Ελπίζω να είστε καλά!! </a:t>
            </a:r>
          </a:p>
          <a:p>
            <a:pPr marL="0" lvl="0" indent="0" defTabSz="914400">
              <a:lnSpc>
                <a:spcPct val="110000"/>
              </a:lnSpc>
              <a:spcBef>
                <a:spcPts val="700"/>
              </a:spcBef>
              <a:buClr>
                <a:srgbClr val="2A1A00"/>
              </a:buClr>
              <a:buSzTx/>
              <a:buNone/>
            </a:pPr>
            <a:r>
              <a:rPr lang="el-GR" sz="2400" b="1" dirty="0">
                <a:solidFill>
                  <a:prstClr val="black"/>
                </a:solidFill>
                <a:latin typeface="Corbel" panose="020B0503020204020204" pitchFamily="34" charset="0"/>
              </a:rPr>
              <a:t>Ας ξεκινήσουμε… το μάθημα!!!!</a:t>
            </a:r>
          </a:p>
          <a:p>
            <a:endParaRPr lang="el-GR" dirty="0"/>
          </a:p>
        </p:txBody>
      </p:sp>
      <p:pic>
        <p:nvPicPr>
          <p:cNvPr id="5" name="Εικόνα 4">
            <a:extLst>
              <a:ext uri="{FF2B5EF4-FFF2-40B4-BE49-F238E27FC236}">
                <a16:creationId xmlns:a16="http://schemas.microsoft.com/office/drawing/2014/main" id="{6E272019-7D6E-4473-A348-1B7B89E0577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809461"/>
            <a:ext cx="8902941" cy="4048539"/>
          </a:xfrm>
          <a:prstGeom prst="rect">
            <a:avLst/>
          </a:prstGeom>
        </p:spPr>
      </p:pic>
    </p:spTree>
    <p:extLst>
      <p:ext uri="{BB962C8B-B14F-4D97-AF65-F5344CB8AC3E}">
        <p14:creationId xmlns:p14="http://schemas.microsoft.com/office/powerpoint/2010/main" val="24208074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3E481DE-D11C-4BD3-93C8-E32CF9103B3F}"/>
              </a:ext>
            </a:extLst>
          </p:cNvPr>
          <p:cNvSpPr>
            <a:spLocks noGrp="1"/>
          </p:cNvSpPr>
          <p:nvPr>
            <p:ph type="title"/>
          </p:nvPr>
        </p:nvSpPr>
        <p:spPr/>
        <p:txBody>
          <a:bodyPr/>
          <a:lstStyle/>
          <a:p>
            <a:r>
              <a:rPr lang="el-GR" dirty="0"/>
              <a:t>Ενότητα 1-2</a:t>
            </a:r>
            <a:br>
              <a:rPr lang="el-GR" dirty="0"/>
            </a:br>
            <a:r>
              <a:rPr lang="el-GR" dirty="0"/>
              <a:t>Η Τζένη στο παζάρι</a:t>
            </a:r>
          </a:p>
        </p:txBody>
      </p:sp>
      <p:sp>
        <p:nvSpPr>
          <p:cNvPr id="3" name="Θέση περιεχομένου 2">
            <a:extLst>
              <a:ext uri="{FF2B5EF4-FFF2-40B4-BE49-F238E27FC236}">
                <a16:creationId xmlns:a16="http://schemas.microsoft.com/office/drawing/2014/main" id="{77AD410A-AD4E-404F-9C4F-95A7F18B64EB}"/>
              </a:ext>
            </a:extLst>
          </p:cNvPr>
          <p:cNvSpPr>
            <a:spLocks noGrp="1"/>
          </p:cNvSpPr>
          <p:nvPr>
            <p:ph idx="1"/>
          </p:nvPr>
        </p:nvSpPr>
        <p:spPr>
          <a:xfrm>
            <a:off x="677333" y="2160589"/>
            <a:ext cx="9155779" cy="4332976"/>
          </a:xfrm>
        </p:spPr>
        <p:txBody>
          <a:bodyPr/>
          <a:lstStyle/>
          <a:p>
            <a:r>
              <a:rPr lang="el-GR" sz="2000" b="1" dirty="0">
                <a:solidFill>
                  <a:schemeClr val="tx1"/>
                </a:solidFill>
              </a:rPr>
              <a:t>Η Τζένη πηγαίνει στο παζάρι για ψώνια. Στην αρχή βάζει στην τσάντα μελιτζάνες και παντζάρια. Μετά αγοράζει υλικά για τζατζίκι. Ύστερα παίρνει και νεράντζια για να κάνει γλυκό. Στο τέλος περνά από το φούρνο, αγοράζει μια φραντζόλα ψωμί και γυρίζει στο σπίτι!</a:t>
            </a:r>
          </a:p>
          <a:p>
            <a:pPr marL="0" indent="0">
              <a:buNone/>
            </a:pPr>
            <a:endParaRPr lang="el-GR" sz="2000" b="1" dirty="0">
              <a:solidFill>
                <a:schemeClr val="tx1"/>
              </a:solidFill>
            </a:endParaRPr>
          </a:p>
          <a:p>
            <a:r>
              <a:rPr lang="el-GR" sz="2000" b="1" dirty="0">
                <a:solidFill>
                  <a:schemeClr val="tx1"/>
                </a:solidFill>
              </a:rPr>
              <a:t>1) Να βάλεις στη σειρά με αριθμούς τις εικόνες, για να δείξεις τη σειρά της ιστορίας. </a:t>
            </a:r>
          </a:p>
          <a:p>
            <a:endParaRPr lang="el-GR" b="1" dirty="0">
              <a:solidFill>
                <a:schemeClr val="tx1"/>
              </a:solidFill>
            </a:endParaRPr>
          </a:p>
        </p:txBody>
      </p:sp>
      <p:pic>
        <p:nvPicPr>
          <p:cNvPr id="5" name="Εικόνα 4">
            <a:extLst>
              <a:ext uri="{FF2B5EF4-FFF2-40B4-BE49-F238E27FC236}">
                <a16:creationId xmlns:a16="http://schemas.microsoft.com/office/drawing/2014/main" id="{0CDBF6BC-270B-4A2E-AD9C-7DB5B39642A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3458" y="4632739"/>
            <a:ext cx="8160544" cy="1860826"/>
          </a:xfrm>
          <a:prstGeom prst="rect">
            <a:avLst/>
          </a:prstGeom>
        </p:spPr>
      </p:pic>
      <p:sp>
        <p:nvSpPr>
          <p:cNvPr id="6" name="Ορθογώνιο 5">
            <a:extLst>
              <a:ext uri="{FF2B5EF4-FFF2-40B4-BE49-F238E27FC236}">
                <a16:creationId xmlns:a16="http://schemas.microsoft.com/office/drawing/2014/main" id="{9B920110-3813-4D27-BD78-CD3EF8CD621D}"/>
              </a:ext>
            </a:extLst>
          </p:cNvPr>
          <p:cNvSpPr/>
          <p:nvPr/>
        </p:nvSpPr>
        <p:spPr>
          <a:xfrm>
            <a:off x="1258957" y="4691270"/>
            <a:ext cx="291547" cy="3048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l-GR" dirty="0"/>
          </a:p>
        </p:txBody>
      </p:sp>
      <p:sp>
        <p:nvSpPr>
          <p:cNvPr id="7" name="Ορθογώνιο 6">
            <a:extLst>
              <a:ext uri="{FF2B5EF4-FFF2-40B4-BE49-F238E27FC236}">
                <a16:creationId xmlns:a16="http://schemas.microsoft.com/office/drawing/2014/main" id="{EFA5F206-F3CF-406B-9B1C-09545C1B7E70}"/>
              </a:ext>
            </a:extLst>
          </p:cNvPr>
          <p:cNvSpPr/>
          <p:nvPr/>
        </p:nvSpPr>
        <p:spPr>
          <a:xfrm>
            <a:off x="3332922" y="4683541"/>
            <a:ext cx="291547" cy="3048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l-GR" dirty="0"/>
          </a:p>
        </p:txBody>
      </p:sp>
      <p:sp>
        <p:nvSpPr>
          <p:cNvPr id="8" name="Ορθογώνιο 7">
            <a:extLst>
              <a:ext uri="{FF2B5EF4-FFF2-40B4-BE49-F238E27FC236}">
                <a16:creationId xmlns:a16="http://schemas.microsoft.com/office/drawing/2014/main" id="{B931A705-280B-491F-AE29-653E035B36FD}"/>
              </a:ext>
            </a:extLst>
          </p:cNvPr>
          <p:cNvSpPr/>
          <p:nvPr/>
        </p:nvSpPr>
        <p:spPr>
          <a:xfrm>
            <a:off x="5367130" y="4683541"/>
            <a:ext cx="291547" cy="3048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l-GR" dirty="0"/>
          </a:p>
        </p:txBody>
      </p:sp>
      <p:sp>
        <p:nvSpPr>
          <p:cNvPr id="9" name="Ορθογώνιο 8">
            <a:extLst>
              <a:ext uri="{FF2B5EF4-FFF2-40B4-BE49-F238E27FC236}">
                <a16:creationId xmlns:a16="http://schemas.microsoft.com/office/drawing/2014/main" id="{451D878B-E52A-498D-8815-86F019AF5E3C}"/>
              </a:ext>
            </a:extLst>
          </p:cNvPr>
          <p:cNvSpPr/>
          <p:nvPr/>
        </p:nvSpPr>
        <p:spPr>
          <a:xfrm>
            <a:off x="7401338" y="4683541"/>
            <a:ext cx="291547" cy="3048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l-GR" dirty="0"/>
          </a:p>
        </p:txBody>
      </p:sp>
    </p:spTree>
    <p:extLst>
      <p:ext uri="{BB962C8B-B14F-4D97-AF65-F5344CB8AC3E}">
        <p14:creationId xmlns:p14="http://schemas.microsoft.com/office/powerpoint/2010/main" val="6956359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C9FA346-BD91-4011-BF19-5FD1CBDDAFCD}"/>
              </a:ext>
            </a:extLst>
          </p:cNvPr>
          <p:cNvSpPr>
            <a:spLocks noGrp="1"/>
          </p:cNvSpPr>
          <p:nvPr>
            <p:ph type="title"/>
          </p:nvPr>
        </p:nvSpPr>
        <p:spPr>
          <a:xfrm>
            <a:off x="677334" y="609600"/>
            <a:ext cx="8596668" cy="742122"/>
          </a:xfrm>
        </p:spPr>
        <p:txBody>
          <a:bodyPr/>
          <a:lstStyle/>
          <a:p>
            <a:r>
              <a:rPr lang="el-GR" dirty="0"/>
              <a:t>Άσκηση 2</a:t>
            </a:r>
          </a:p>
        </p:txBody>
      </p:sp>
      <p:sp>
        <p:nvSpPr>
          <p:cNvPr id="3" name="Θέση περιεχομένου 2">
            <a:extLst>
              <a:ext uri="{FF2B5EF4-FFF2-40B4-BE49-F238E27FC236}">
                <a16:creationId xmlns:a16="http://schemas.microsoft.com/office/drawing/2014/main" id="{51D841AB-2857-4126-B212-B9836FA24704}"/>
              </a:ext>
            </a:extLst>
          </p:cNvPr>
          <p:cNvSpPr>
            <a:spLocks noGrp="1"/>
          </p:cNvSpPr>
          <p:nvPr>
            <p:ph idx="1"/>
          </p:nvPr>
        </p:nvSpPr>
        <p:spPr>
          <a:xfrm>
            <a:off x="344557" y="1484243"/>
            <a:ext cx="8929445" cy="4557119"/>
          </a:xfrm>
        </p:spPr>
        <p:txBody>
          <a:bodyPr/>
          <a:lstStyle/>
          <a:p>
            <a:r>
              <a:rPr lang="el-GR" sz="2000" b="1" dirty="0">
                <a:solidFill>
                  <a:schemeClr val="tx1"/>
                </a:solidFill>
              </a:rPr>
              <a:t>Βάλε ν στο σωστό</a:t>
            </a:r>
          </a:p>
          <a:p>
            <a:pPr marL="0" indent="0">
              <a:buNone/>
            </a:pPr>
            <a:r>
              <a:rPr lang="el-GR" sz="2000" b="1" dirty="0">
                <a:solidFill>
                  <a:schemeClr val="tx1"/>
                </a:solidFill>
              </a:rPr>
              <a:t>Η Τζένη στο παζάρι αγόρασε:                 Για γλυκό αγόρασε:                         </a:t>
            </a:r>
          </a:p>
          <a:p>
            <a:pPr marL="0" indent="0">
              <a:buNone/>
            </a:pPr>
            <a:r>
              <a:rPr lang="el-GR" sz="2000" b="1" dirty="0">
                <a:solidFill>
                  <a:schemeClr val="tx1"/>
                </a:solidFill>
              </a:rPr>
              <a:t>            πιτζάμες                                                   νεράντζια</a:t>
            </a:r>
          </a:p>
          <a:p>
            <a:pPr marL="0" indent="0">
              <a:buNone/>
            </a:pPr>
            <a:r>
              <a:rPr lang="el-GR" sz="2000" b="1" dirty="0">
                <a:solidFill>
                  <a:schemeClr val="tx1"/>
                </a:solidFill>
              </a:rPr>
              <a:t>            παντζάρια                                                 γλειφιτζούρια </a:t>
            </a:r>
          </a:p>
          <a:p>
            <a:pPr marL="0" indent="0">
              <a:buNone/>
            </a:pPr>
            <a:r>
              <a:rPr lang="el-GR" sz="2000" b="1" dirty="0">
                <a:solidFill>
                  <a:schemeClr val="tx1"/>
                </a:solidFill>
              </a:rPr>
              <a:t>            μελιτζάνες                                                μανταρίνια </a:t>
            </a:r>
          </a:p>
          <a:p>
            <a:pPr marL="0" indent="0">
              <a:buNone/>
            </a:pPr>
            <a:endParaRPr lang="el-GR" sz="2000" b="1" dirty="0">
              <a:solidFill>
                <a:schemeClr val="tx1"/>
              </a:solidFill>
            </a:endParaRPr>
          </a:p>
          <a:p>
            <a:pPr marL="0" indent="0">
              <a:buNone/>
            </a:pPr>
            <a:r>
              <a:rPr lang="el-GR" sz="2000" b="1" dirty="0">
                <a:solidFill>
                  <a:schemeClr val="tx1"/>
                </a:solidFill>
              </a:rPr>
              <a:t>Αγόρασε και υλικά για:                           Στον φούρνο αγόρασε:</a:t>
            </a:r>
          </a:p>
          <a:p>
            <a:pPr marL="0" indent="0">
              <a:buNone/>
            </a:pPr>
            <a:r>
              <a:rPr lang="el-GR" sz="2000" b="1" dirty="0">
                <a:solidFill>
                  <a:schemeClr val="tx1"/>
                </a:solidFill>
              </a:rPr>
              <a:t>            σουτζουκάκια                                           μια κατσαρόλα</a:t>
            </a:r>
          </a:p>
          <a:p>
            <a:pPr marL="0" indent="0">
              <a:buNone/>
            </a:pPr>
            <a:r>
              <a:rPr lang="el-GR" sz="2000" b="1" dirty="0">
                <a:solidFill>
                  <a:schemeClr val="tx1"/>
                </a:solidFill>
              </a:rPr>
              <a:t>            τζατζίκι                                                     μια μπριζόλα</a:t>
            </a:r>
          </a:p>
          <a:p>
            <a:pPr marL="0" indent="0">
              <a:buNone/>
            </a:pPr>
            <a:r>
              <a:rPr lang="el-GR" sz="2000" b="1" dirty="0">
                <a:solidFill>
                  <a:schemeClr val="tx1"/>
                </a:solidFill>
              </a:rPr>
              <a:t>            τσουρέκι                                                   μια φραντζόλα</a:t>
            </a:r>
          </a:p>
        </p:txBody>
      </p:sp>
      <p:sp>
        <p:nvSpPr>
          <p:cNvPr id="4" name="Ορθογώνιο 3">
            <a:extLst>
              <a:ext uri="{FF2B5EF4-FFF2-40B4-BE49-F238E27FC236}">
                <a16:creationId xmlns:a16="http://schemas.microsoft.com/office/drawing/2014/main" id="{444C79FD-756A-4144-999D-5838CE357A2B}"/>
              </a:ext>
            </a:extLst>
          </p:cNvPr>
          <p:cNvSpPr/>
          <p:nvPr/>
        </p:nvSpPr>
        <p:spPr>
          <a:xfrm>
            <a:off x="940904" y="2398643"/>
            <a:ext cx="371061" cy="344557"/>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l-GR"/>
          </a:p>
        </p:txBody>
      </p:sp>
      <p:sp>
        <p:nvSpPr>
          <p:cNvPr id="7" name="Ορθογώνιο 6">
            <a:extLst>
              <a:ext uri="{FF2B5EF4-FFF2-40B4-BE49-F238E27FC236}">
                <a16:creationId xmlns:a16="http://schemas.microsoft.com/office/drawing/2014/main" id="{E8F5DE40-694D-48C8-8820-BD39F4AA8B7C}"/>
              </a:ext>
            </a:extLst>
          </p:cNvPr>
          <p:cNvSpPr/>
          <p:nvPr/>
        </p:nvSpPr>
        <p:spPr>
          <a:xfrm>
            <a:off x="940904" y="2828524"/>
            <a:ext cx="371061" cy="344557"/>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l-GR"/>
          </a:p>
        </p:txBody>
      </p:sp>
      <p:sp>
        <p:nvSpPr>
          <p:cNvPr id="8" name="Ορθογώνιο 7">
            <a:extLst>
              <a:ext uri="{FF2B5EF4-FFF2-40B4-BE49-F238E27FC236}">
                <a16:creationId xmlns:a16="http://schemas.microsoft.com/office/drawing/2014/main" id="{B938E65E-347D-4C72-B9D1-AAD93AB68758}"/>
              </a:ext>
            </a:extLst>
          </p:cNvPr>
          <p:cNvSpPr/>
          <p:nvPr/>
        </p:nvSpPr>
        <p:spPr>
          <a:xfrm>
            <a:off x="940904" y="3256721"/>
            <a:ext cx="371061" cy="344557"/>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l-GR"/>
          </a:p>
        </p:txBody>
      </p:sp>
      <p:sp>
        <p:nvSpPr>
          <p:cNvPr id="9" name="Ορθογώνιο 8">
            <a:extLst>
              <a:ext uri="{FF2B5EF4-FFF2-40B4-BE49-F238E27FC236}">
                <a16:creationId xmlns:a16="http://schemas.microsoft.com/office/drawing/2014/main" id="{46791170-96C7-4896-B57D-E2073B554E98}"/>
              </a:ext>
            </a:extLst>
          </p:cNvPr>
          <p:cNvSpPr/>
          <p:nvPr/>
        </p:nvSpPr>
        <p:spPr>
          <a:xfrm>
            <a:off x="5724939" y="2398642"/>
            <a:ext cx="371061" cy="344557"/>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l-GR"/>
          </a:p>
        </p:txBody>
      </p:sp>
      <p:sp>
        <p:nvSpPr>
          <p:cNvPr id="10" name="Ορθογώνιο 9">
            <a:extLst>
              <a:ext uri="{FF2B5EF4-FFF2-40B4-BE49-F238E27FC236}">
                <a16:creationId xmlns:a16="http://schemas.microsoft.com/office/drawing/2014/main" id="{43B99C25-BD1C-4548-8C56-5E3BDC5BBCEB}"/>
              </a:ext>
            </a:extLst>
          </p:cNvPr>
          <p:cNvSpPr/>
          <p:nvPr/>
        </p:nvSpPr>
        <p:spPr>
          <a:xfrm>
            <a:off x="5724939" y="2828523"/>
            <a:ext cx="371061" cy="344557"/>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l-GR"/>
          </a:p>
        </p:txBody>
      </p:sp>
      <p:sp>
        <p:nvSpPr>
          <p:cNvPr id="11" name="Ορθογώνιο 10">
            <a:extLst>
              <a:ext uri="{FF2B5EF4-FFF2-40B4-BE49-F238E27FC236}">
                <a16:creationId xmlns:a16="http://schemas.microsoft.com/office/drawing/2014/main" id="{9AA56AB7-55D7-442F-A0FE-525133CEF867}"/>
              </a:ext>
            </a:extLst>
          </p:cNvPr>
          <p:cNvSpPr/>
          <p:nvPr/>
        </p:nvSpPr>
        <p:spPr>
          <a:xfrm>
            <a:off x="5724939" y="3247596"/>
            <a:ext cx="371061" cy="344557"/>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l-GR"/>
          </a:p>
        </p:txBody>
      </p:sp>
      <p:sp>
        <p:nvSpPr>
          <p:cNvPr id="12" name="Ορθογώνιο 11">
            <a:extLst>
              <a:ext uri="{FF2B5EF4-FFF2-40B4-BE49-F238E27FC236}">
                <a16:creationId xmlns:a16="http://schemas.microsoft.com/office/drawing/2014/main" id="{8AA15698-4C57-4495-826C-2B29D8A59CCB}"/>
              </a:ext>
            </a:extLst>
          </p:cNvPr>
          <p:cNvSpPr/>
          <p:nvPr/>
        </p:nvSpPr>
        <p:spPr>
          <a:xfrm>
            <a:off x="940904" y="4476762"/>
            <a:ext cx="371061" cy="344557"/>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l-GR"/>
          </a:p>
        </p:txBody>
      </p:sp>
      <p:sp>
        <p:nvSpPr>
          <p:cNvPr id="13" name="Ορθογώνιο 12">
            <a:extLst>
              <a:ext uri="{FF2B5EF4-FFF2-40B4-BE49-F238E27FC236}">
                <a16:creationId xmlns:a16="http://schemas.microsoft.com/office/drawing/2014/main" id="{F1F0143F-A488-42D6-80F5-3B814957B093}"/>
              </a:ext>
            </a:extLst>
          </p:cNvPr>
          <p:cNvSpPr/>
          <p:nvPr/>
        </p:nvSpPr>
        <p:spPr>
          <a:xfrm>
            <a:off x="940904" y="4953840"/>
            <a:ext cx="371061" cy="344557"/>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l-GR"/>
          </a:p>
        </p:txBody>
      </p:sp>
      <p:sp>
        <p:nvSpPr>
          <p:cNvPr id="14" name="Ορθογώνιο 13">
            <a:extLst>
              <a:ext uri="{FF2B5EF4-FFF2-40B4-BE49-F238E27FC236}">
                <a16:creationId xmlns:a16="http://schemas.microsoft.com/office/drawing/2014/main" id="{2A7785C4-863F-4582-AA9A-0055A9D75FCE}"/>
              </a:ext>
            </a:extLst>
          </p:cNvPr>
          <p:cNvSpPr/>
          <p:nvPr/>
        </p:nvSpPr>
        <p:spPr>
          <a:xfrm>
            <a:off x="940903" y="5404413"/>
            <a:ext cx="371061" cy="344557"/>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l-GR"/>
          </a:p>
        </p:txBody>
      </p:sp>
      <p:sp>
        <p:nvSpPr>
          <p:cNvPr id="15" name="Ορθογώνιο 14">
            <a:extLst>
              <a:ext uri="{FF2B5EF4-FFF2-40B4-BE49-F238E27FC236}">
                <a16:creationId xmlns:a16="http://schemas.microsoft.com/office/drawing/2014/main" id="{6A03FF7C-3A76-41A5-ADE5-7399627C913C}"/>
              </a:ext>
            </a:extLst>
          </p:cNvPr>
          <p:cNvSpPr/>
          <p:nvPr/>
        </p:nvSpPr>
        <p:spPr>
          <a:xfrm>
            <a:off x="5724939" y="4596453"/>
            <a:ext cx="371061" cy="344557"/>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l-GR"/>
          </a:p>
        </p:txBody>
      </p:sp>
      <p:sp>
        <p:nvSpPr>
          <p:cNvPr id="16" name="Ορθογώνιο 15">
            <a:extLst>
              <a:ext uri="{FF2B5EF4-FFF2-40B4-BE49-F238E27FC236}">
                <a16:creationId xmlns:a16="http://schemas.microsoft.com/office/drawing/2014/main" id="{49CBADF9-E79E-4F39-B791-768EE2F1EE4F}"/>
              </a:ext>
            </a:extLst>
          </p:cNvPr>
          <p:cNvSpPr/>
          <p:nvPr/>
        </p:nvSpPr>
        <p:spPr>
          <a:xfrm>
            <a:off x="5724939" y="5016370"/>
            <a:ext cx="371061" cy="344557"/>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l-GR"/>
          </a:p>
        </p:txBody>
      </p:sp>
      <p:sp>
        <p:nvSpPr>
          <p:cNvPr id="17" name="Ορθογώνιο 16">
            <a:extLst>
              <a:ext uri="{FF2B5EF4-FFF2-40B4-BE49-F238E27FC236}">
                <a16:creationId xmlns:a16="http://schemas.microsoft.com/office/drawing/2014/main" id="{DD65B866-526A-4B63-AB73-156322DE6C49}"/>
              </a:ext>
            </a:extLst>
          </p:cNvPr>
          <p:cNvSpPr/>
          <p:nvPr/>
        </p:nvSpPr>
        <p:spPr>
          <a:xfrm>
            <a:off x="5724938" y="5436287"/>
            <a:ext cx="371061" cy="344557"/>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l-GR"/>
          </a:p>
        </p:txBody>
      </p:sp>
    </p:spTree>
    <p:extLst>
      <p:ext uri="{BB962C8B-B14F-4D97-AF65-F5344CB8AC3E}">
        <p14:creationId xmlns:p14="http://schemas.microsoft.com/office/powerpoint/2010/main" val="38732073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A328315-63B4-4E11-A696-5A01A2FD05F6}"/>
              </a:ext>
            </a:extLst>
          </p:cNvPr>
          <p:cNvSpPr>
            <a:spLocks noGrp="1"/>
          </p:cNvSpPr>
          <p:nvPr>
            <p:ph type="title"/>
          </p:nvPr>
        </p:nvSpPr>
        <p:spPr/>
        <p:txBody>
          <a:bodyPr/>
          <a:lstStyle/>
          <a:p>
            <a:r>
              <a:rPr lang="el-GR" dirty="0"/>
              <a:t>Ενότητα 3</a:t>
            </a:r>
          </a:p>
        </p:txBody>
      </p:sp>
      <p:sp>
        <p:nvSpPr>
          <p:cNvPr id="3" name="Θέση περιεχομένου 2">
            <a:extLst>
              <a:ext uri="{FF2B5EF4-FFF2-40B4-BE49-F238E27FC236}">
                <a16:creationId xmlns:a16="http://schemas.microsoft.com/office/drawing/2014/main" id="{23589E1F-1B24-40B5-8F00-C6BF0898AA0A}"/>
              </a:ext>
            </a:extLst>
          </p:cNvPr>
          <p:cNvSpPr>
            <a:spLocks noGrp="1"/>
          </p:cNvSpPr>
          <p:nvPr>
            <p:ph idx="1"/>
          </p:nvPr>
        </p:nvSpPr>
        <p:spPr>
          <a:xfrm>
            <a:off x="677334" y="1537253"/>
            <a:ext cx="8596668" cy="4504110"/>
          </a:xfrm>
        </p:spPr>
        <p:txBody>
          <a:bodyPr/>
          <a:lstStyle/>
          <a:p>
            <a:r>
              <a:rPr lang="el-GR" b="1" dirty="0">
                <a:solidFill>
                  <a:schemeClr val="tx1"/>
                </a:solidFill>
              </a:rPr>
              <a:t>Βάζω τις λέξεις στη σωστή στήλη : τσάντα, χιμπατζής, λίστα, Λίτσα, τζάκι, καρότσι, τζάμι, παστέλι, παντζάρι, ιστορία, τσίρκο </a:t>
            </a:r>
          </a:p>
        </p:txBody>
      </p:sp>
      <p:graphicFrame>
        <p:nvGraphicFramePr>
          <p:cNvPr id="4" name="Πίνακας 4">
            <a:extLst>
              <a:ext uri="{FF2B5EF4-FFF2-40B4-BE49-F238E27FC236}">
                <a16:creationId xmlns:a16="http://schemas.microsoft.com/office/drawing/2014/main" id="{540A1865-3407-479F-B13A-F1D2851E7F48}"/>
              </a:ext>
            </a:extLst>
          </p:cNvPr>
          <p:cNvGraphicFramePr>
            <a:graphicFrameLocks noGrp="1"/>
          </p:cNvGraphicFramePr>
          <p:nvPr>
            <p:extLst>
              <p:ext uri="{D42A27DB-BD31-4B8C-83A1-F6EECF244321}">
                <p14:modId xmlns:p14="http://schemas.microsoft.com/office/powerpoint/2010/main" val="1064412989"/>
              </p:ext>
            </p:extLst>
          </p:nvPr>
        </p:nvGraphicFramePr>
        <p:xfrm>
          <a:off x="677334" y="2873361"/>
          <a:ext cx="8127999" cy="3219120"/>
        </p:xfrm>
        <a:graphic>
          <a:graphicData uri="http://schemas.openxmlformats.org/drawingml/2006/table">
            <a:tbl>
              <a:tblPr firstRow="1" bandRow="1">
                <a:tableStyleId>{5C22544A-7EE6-4342-B048-85BDC9FD1C3A}</a:tableStyleId>
              </a:tblPr>
              <a:tblGrid>
                <a:gridCol w="2709333">
                  <a:extLst>
                    <a:ext uri="{9D8B030D-6E8A-4147-A177-3AD203B41FA5}">
                      <a16:colId xmlns:a16="http://schemas.microsoft.com/office/drawing/2014/main" val="3693844129"/>
                    </a:ext>
                  </a:extLst>
                </a:gridCol>
                <a:gridCol w="2709333">
                  <a:extLst>
                    <a:ext uri="{9D8B030D-6E8A-4147-A177-3AD203B41FA5}">
                      <a16:colId xmlns:a16="http://schemas.microsoft.com/office/drawing/2014/main" val="27804250"/>
                    </a:ext>
                  </a:extLst>
                </a:gridCol>
                <a:gridCol w="2709333">
                  <a:extLst>
                    <a:ext uri="{9D8B030D-6E8A-4147-A177-3AD203B41FA5}">
                      <a16:colId xmlns:a16="http://schemas.microsoft.com/office/drawing/2014/main" val="3331706590"/>
                    </a:ext>
                  </a:extLst>
                </a:gridCol>
              </a:tblGrid>
              <a:tr h="528000">
                <a:tc>
                  <a:txBody>
                    <a:bodyPr/>
                    <a:lstStyle/>
                    <a:p>
                      <a:pPr algn="ctr"/>
                      <a:r>
                        <a:rPr lang="el-GR" sz="3200" dirty="0"/>
                        <a:t>τσ</a:t>
                      </a:r>
                    </a:p>
                  </a:txBody>
                  <a:tcPr/>
                </a:tc>
                <a:tc>
                  <a:txBody>
                    <a:bodyPr/>
                    <a:lstStyle/>
                    <a:p>
                      <a:pPr algn="ctr"/>
                      <a:r>
                        <a:rPr lang="el-GR" sz="3200" dirty="0"/>
                        <a:t>στ</a:t>
                      </a:r>
                    </a:p>
                  </a:txBody>
                  <a:tcPr/>
                </a:tc>
                <a:tc>
                  <a:txBody>
                    <a:bodyPr/>
                    <a:lstStyle/>
                    <a:p>
                      <a:pPr algn="ctr"/>
                      <a:r>
                        <a:rPr lang="el-GR" sz="3200" dirty="0"/>
                        <a:t>τζ</a:t>
                      </a:r>
                    </a:p>
                  </a:txBody>
                  <a:tcPr/>
                </a:tc>
                <a:extLst>
                  <a:ext uri="{0D108BD9-81ED-4DB2-BD59-A6C34878D82A}">
                    <a16:rowId xmlns:a16="http://schemas.microsoft.com/office/drawing/2014/main" val="3335406201"/>
                  </a:ext>
                </a:extLst>
              </a:tr>
              <a:tr h="528000">
                <a:tc>
                  <a:txBody>
                    <a:bodyPr/>
                    <a:lstStyle/>
                    <a:p>
                      <a:endParaRPr lang="el-GR"/>
                    </a:p>
                  </a:txBody>
                  <a:tcPr/>
                </a:tc>
                <a:tc>
                  <a:txBody>
                    <a:bodyPr/>
                    <a:lstStyle/>
                    <a:p>
                      <a:endParaRPr lang="el-GR"/>
                    </a:p>
                  </a:txBody>
                  <a:tcPr/>
                </a:tc>
                <a:tc>
                  <a:txBody>
                    <a:bodyPr/>
                    <a:lstStyle/>
                    <a:p>
                      <a:endParaRPr lang="el-GR"/>
                    </a:p>
                  </a:txBody>
                  <a:tcPr/>
                </a:tc>
                <a:extLst>
                  <a:ext uri="{0D108BD9-81ED-4DB2-BD59-A6C34878D82A}">
                    <a16:rowId xmlns:a16="http://schemas.microsoft.com/office/drawing/2014/main" val="2232372333"/>
                  </a:ext>
                </a:extLst>
              </a:tr>
              <a:tr h="528000">
                <a:tc>
                  <a:txBody>
                    <a:bodyPr/>
                    <a:lstStyle/>
                    <a:p>
                      <a:endParaRPr lang="el-GR"/>
                    </a:p>
                  </a:txBody>
                  <a:tcPr/>
                </a:tc>
                <a:tc>
                  <a:txBody>
                    <a:bodyPr/>
                    <a:lstStyle/>
                    <a:p>
                      <a:endParaRPr lang="el-GR"/>
                    </a:p>
                  </a:txBody>
                  <a:tcPr/>
                </a:tc>
                <a:tc>
                  <a:txBody>
                    <a:bodyPr/>
                    <a:lstStyle/>
                    <a:p>
                      <a:endParaRPr lang="el-GR"/>
                    </a:p>
                  </a:txBody>
                  <a:tcPr/>
                </a:tc>
                <a:extLst>
                  <a:ext uri="{0D108BD9-81ED-4DB2-BD59-A6C34878D82A}">
                    <a16:rowId xmlns:a16="http://schemas.microsoft.com/office/drawing/2014/main" val="4282891777"/>
                  </a:ext>
                </a:extLst>
              </a:tr>
              <a:tr h="528000">
                <a:tc>
                  <a:txBody>
                    <a:bodyPr/>
                    <a:lstStyle/>
                    <a:p>
                      <a:endParaRPr lang="el-GR"/>
                    </a:p>
                  </a:txBody>
                  <a:tcPr/>
                </a:tc>
                <a:tc>
                  <a:txBody>
                    <a:bodyPr/>
                    <a:lstStyle/>
                    <a:p>
                      <a:endParaRPr lang="el-GR"/>
                    </a:p>
                  </a:txBody>
                  <a:tcPr/>
                </a:tc>
                <a:tc>
                  <a:txBody>
                    <a:bodyPr/>
                    <a:lstStyle/>
                    <a:p>
                      <a:endParaRPr lang="el-GR"/>
                    </a:p>
                  </a:txBody>
                  <a:tcPr/>
                </a:tc>
                <a:extLst>
                  <a:ext uri="{0D108BD9-81ED-4DB2-BD59-A6C34878D82A}">
                    <a16:rowId xmlns:a16="http://schemas.microsoft.com/office/drawing/2014/main" val="1192579406"/>
                  </a:ext>
                </a:extLst>
              </a:tr>
              <a:tr h="528000">
                <a:tc>
                  <a:txBody>
                    <a:bodyPr/>
                    <a:lstStyle/>
                    <a:p>
                      <a:endParaRPr lang="el-GR"/>
                    </a:p>
                  </a:txBody>
                  <a:tcPr/>
                </a:tc>
                <a:tc>
                  <a:txBody>
                    <a:bodyPr/>
                    <a:lstStyle/>
                    <a:p>
                      <a:endParaRPr lang="el-GR"/>
                    </a:p>
                  </a:txBody>
                  <a:tcPr/>
                </a:tc>
                <a:tc>
                  <a:txBody>
                    <a:bodyPr/>
                    <a:lstStyle/>
                    <a:p>
                      <a:endParaRPr lang="el-GR"/>
                    </a:p>
                  </a:txBody>
                  <a:tcPr/>
                </a:tc>
                <a:extLst>
                  <a:ext uri="{0D108BD9-81ED-4DB2-BD59-A6C34878D82A}">
                    <a16:rowId xmlns:a16="http://schemas.microsoft.com/office/drawing/2014/main" val="825877089"/>
                  </a:ext>
                </a:extLst>
              </a:tr>
              <a:tr h="528000">
                <a:tc>
                  <a:txBody>
                    <a:bodyPr/>
                    <a:lstStyle/>
                    <a:p>
                      <a:endParaRPr lang="el-GR"/>
                    </a:p>
                  </a:txBody>
                  <a:tcPr/>
                </a:tc>
                <a:tc>
                  <a:txBody>
                    <a:bodyPr/>
                    <a:lstStyle/>
                    <a:p>
                      <a:endParaRPr lang="el-GR"/>
                    </a:p>
                  </a:txBody>
                  <a:tcPr/>
                </a:tc>
                <a:tc>
                  <a:txBody>
                    <a:bodyPr/>
                    <a:lstStyle/>
                    <a:p>
                      <a:endParaRPr lang="el-GR" dirty="0"/>
                    </a:p>
                  </a:txBody>
                  <a:tcPr/>
                </a:tc>
                <a:extLst>
                  <a:ext uri="{0D108BD9-81ED-4DB2-BD59-A6C34878D82A}">
                    <a16:rowId xmlns:a16="http://schemas.microsoft.com/office/drawing/2014/main" val="4164455430"/>
                  </a:ext>
                </a:extLst>
              </a:tr>
            </a:tbl>
          </a:graphicData>
        </a:graphic>
      </p:graphicFrame>
    </p:spTree>
    <p:extLst>
      <p:ext uri="{BB962C8B-B14F-4D97-AF65-F5344CB8AC3E}">
        <p14:creationId xmlns:p14="http://schemas.microsoft.com/office/powerpoint/2010/main" val="22156024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B63813E-635E-493E-AD6E-AE7AFAA33030}"/>
              </a:ext>
            </a:extLst>
          </p:cNvPr>
          <p:cNvSpPr>
            <a:spLocks noGrp="1"/>
          </p:cNvSpPr>
          <p:nvPr>
            <p:ph type="title"/>
          </p:nvPr>
        </p:nvSpPr>
        <p:spPr/>
        <p:txBody>
          <a:bodyPr/>
          <a:lstStyle/>
          <a:p>
            <a:r>
              <a:rPr lang="el-GR" dirty="0"/>
              <a:t>Ενότητα 4</a:t>
            </a:r>
          </a:p>
        </p:txBody>
      </p:sp>
      <p:sp>
        <p:nvSpPr>
          <p:cNvPr id="3" name="Θέση περιεχομένου 2">
            <a:extLst>
              <a:ext uri="{FF2B5EF4-FFF2-40B4-BE49-F238E27FC236}">
                <a16:creationId xmlns:a16="http://schemas.microsoft.com/office/drawing/2014/main" id="{187D52B2-6F70-4F53-A565-D3CACE266A9A}"/>
              </a:ext>
            </a:extLst>
          </p:cNvPr>
          <p:cNvSpPr>
            <a:spLocks noGrp="1"/>
          </p:cNvSpPr>
          <p:nvPr>
            <p:ph idx="1"/>
          </p:nvPr>
        </p:nvSpPr>
        <p:spPr>
          <a:xfrm>
            <a:off x="677334" y="1524001"/>
            <a:ext cx="8596668" cy="4517362"/>
          </a:xfrm>
        </p:spPr>
        <p:txBody>
          <a:bodyPr/>
          <a:lstStyle/>
          <a:p>
            <a:r>
              <a:rPr lang="el-GR" b="1" dirty="0">
                <a:solidFill>
                  <a:schemeClr val="tx1"/>
                </a:solidFill>
              </a:rPr>
              <a:t>Βάζω τα ουσιαστικά στη σωστή στήλη από το ένα στα πολλά: </a:t>
            </a:r>
            <a:r>
              <a:rPr lang="el-GR" dirty="0">
                <a:solidFill>
                  <a:schemeClr val="tx1"/>
                </a:solidFill>
              </a:rPr>
              <a:t>το τυρί, τα τυριά, η γόμα, οι γόμες, η αυλή, η αυλές, το αρνί, τα αρνιά, η σκηνή, οι σκηνές, η φωνή, οι φωνές, το ζάρι, τα ζάρια, η γόμα, οι γόμες</a:t>
            </a:r>
          </a:p>
          <a:p>
            <a:endParaRPr lang="el-GR" dirty="0"/>
          </a:p>
        </p:txBody>
      </p:sp>
      <p:graphicFrame>
        <p:nvGraphicFramePr>
          <p:cNvPr id="4" name="Πίνακας 4">
            <a:extLst>
              <a:ext uri="{FF2B5EF4-FFF2-40B4-BE49-F238E27FC236}">
                <a16:creationId xmlns:a16="http://schemas.microsoft.com/office/drawing/2014/main" id="{E0D42F56-DBAB-4384-B52F-D0AEAC980BE8}"/>
              </a:ext>
            </a:extLst>
          </p:cNvPr>
          <p:cNvGraphicFramePr>
            <a:graphicFrameLocks noGrp="1"/>
          </p:cNvGraphicFramePr>
          <p:nvPr>
            <p:extLst>
              <p:ext uri="{D42A27DB-BD31-4B8C-83A1-F6EECF244321}">
                <p14:modId xmlns:p14="http://schemas.microsoft.com/office/powerpoint/2010/main" val="2402767941"/>
              </p:ext>
            </p:extLst>
          </p:nvPr>
        </p:nvGraphicFramePr>
        <p:xfrm>
          <a:off x="911668" y="2606260"/>
          <a:ext cx="8128000" cy="3804202"/>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2212500935"/>
                    </a:ext>
                  </a:extLst>
                </a:gridCol>
                <a:gridCol w="4064000">
                  <a:extLst>
                    <a:ext uri="{9D8B030D-6E8A-4147-A177-3AD203B41FA5}">
                      <a16:colId xmlns:a16="http://schemas.microsoft.com/office/drawing/2014/main" val="3687757408"/>
                    </a:ext>
                  </a:extLst>
                </a:gridCol>
              </a:tblGrid>
              <a:tr h="826052">
                <a:tc>
                  <a:txBody>
                    <a:bodyPr/>
                    <a:lstStyle/>
                    <a:p>
                      <a:r>
                        <a:rPr lang="el-GR" sz="2400" dirty="0"/>
                        <a:t>Ενικός Αριθμός</a:t>
                      </a:r>
                    </a:p>
                    <a:p>
                      <a:r>
                        <a:rPr lang="el-GR" sz="2400" dirty="0"/>
                        <a:t>Από το ένα</a:t>
                      </a:r>
                    </a:p>
                  </a:txBody>
                  <a:tcPr/>
                </a:tc>
                <a:tc>
                  <a:txBody>
                    <a:bodyPr/>
                    <a:lstStyle/>
                    <a:p>
                      <a:r>
                        <a:rPr lang="el-GR" sz="2400" dirty="0"/>
                        <a:t>Πληθυντικός Αριθμός</a:t>
                      </a:r>
                    </a:p>
                    <a:p>
                      <a:r>
                        <a:rPr lang="el-GR" sz="2400" dirty="0"/>
                        <a:t>στα πολλά</a:t>
                      </a:r>
                    </a:p>
                  </a:txBody>
                  <a:tcPr/>
                </a:tc>
                <a:extLst>
                  <a:ext uri="{0D108BD9-81ED-4DB2-BD59-A6C34878D82A}">
                    <a16:rowId xmlns:a16="http://schemas.microsoft.com/office/drawing/2014/main" val="3645235893"/>
                  </a:ext>
                </a:extLst>
              </a:tr>
              <a:tr h="425450">
                <a:tc>
                  <a:txBody>
                    <a:bodyPr/>
                    <a:lstStyle/>
                    <a:p>
                      <a:r>
                        <a:rPr lang="el-GR" dirty="0"/>
                        <a:t>Το τυρί</a:t>
                      </a:r>
                    </a:p>
                  </a:txBody>
                  <a:tcPr/>
                </a:tc>
                <a:tc>
                  <a:txBody>
                    <a:bodyPr/>
                    <a:lstStyle/>
                    <a:p>
                      <a:r>
                        <a:rPr lang="el-GR" dirty="0"/>
                        <a:t>Τα τυριά</a:t>
                      </a:r>
                    </a:p>
                  </a:txBody>
                  <a:tcPr/>
                </a:tc>
                <a:extLst>
                  <a:ext uri="{0D108BD9-81ED-4DB2-BD59-A6C34878D82A}">
                    <a16:rowId xmlns:a16="http://schemas.microsoft.com/office/drawing/2014/main" val="3905947898"/>
                  </a:ext>
                </a:extLst>
              </a:tr>
              <a:tr h="425450">
                <a:tc>
                  <a:txBody>
                    <a:bodyPr/>
                    <a:lstStyle/>
                    <a:p>
                      <a:endParaRPr lang="el-GR"/>
                    </a:p>
                  </a:txBody>
                  <a:tcPr/>
                </a:tc>
                <a:tc>
                  <a:txBody>
                    <a:bodyPr/>
                    <a:lstStyle/>
                    <a:p>
                      <a:endParaRPr lang="el-GR" dirty="0"/>
                    </a:p>
                  </a:txBody>
                  <a:tcPr/>
                </a:tc>
                <a:extLst>
                  <a:ext uri="{0D108BD9-81ED-4DB2-BD59-A6C34878D82A}">
                    <a16:rowId xmlns:a16="http://schemas.microsoft.com/office/drawing/2014/main" val="1667058313"/>
                  </a:ext>
                </a:extLst>
              </a:tr>
              <a:tr h="425450">
                <a:tc>
                  <a:txBody>
                    <a:bodyPr/>
                    <a:lstStyle/>
                    <a:p>
                      <a:endParaRPr lang="el-GR"/>
                    </a:p>
                  </a:txBody>
                  <a:tcPr/>
                </a:tc>
                <a:tc>
                  <a:txBody>
                    <a:bodyPr/>
                    <a:lstStyle/>
                    <a:p>
                      <a:endParaRPr lang="el-GR"/>
                    </a:p>
                  </a:txBody>
                  <a:tcPr/>
                </a:tc>
                <a:extLst>
                  <a:ext uri="{0D108BD9-81ED-4DB2-BD59-A6C34878D82A}">
                    <a16:rowId xmlns:a16="http://schemas.microsoft.com/office/drawing/2014/main" val="4228514298"/>
                  </a:ext>
                </a:extLst>
              </a:tr>
              <a:tr h="425450">
                <a:tc>
                  <a:txBody>
                    <a:bodyPr/>
                    <a:lstStyle/>
                    <a:p>
                      <a:endParaRPr lang="el-GR"/>
                    </a:p>
                  </a:txBody>
                  <a:tcPr/>
                </a:tc>
                <a:tc>
                  <a:txBody>
                    <a:bodyPr/>
                    <a:lstStyle/>
                    <a:p>
                      <a:endParaRPr lang="el-GR"/>
                    </a:p>
                  </a:txBody>
                  <a:tcPr/>
                </a:tc>
                <a:extLst>
                  <a:ext uri="{0D108BD9-81ED-4DB2-BD59-A6C34878D82A}">
                    <a16:rowId xmlns:a16="http://schemas.microsoft.com/office/drawing/2014/main" val="1603483799"/>
                  </a:ext>
                </a:extLst>
              </a:tr>
              <a:tr h="425450">
                <a:tc>
                  <a:txBody>
                    <a:bodyPr/>
                    <a:lstStyle/>
                    <a:p>
                      <a:endParaRPr lang="el-GR"/>
                    </a:p>
                  </a:txBody>
                  <a:tcPr/>
                </a:tc>
                <a:tc>
                  <a:txBody>
                    <a:bodyPr/>
                    <a:lstStyle/>
                    <a:p>
                      <a:endParaRPr lang="el-GR"/>
                    </a:p>
                  </a:txBody>
                  <a:tcPr/>
                </a:tc>
                <a:extLst>
                  <a:ext uri="{0D108BD9-81ED-4DB2-BD59-A6C34878D82A}">
                    <a16:rowId xmlns:a16="http://schemas.microsoft.com/office/drawing/2014/main" val="2117970695"/>
                  </a:ext>
                </a:extLst>
              </a:tr>
              <a:tr h="425450">
                <a:tc>
                  <a:txBody>
                    <a:bodyPr/>
                    <a:lstStyle/>
                    <a:p>
                      <a:endParaRPr lang="el-GR"/>
                    </a:p>
                  </a:txBody>
                  <a:tcPr/>
                </a:tc>
                <a:tc>
                  <a:txBody>
                    <a:bodyPr/>
                    <a:lstStyle/>
                    <a:p>
                      <a:endParaRPr lang="el-GR"/>
                    </a:p>
                  </a:txBody>
                  <a:tcPr/>
                </a:tc>
                <a:extLst>
                  <a:ext uri="{0D108BD9-81ED-4DB2-BD59-A6C34878D82A}">
                    <a16:rowId xmlns:a16="http://schemas.microsoft.com/office/drawing/2014/main" val="531318005"/>
                  </a:ext>
                </a:extLst>
              </a:tr>
              <a:tr h="425450">
                <a:tc>
                  <a:txBody>
                    <a:bodyPr/>
                    <a:lstStyle/>
                    <a:p>
                      <a:endParaRPr lang="el-GR"/>
                    </a:p>
                  </a:txBody>
                  <a:tcPr/>
                </a:tc>
                <a:tc>
                  <a:txBody>
                    <a:bodyPr/>
                    <a:lstStyle/>
                    <a:p>
                      <a:endParaRPr lang="el-GR" dirty="0"/>
                    </a:p>
                  </a:txBody>
                  <a:tcPr/>
                </a:tc>
                <a:extLst>
                  <a:ext uri="{0D108BD9-81ED-4DB2-BD59-A6C34878D82A}">
                    <a16:rowId xmlns:a16="http://schemas.microsoft.com/office/drawing/2014/main" val="3133221431"/>
                  </a:ext>
                </a:extLst>
              </a:tr>
            </a:tbl>
          </a:graphicData>
        </a:graphic>
      </p:graphicFrame>
      <p:sp>
        <p:nvSpPr>
          <p:cNvPr id="6" name="Βέλος: Δεξιό 5">
            <a:extLst>
              <a:ext uri="{FF2B5EF4-FFF2-40B4-BE49-F238E27FC236}">
                <a16:creationId xmlns:a16="http://schemas.microsoft.com/office/drawing/2014/main" id="{FACCF5CA-1B2E-4AB8-9C1F-BAADD087301D}"/>
              </a:ext>
            </a:extLst>
          </p:cNvPr>
          <p:cNvSpPr/>
          <p:nvPr/>
        </p:nvSpPr>
        <p:spPr>
          <a:xfrm>
            <a:off x="3339548" y="3086100"/>
            <a:ext cx="1470991" cy="314739"/>
          </a:xfrm>
          <a:prstGeom prst="rightArrow">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l-GR"/>
          </a:p>
        </p:txBody>
      </p:sp>
    </p:spTree>
    <p:extLst>
      <p:ext uri="{BB962C8B-B14F-4D97-AF65-F5344CB8AC3E}">
        <p14:creationId xmlns:p14="http://schemas.microsoft.com/office/powerpoint/2010/main" val="23457885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1BB5A16-912E-4B2F-B3F8-C6CFA803450F}"/>
              </a:ext>
            </a:extLst>
          </p:cNvPr>
          <p:cNvSpPr>
            <a:spLocks noGrp="1"/>
          </p:cNvSpPr>
          <p:nvPr>
            <p:ph type="title"/>
          </p:nvPr>
        </p:nvSpPr>
        <p:spPr/>
        <p:txBody>
          <a:bodyPr/>
          <a:lstStyle/>
          <a:p>
            <a:r>
              <a:rPr lang="el-GR" dirty="0"/>
              <a:t>Ενότητα 5</a:t>
            </a:r>
          </a:p>
        </p:txBody>
      </p:sp>
      <p:sp>
        <p:nvSpPr>
          <p:cNvPr id="3" name="Θέση περιεχομένου 2">
            <a:extLst>
              <a:ext uri="{FF2B5EF4-FFF2-40B4-BE49-F238E27FC236}">
                <a16:creationId xmlns:a16="http://schemas.microsoft.com/office/drawing/2014/main" id="{8F3E4E75-AF1F-4FA5-8765-4546B7C9658E}"/>
              </a:ext>
            </a:extLst>
          </p:cNvPr>
          <p:cNvSpPr>
            <a:spLocks noGrp="1"/>
          </p:cNvSpPr>
          <p:nvPr>
            <p:ph idx="1"/>
          </p:nvPr>
        </p:nvSpPr>
        <p:spPr>
          <a:xfrm>
            <a:off x="677333" y="1245704"/>
            <a:ext cx="9116023" cy="5612295"/>
          </a:xfrm>
        </p:spPr>
        <p:txBody>
          <a:bodyPr>
            <a:normAutofit/>
          </a:bodyPr>
          <a:lstStyle/>
          <a:p>
            <a:r>
              <a:rPr lang="el-GR" b="1" dirty="0">
                <a:solidFill>
                  <a:schemeClr val="tx1"/>
                </a:solidFill>
              </a:rPr>
              <a:t>Διαβάζουμε τις προτάσεις και υπογραμμίζουμε τα ρήματα.</a:t>
            </a:r>
            <a:endParaRPr lang="el-GR" dirty="0">
              <a:solidFill>
                <a:schemeClr val="tx1"/>
              </a:solidFill>
            </a:endParaRPr>
          </a:p>
          <a:p>
            <a:r>
              <a:rPr lang="el-GR" b="1" dirty="0">
                <a:solidFill>
                  <a:schemeClr val="tx1"/>
                </a:solidFill>
              </a:rPr>
              <a:t>Ρήματα:</a:t>
            </a:r>
            <a:r>
              <a:rPr lang="el-GR" dirty="0">
                <a:solidFill>
                  <a:schemeClr val="tx1"/>
                </a:solidFill>
              </a:rPr>
              <a:t> είναι οι λέξεις που τελειώνουν σε </a:t>
            </a:r>
            <a:r>
              <a:rPr lang="el-GR" b="1" dirty="0">
                <a:solidFill>
                  <a:schemeClr val="tx1"/>
                </a:solidFill>
              </a:rPr>
              <a:t>-ω ή- ομαι </a:t>
            </a:r>
            <a:r>
              <a:rPr lang="el-GR" dirty="0">
                <a:solidFill>
                  <a:schemeClr val="tx1"/>
                </a:solidFill>
              </a:rPr>
              <a:t>και δείχνουν ότι κάνω κάτι</a:t>
            </a:r>
          </a:p>
          <a:p>
            <a:pPr marL="0" indent="0">
              <a:buNone/>
            </a:pPr>
            <a:endParaRPr lang="el-GR" dirty="0">
              <a:solidFill>
                <a:schemeClr val="tx1"/>
              </a:solidFill>
            </a:endParaRPr>
          </a:p>
          <a:p>
            <a:pPr marL="0" indent="0">
              <a:buNone/>
            </a:pPr>
            <a:r>
              <a:rPr lang="el-GR" b="1" dirty="0">
                <a:solidFill>
                  <a:schemeClr val="tx1"/>
                </a:solidFill>
              </a:rPr>
              <a:t>•	</a:t>
            </a:r>
            <a:r>
              <a:rPr lang="el-GR" sz="2000" b="1" u="sng" dirty="0">
                <a:solidFill>
                  <a:schemeClr val="tx1"/>
                </a:solidFill>
              </a:rPr>
              <a:t>Μπαίνω</a:t>
            </a:r>
            <a:r>
              <a:rPr lang="el-GR" sz="2000" b="1" dirty="0">
                <a:solidFill>
                  <a:schemeClr val="tx1"/>
                </a:solidFill>
              </a:rPr>
              <a:t> στην αποθήκη του παππού και κρύβομαι</a:t>
            </a:r>
          </a:p>
          <a:p>
            <a:pPr marL="0" indent="0">
              <a:buNone/>
            </a:pPr>
            <a:r>
              <a:rPr lang="el-GR" sz="2000" b="1" dirty="0">
                <a:solidFill>
                  <a:schemeClr val="tx1"/>
                </a:solidFill>
              </a:rPr>
              <a:t>•	Το απόγευμα γράφω και διαβάζω τα μαθήματά μου.</a:t>
            </a:r>
          </a:p>
          <a:p>
            <a:pPr marL="0" indent="0">
              <a:buNone/>
            </a:pPr>
            <a:r>
              <a:rPr lang="el-GR" sz="2000" b="1" dirty="0">
                <a:solidFill>
                  <a:schemeClr val="tx1"/>
                </a:solidFill>
              </a:rPr>
              <a:t>•	Ανοίγω το ψυγείο και παίρνω φρέσκα φρούτα.</a:t>
            </a:r>
          </a:p>
          <a:p>
            <a:pPr marL="0" indent="0">
              <a:buNone/>
            </a:pPr>
            <a:r>
              <a:rPr lang="el-GR" sz="2000" b="1" dirty="0">
                <a:solidFill>
                  <a:schemeClr val="tx1"/>
                </a:solidFill>
              </a:rPr>
              <a:t>•	Σκαρφαλώνω στο τεράστιο δέντρο του κήπου μας.</a:t>
            </a:r>
          </a:p>
          <a:p>
            <a:pPr marL="0" indent="0">
              <a:buNone/>
            </a:pPr>
            <a:r>
              <a:rPr lang="el-GR" sz="2000" b="1" dirty="0">
                <a:solidFill>
                  <a:schemeClr val="tx1"/>
                </a:solidFill>
              </a:rPr>
              <a:t>•	Το πρωί πλένομαι, ντύνομαι και τρώω το πρωινό μου.</a:t>
            </a:r>
          </a:p>
          <a:p>
            <a:pPr marL="0" indent="0">
              <a:buNone/>
            </a:pPr>
            <a:r>
              <a:rPr lang="el-GR" sz="2000" b="1" dirty="0">
                <a:solidFill>
                  <a:schemeClr val="tx1"/>
                </a:solidFill>
              </a:rPr>
              <a:t>•	Στο διάλειμμα κρύβομαι πίσω από το πεύκο της αυλής.</a:t>
            </a:r>
          </a:p>
          <a:p>
            <a:pPr marL="0" indent="0">
              <a:buNone/>
            </a:pPr>
            <a:r>
              <a:rPr lang="el-GR" sz="2000" b="1" dirty="0">
                <a:solidFill>
                  <a:schemeClr val="tx1"/>
                </a:solidFill>
              </a:rPr>
              <a:t>•	Με τη γιαγιά πηγαίνω στην παιδική χαρά και παίζω.</a:t>
            </a:r>
          </a:p>
          <a:p>
            <a:pPr marL="0" indent="0">
              <a:buNone/>
            </a:pPr>
            <a:r>
              <a:rPr lang="el-GR" sz="2000" b="1" dirty="0">
                <a:solidFill>
                  <a:schemeClr val="tx1"/>
                </a:solidFill>
              </a:rPr>
              <a:t>•	Την άνοιξη χαίρομαι και μαζεύω πολύχρωμα λουλούδια.</a:t>
            </a:r>
          </a:p>
          <a:p>
            <a:pPr marL="0" indent="0">
              <a:buNone/>
            </a:pPr>
            <a:r>
              <a:rPr lang="el-GR" sz="2000" b="1" dirty="0">
                <a:solidFill>
                  <a:schemeClr val="tx1"/>
                </a:solidFill>
              </a:rPr>
              <a:t>•	Τον χειμώνα κρυώνω και φοράω τα πιο ζεστά μου ρούχα.</a:t>
            </a:r>
          </a:p>
          <a:p>
            <a:pPr marL="0" indent="0">
              <a:buNone/>
            </a:pPr>
            <a:r>
              <a:rPr lang="el-GR" sz="2000" b="1" dirty="0">
                <a:solidFill>
                  <a:schemeClr val="tx1"/>
                </a:solidFill>
              </a:rPr>
              <a:t>•	Το καλοκαίρι σκάβω την άμμο και χτίζω κάστρα.</a:t>
            </a:r>
          </a:p>
          <a:p>
            <a:pPr marL="0" indent="0">
              <a:buNone/>
            </a:pPr>
            <a:endParaRPr lang="el-GR" sz="2000" b="1" dirty="0">
              <a:solidFill>
                <a:schemeClr val="tx1"/>
              </a:solidFill>
            </a:endParaRPr>
          </a:p>
          <a:p>
            <a:endParaRPr lang="el-GR" dirty="0"/>
          </a:p>
        </p:txBody>
      </p:sp>
    </p:spTree>
    <p:extLst>
      <p:ext uri="{BB962C8B-B14F-4D97-AF65-F5344CB8AC3E}">
        <p14:creationId xmlns:p14="http://schemas.microsoft.com/office/powerpoint/2010/main" val="12082693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Θέση περιεχομένου 3">
            <a:extLst>
              <a:ext uri="{FF2B5EF4-FFF2-40B4-BE49-F238E27FC236}">
                <a16:creationId xmlns:a16="http://schemas.microsoft.com/office/drawing/2014/main" id="{C0E2B366-AEA3-4485-BCFC-ED80D4484D15}"/>
              </a:ext>
            </a:extLst>
          </p:cNvPr>
          <p:cNvPicPr>
            <a:picLocks noGrp="1" noChangeAspect="1"/>
          </p:cNvPicPr>
          <p:nvPr>
            <p:ph idx="1"/>
          </p:nvPr>
        </p:nvPicPr>
        <p:blipFill>
          <a:blip r:embed="rId2"/>
          <a:stretch>
            <a:fillRect/>
          </a:stretch>
        </p:blipFill>
        <p:spPr>
          <a:xfrm>
            <a:off x="3228665" y="1234002"/>
            <a:ext cx="3944454" cy="2420322"/>
          </a:xfrm>
          <a:prstGeom prst="rect">
            <a:avLst/>
          </a:prstGeom>
        </p:spPr>
      </p:pic>
      <p:sp>
        <p:nvSpPr>
          <p:cNvPr id="5" name="TextBox 4">
            <a:extLst>
              <a:ext uri="{FF2B5EF4-FFF2-40B4-BE49-F238E27FC236}">
                <a16:creationId xmlns:a16="http://schemas.microsoft.com/office/drawing/2014/main" id="{E0259C2E-9C9B-42AF-B866-FD2951818041}"/>
              </a:ext>
            </a:extLst>
          </p:cNvPr>
          <p:cNvSpPr txBox="1"/>
          <p:nvPr/>
        </p:nvSpPr>
        <p:spPr>
          <a:xfrm>
            <a:off x="3100422" y="3654324"/>
            <a:ext cx="4200939" cy="830997"/>
          </a:xfrm>
          <a:prstGeom prst="rect">
            <a:avLst/>
          </a:prstGeom>
          <a:noFill/>
        </p:spPr>
        <p:txBody>
          <a:bodyPr wrap="square" rtlCol="0">
            <a:spAutoFit/>
          </a:bodyPr>
          <a:lstStyle/>
          <a:p>
            <a:pPr algn="ctr"/>
            <a:r>
              <a:rPr lang="el-GR" sz="2400" b="1" dirty="0"/>
              <a:t>Σας Ευχαριστώ πολύ!!!</a:t>
            </a:r>
          </a:p>
          <a:p>
            <a:pPr algn="ctr"/>
            <a:r>
              <a:rPr lang="el-GR" sz="2400" b="1" dirty="0"/>
              <a:t>Καλή σας ημέρα!!!</a:t>
            </a:r>
          </a:p>
        </p:txBody>
      </p:sp>
      <p:pic>
        <p:nvPicPr>
          <p:cNvPr id="6" name="Εικόνα 5">
            <a:extLst>
              <a:ext uri="{FF2B5EF4-FFF2-40B4-BE49-F238E27FC236}">
                <a16:creationId xmlns:a16="http://schemas.microsoft.com/office/drawing/2014/main" id="{724A32BA-AC45-4C39-B1DA-8104A2AF583D}"/>
              </a:ext>
            </a:extLst>
          </p:cNvPr>
          <p:cNvPicPr>
            <a:picLocks noChangeAspect="1"/>
          </p:cNvPicPr>
          <p:nvPr/>
        </p:nvPicPr>
        <p:blipFill>
          <a:blip r:embed="rId3"/>
          <a:stretch>
            <a:fillRect/>
          </a:stretch>
        </p:blipFill>
        <p:spPr>
          <a:xfrm>
            <a:off x="334886" y="5553393"/>
            <a:ext cx="6133108" cy="1042506"/>
          </a:xfrm>
          <a:prstGeom prst="rect">
            <a:avLst/>
          </a:prstGeom>
        </p:spPr>
      </p:pic>
      <p:pic>
        <p:nvPicPr>
          <p:cNvPr id="7" name="Εικόνα 6">
            <a:extLst>
              <a:ext uri="{FF2B5EF4-FFF2-40B4-BE49-F238E27FC236}">
                <a16:creationId xmlns:a16="http://schemas.microsoft.com/office/drawing/2014/main" id="{7CE05C90-F5C4-494B-95E6-0E63182C0EDE}"/>
              </a:ext>
            </a:extLst>
          </p:cNvPr>
          <p:cNvPicPr>
            <a:picLocks noChangeAspect="1"/>
          </p:cNvPicPr>
          <p:nvPr/>
        </p:nvPicPr>
        <p:blipFill>
          <a:blip r:embed="rId4"/>
          <a:stretch>
            <a:fillRect/>
          </a:stretch>
        </p:blipFill>
        <p:spPr>
          <a:xfrm>
            <a:off x="9323147" y="6345941"/>
            <a:ext cx="3465202" cy="499915"/>
          </a:xfrm>
          <a:prstGeom prst="rect">
            <a:avLst/>
          </a:prstGeom>
        </p:spPr>
      </p:pic>
    </p:spTree>
    <p:extLst>
      <p:ext uri="{BB962C8B-B14F-4D97-AF65-F5344CB8AC3E}">
        <p14:creationId xmlns:p14="http://schemas.microsoft.com/office/powerpoint/2010/main" val="1135312344"/>
      </p:ext>
    </p:extLst>
  </p:cSld>
  <p:clrMapOvr>
    <a:masterClrMapping/>
  </p:clrMapOvr>
</p:sld>
</file>

<file path=ppt/theme/theme1.xml><?xml version="1.0" encoding="utf-8"?>
<a:theme xmlns:a="http://schemas.openxmlformats.org/drawingml/2006/main" name="Όψη">
  <a:themeElements>
    <a:clrScheme name="Προσαρμοσμένο 3">
      <a:dk1>
        <a:sysClr val="windowText" lastClr="000000"/>
      </a:dk1>
      <a:lt1>
        <a:sysClr val="window" lastClr="FFFFFF"/>
      </a:lt1>
      <a:dk2>
        <a:srgbClr val="0000BF"/>
      </a:dk2>
      <a:lt2>
        <a:srgbClr val="EEECE1"/>
      </a:lt2>
      <a:accent1>
        <a:srgbClr val="00B0F0"/>
      </a:accent1>
      <a:accent2>
        <a:srgbClr val="FF0000"/>
      </a:accent2>
      <a:accent3>
        <a:srgbClr val="9BBB59"/>
      </a:accent3>
      <a:accent4>
        <a:srgbClr val="8064A2"/>
      </a:accent4>
      <a:accent5>
        <a:srgbClr val="92CDDC"/>
      </a:accent5>
      <a:accent6>
        <a:srgbClr val="F79646"/>
      </a:accent6>
      <a:hlink>
        <a:srgbClr val="0000FF"/>
      </a:hlink>
      <a:folHlink>
        <a:srgbClr val="E36C09"/>
      </a:folHlink>
    </a:clrScheme>
    <a:fontScheme name="Όψη">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Κρύσταλλο">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470</TotalTime>
  <Words>397</Words>
  <Application>Microsoft Office PowerPoint</Application>
  <PresentationFormat>Ευρεία οθόνη</PresentationFormat>
  <Paragraphs>50</Paragraphs>
  <Slides>8</Slides>
  <Notes>0</Notes>
  <HiddenSlides>0</HiddenSlides>
  <MMClips>0</MMClips>
  <ScaleCrop>false</ScaleCrop>
  <HeadingPairs>
    <vt:vector size="6" baseType="variant">
      <vt:variant>
        <vt:lpstr>Γραμματοσειρές που χρησιμοποιούνται</vt:lpstr>
      </vt:variant>
      <vt:variant>
        <vt:i4>4</vt:i4>
      </vt:variant>
      <vt:variant>
        <vt:lpstr>Θέμα</vt:lpstr>
      </vt:variant>
      <vt:variant>
        <vt:i4>1</vt:i4>
      </vt:variant>
      <vt:variant>
        <vt:lpstr>Τίτλοι διαφανειών</vt:lpstr>
      </vt:variant>
      <vt:variant>
        <vt:i4>8</vt:i4>
      </vt:variant>
    </vt:vector>
  </HeadingPairs>
  <TitlesOfParts>
    <vt:vector size="13" baseType="lpstr">
      <vt:lpstr>Arial</vt:lpstr>
      <vt:lpstr>Corbel</vt:lpstr>
      <vt:lpstr>Trebuchet MS</vt:lpstr>
      <vt:lpstr>Wingdings 3</vt:lpstr>
      <vt:lpstr>Όψη</vt:lpstr>
      <vt:lpstr>Παρουσίαση του PowerPoint</vt:lpstr>
      <vt:lpstr>Καλωσορίσατε στην τηλεδιάσκεψη!!!</vt:lpstr>
      <vt:lpstr>Ενότητα 1-2 Η Τζένη στο παζάρι</vt:lpstr>
      <vt:lpstr>Άσκηση 2</vt:lpstr>
      <vt:lpstr>Ενότητα 3</vt:lpstr>
      <vt:lpstr>Ενότητα 4</vt:lpstr>
      <vt:lpstr>Ενότητα 5</vt:lpstr>
      <vt:lpstr>Παρουσίαση του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Gianna Bafaki</dc:creator>
  <cp:lastModifiedBy>Gianna Bafaki</cp:lastModifiedBy>
  <cp:revision>15</cp:revision>
  <dcterms:created xsi:type="dcterms:W3CDTF">2020-05-14T18:01:42Z</dcterms:created>
  <dcterms:modified xsi:type="dcterms:W3CDTF">2020-05-15T12:34:22Z</dcterms:modified>
</cp:coreProperties>
</file>