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73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448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939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53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69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35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14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16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1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8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58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35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27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78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29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3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39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40A6-A2E9-45CD-B7B8-EFDA57E19B64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E35D-3717-45CC-B6DA-047B26C5ED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1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589D4D0-4809-4CCF-9D09-47A902195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784" y="385295"/>
            <a:ext cx="6011177" cy="145097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ADB7C87-5A92-444B-9658-4D84F6C24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147" y="5594805"/>
            <a:ext cx="3158002" cy="877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A63AD-FC69-4BC7-B12E-C254733D9CFE}"/>
              </a:ext>
            </a:extLst>
          </p:cNvPr>
          <p:cNvSpPr txBox="1"/>
          <p:nvPr/>
        </p:nvSpPr>
        <p:spPr>
          <a:xfrm>
            <a:off x="9501809" y="4785140"/>
            <a:ext cx="261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6</a:t>
            </a:r>
            <a:r>
              <a:rPr lang="el-GR" sz="2000" b="1" u="sng" baseline="30000" dirty="0"/>
              <a:t>η</a:t>
            </a:r>
            <a:r>
              <a:rPr lang="el-GR" sz="2000" b="1" u="sng" dirty="0"/>
              <a:t> ΕΒΔΟΜΑΔΑ</a:t>
            </a:r>
          </a:p>
          <a:p>
            <a:r>
              <a:rPr lang="el-GR" sz="2000" b="1" u="sng" dirty="0"/>
              <a:t>11-15 ΜΑΪΟΥ 2020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8FF7836-2FCB-48E5-B5D8-C862B6CC9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026"/>
            <a:ext cx="762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459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4872FA-A992-42BE-B56E-0CBA5BF5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804129"/>
            <a:ext cx="9558130" cy="1293028"/>
          </a:xfrm>
        </p:spPr>
        <p:txBody>
          <a:bodyPr/>
          <a:lstStyle/>
          <a:p>
            <a:r>
              <a:rPr lang="el-GR" dirty="0"/>
              <a:t>Καλωσορισατε στην τηλεδιασκεψη!!!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055DAC-85FE-424E-B653-B7F9C874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6" y="1966799"/>
            <a:ext cx="10820400" cy="4024125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None/>
            </a:pPr>
            <a:r>
              <a:rPr lang="el-GR" sz="2400" b="1" dirty="0">
                <a:solidFill>
                  <a:prstClr val="black"/>
                </a:solidFill>
                <a:latin typeface="Corbel" panose="020B0503020204020204" pitchFamily="34" charset="0"/>
              </a:rPr>
              <a:t>Γεια σας παιδιά!!!</a:t>
            </a:r>
          </a:p>
          <a:p>
            <a:pPr marL="0" lvl="0" indent="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None/>
            </a:pPr>
            <a:r>
              <a:rPr lang="el-GR" sz="2400" b="1" dirty="0">
                <a:solidFill>
                  <a:prstClr val="black"/>
                </a:solidFill>
                <a:latin typeface="Corbel" panose="020B0503020204020204" pitchFamily="34" charset="0"/>
              </a:rPr>
              <a:t>Ελπίζω να είστε καλά!! </a:t>
            </a:r>
          </a:p>
          <a:p>
            <a:pPr marL="0" lvl="0" indent="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None/>
            </a:pPr>
            <a:r>
              <a:rPr lang="el-GR" sz="2400" b="1" dirty="0">
                <a:solidFill>
                  <a:prstClr val="black"/>
                </a:solidFill>
                <a:latin typeface="Corbel" panose="020B0503020204020204" pitchFamily="34" charset="0"/>
              </a:rPr>
              <a:t>Ας ξεκινήσουμε… το μάθημα!!!!</a:t>
            </a: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86EF403-BA80-4C81-95CB-7FDAEAB11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91" y="1755085"/>
            <a:ext cx="7002117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C492F8-170A-4593-888E-241FDAED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323" y="247870"/>
            <a:ext cx="8610600" cy="1293028"/>
          </a:xfrm>
        </p:spPr>
        <p:txBody>
          <a:bodyPr/>
          <a:lstStyle/>
          <a:p>
            <a:r>
              <a:rPr lang="el-GR" dirty="0"/>
              <a:t>Ενοτητα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B8DF56-C610-4ABA-8DBD-A361DC1A2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540899"/>
            <a:ext cx="11294165" cy="4677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Βάλε στη σωστή στήλη τις ξαδέρφες μου λέξεις: σπανακόρυζο, τυροπιτάκι, ζαχαριέρα, ζυμαρικά, τυρόγαλο, ζαχαρίνη  ,ρυζάκι, ρυζόγαλο, ανθότυρο, προζύμι, πρασόρυζο, ζυμώνω, τυρόπιτα, ζαχαρωτό, ζυμάρι, ζαχαρένια </a:t>
            </a:r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1D97BF54-219E-4DAF-AC7D-0226161C7890}"/>
              </a:ext>
            </a:extLst>
          </p:cNvPr>
          <p:cNvSpPr/>
          <p:nvPr/>
        </p:nvSpPr>
        <p:spPr>
          <a:xfrm>
            <a:off x="556593" y="2680304"/>
            <a:ext cx="2491408" cy="1457739"/>
          </a:xfrm>
          <a:prstGeom prst="cloud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</a:rPr>
              <a:t>ζύμη</a:t>
            </a:r>
          </a:p>
        </p:txBody>
      </p:sp>
      <p:sp>
        <p:nvSpPr>
          <p:cNvPr id="6" name="Σύννεφο 5">
            <a:extLst>
              <a:ext uri="{FF2B5EF4-FFF2-40B4-BE49-F238E27FC236}">
                <a16:creationId xmlns:a16="http://schemas.microsoft.com/office/drawing/2014/main" id="{80017CDB-7C94-414C-8706-1DE1141A2031}"/>
              </a:ext>
            </a:extLst>
          </p:cNvPr>
          <p:cNvSpPr/>
          <p:nvPr/>
        </p:nvSpPr>
        <p:spPr>
          <a:xfrm>
            <a:off x="3359426" y="2642413"/>
            <a:ext cx="2491408" cy="1457739"/>
          </a:xfrm>
          <a:prstGeom prst="cloud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ύννεφο 6">
            <a:extLst>
              <a:ext uri="{FF2B5EF4-FFF2-40B4-BE49-F238E27FC236}">
                <a16:creationId xmlns:a16="http://schemas.microsoft.com/office/drawing/2014/main" id="{AFB719CA-F1AD-4D16-8802-479D5DF8A122}"/>
              </a:ext>
            </a:extLst>
          </p:cNvPr>
          <p:cNvSpPr/>
          <p:nvPr/>
        </p:nvSpPr>
        <p:spPr>
          <a:xfrm>
            <a:off x="6019807" y="2642413"/>
            <a:ext cx="2345633" cy="1457738"/>
          </a:xfrm>
          <a:prstGeom prst="cloud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62F37-1621-4C86-9F27-54B54B6716C3}"/>
              </a:ext>
            </a:extLst>
          </p:cNvPr>
          <p:cNvSpPr txBox="1"/>
          <p:nvPr/>
        </p:nvSpPr>
        <p:spPr>
          <a:xfrm>
            <a:off x="4070078" y="3107111"/>
            <a:ext cx="9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ρύζι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6120C-5D7F-4401-88DC-DE0E93339EDA}"/>
              </a:ext>
            </a:extLst>
          </p:cNvPr>
          <p:cNvSpPr txBox="1"/>
          <p:nvPr/>
        </p:nvSpPr>
        <p:spPr>
          <a:xfrm>
            <a:off x="6745356" y="3074922"/>
            <a:ext cx="145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τυρί</a:t>
            </a:r>
          </a:p>
        </p:txBody>
      </p:sp>
      <p:sp>
        <p:nvSpPr>
          <p:cNvPr id="12" name="Σύννεφο 11">
            <a:extLst>
              <a:ext uri="{FF2B5EF4-FFF2-40B4-BE49-F238E27FC236}">
                <a16:creationId xmlns:a16="http://schemas.microsoft.com/office/drawing/2014/main" id="{40CEC622-FDE9-41ED-86DC-718FE88D83F2}"/>
              </a:ext>
            </a:extLst>
          </p:cNvPr>
          <p:cNvSpPr/>
          <p:nvPr/>
        </p:nvSpPr>
        <p:spPr>
          <a:xfrm>
            <a:off x="8605639" y="2620723"/>
            <a:ext cx="2345633" cy="145773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ζάχαρη</a:t>
            </a:r>
          </a:p>
        </p:txBody>
      </p:sp>
      <p:graphicFrame>
        <p:nvGraphicFramePr>
          <p:cNvPr id="13" name="Πίνακας 13">
            <a:extLst>
              <a:ext uri="{FF2B5EF4-FFF2-40B4-BE49-F238E27FC236}">
                <a16:creationId xmlns:a16="http://schemas.microsoft.com/office/drawing/2014/main" id="{367F4295-6059-487E-A426-B0A7F88D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84192"/>
              </p:ext>
            </p:extLst>
          </p:nvPr>
        </p:nvGraphicFramePr>
        <p:xfrm>
          <a:off x="556592" y="4133487"/>
          <a:ext cx="10588484" cy="25577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7121">
                  <a:extLst>
                    <a:ext uri="{9D8B030D-6E8A-4147-A177-3AD203B41FA5}">
                      <a16:colId xmlns:a16="http://schemas.microsoft.com/office/drawing/2014/main" val="1859749119"/>
                    </a:ext>
                  </a:extLst>
                </a:gridCol>
                <a:gridCol w="2647121">
                  <a:extLst>
                    <a:ext uri="{9D8B030D-6E8A-4147-A177-3AD203B41FA5}">
                      <a16:colId xmlns:a16="http://schemas.microsoft.com/office/drawing/2014/main" val="2599594003"/>
                    </a:ext>
                  </a:extLst>
                </a:gridCol>
                <a:gridCol w="2647121">
                  <a:extLst>
                    <a:ext uri="{9D8B030D-6E8A-4147-A177-3AD203B41FA5}">
                      <a16:colId xmlns:a16="http://schemas.microsoft.com/office/drawing/2014/main" val="4011777183"/>
                    </a:ext>
                  </a:extLst>
                </a:gridCol>
                <a:gridCol w="2647121">
                  <a:extLst>
                    <a:ext uri="{9D8B030D-6E8A-4147-A177-3AD203B41FA5}">
                      <a16:colId xmlns:a16="http://schemas.microsoft.com/office/drawing/2014/main" val="4162457051"/>
                    </a:ext>
                  </a:extLst>
                </a:gridCol>
              </a:tblGrid>
              <a:tr h="63943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367143"/>
                  </a:ext>
                </a:extLst>
              </a:tr>
              <a:tr h="63943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213015"/>
                  </a:ext>
                </a:extLst>
              </a:tr>
              <a:tr h="63943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275704"/>
                  </a:ext>
                </a:extLst>
              </a:tr>
              <a:tr h="63943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22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75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5754EE-55DD-453B-9B6D-284E4EDB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Ενοτητα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1C3CC8-8779-412A-B16F-B77CF8C6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56" y="1757238"/>
            <a:ext cx="10820400" cy="5100762"/>
          </a:xfrm>
        </p:spPr>
        <p:txBody>
          <a:bodyPr>
            <a:normAutofit fontScale="92500" lnSpcReduction="10000"/>
          </a:bodyPr>
          <a:lstStyle/>
          <a:p>
            <a:pPr marL="342900" lvl="0" indent="-342900" defTabSz="457200">
              <a:lnSpc>
                <a:spcPct val="100000"/>
              </a:lnSpc>
              <a:buClr>
                <a:srgbClr val="00B0F0"/>
              </a:buClr>
              <a:buSzPct val="80000"/>
              <a:buFont typeface="Wingdings 3" charset="2"/>
              <a:buChar char=""/>
            </a:pPr>
            <a:r>
              <a:rPr lang="el-GR" b="1" dirty="0">
                <a:solidFill>
                  <a:prstClr val="black"/>
                </a:solidFill>
                <a:latin typeface="Trebuchet MS" panose="020B0603020202020204"/>
              </a:rPr>
              <a:t>Διαβάζουμε τις προτάσεις και υπογραμμίζουμε τα ρήματα.</a:t>
            </a:r>
            <a:endParaRPr lang="el-GR" dirty="0">
              <a:solidFill>
                <a:prstClr val="black"/>
              </a:solidFill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00B0F0"/>
              </a:buClr>
              <a:buSzPct val="80000"/>
              <a:buFont typeface="Wingdings 3" charset="2"/>
              <a:buChar char=""/>
            </a:pPr>
            <a:r>
              <a:rPr lang="el-GR" b="1" dirty="0">
                <a:solidFill>
                  <a:prstClr val="black"/>
                </a:solidFill>
                <a:latin typeface="Trebuchet MS" panose="020B0603020202020204"/>
              </a:rPr>
              <a:t>Ρήματα:</a:t>
            </a:r>
            <a:r>
              <a:rPr lang="el-GR" dirty="0">
                <a:solidFill>
                  <a:prstClr val="black"/>
                </a:solidFill>
                <a:latin typeface="Trebuchet MS" panose="020B0603020202020204"/>
              </a:rPr>
              <a:t> είναι οι λέξεις που τελειώνουν σε </a:t>
            </a:r>
            <a:r>
              <a:rPr lang="el-GR" b="1" dirty="0">
                <a:solidFill>
                  <a:prstClr val="black"/>
                </a:solidFill>
                <a:latin typeface="Trebuchet MS" panose="020B0603020202020204"/>
              </a:rPr>
              <a:t>-ω ή- ομαι </a:t>
            </a:r>
            <a:r>
              <a:rPr lang="el-GR" dirty="0">
                <a:solidFill>
                  <a:prstClr val="black"/>
                </a:solidFill>
                <a:latin typeface="Trebuchet MS" panose="020B0603020202020204"/>
              </a:rPr>
              <a:t>και δείχνουν ότι κάνω κάτι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endParaRPr lang="el-GR" dirty="0">
              <a:solidFill>
                <a:prstClr val="black"/>
              </a:solidFill>
              <a:latin typeface="Trebuchet MS" panose="020B0603020202020204"/>
            </a:endParaRP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1800" b="1" dirty="0">
                <a:solidFill>
                  <a:prstClr val="black"/>
                </a:solidFill>
                <a:latin typeface="Trebuchet MS" panose="020B0603020202020204"/>
              </a:rPr>
              <a:t>•	</a:t>
            </a:r>
            <a:r>
              <a:rPr lang="el-GR" sz="2000" b="1" u="sng" dirty="0">
                <a:solidFill>
                  <a:prstClr val="black"/>
                </a:solidFill>
                <a:latin typeface="Trebuchet MS" panose="020B0603020202020204"/>
              </a:rPr>
              <a:t>Μπαίνω</a:t>
            </a: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 στην αποθήκη του παππού και κρύβομαι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•	Το απόγευμα γράφω και διαβάζω τα μαθήματά μου.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•	Ανοίγω το ψυγείο και παίρνω φρέσκα φρούτα.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•	Σκαρφαλώνω στο τεράστιο δέντρο του κήπου μας.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•	Το πρωί πλένομαι, ντύνομαι και τρώω το πρωινό μου.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•	Στο διάλειμμα κρύβομαι πίσω από το πεύκο της αυλής.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•	Με τη γιαγιά πηγαίνω στην παιδική χαρά και παίζω.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•	Την άνοιξη χαίρομαι και μαζεύω πολύχρωμα λουλούδια.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•	Τον χειμώνα κρυώνω και φοράω τα πιο ζεστά μου ρούχα.</a:t>
            </a:r>
          </a:p>
          <a:p>
            <a:pPr marL="0" lvl="0" indent="0" defTabSz="457200">
              <a:lnSpc>
                <a:spcPct val="100000"/>
              </a:lnSpc>
              <a:buClr>
                <a:srgbClr val="00B0F0"/>
              </a:buClr>
              <a:buSzPct val="80000"/>
              <a:buNone/>
            </a:pPr>
            <a:r>
              <a:rPr lang="el-GR" sz="2000" b="1" dirty="0">
                <a:solidFill>
                  <a:prstClr val="black"/>
                </a:solidFill>
                <a:latin typeface="Trebuchet MS" panose="020B0603020202020204"/>
              </a:rPr>
              <a:t>•	Το καλοκαίρι σκάβω την άμμο και χτίζω κάστρα.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304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812AA9-3626-4524-843A-7A2C53E1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el-GR" dirty="0"/>
              <a:t>Ενοτητα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2AE1B5-C8F0-404F-9CF6-1F82DD85E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33670"/>
            <a:ext cx="10820400" cy="474200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u="sng" dirty="0"/>
              <a:t>Κρυπτόλεξο</a:t>
            </a:r>
          </a:p>
          <a:p>
            <a:pPr marL="0" indent="0" algn="ctr">
              <a:buNone/>
            </a:pPr>
            <a:r>
              <a:rPr lang="el-GR" b="1" dirty="0"/>
              <a:t>Βρίσκουμε τα ρήματα που τελειώνουν σε </a:t>
            </a:r>
            <a:r>
              <a:rPr lang="el-GR" b="1" dirty="0">
                <a:solidFill>
                  <a:srgbClr val="C00000"/>
                </a:solidFill>
              </a:rPr>
              <a:t>-ίζω,-ώνω,-αίνω,-εύω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C56CD33-EA6B-43D3-8B8B-C3E476F1D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948070"/>
            <a:ext cx="6756400" cy="474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43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2387E9A-94D6-4314-A8A6-BBF874F0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015" y="1441654"/>
            <a:ext cx="3944454" cy="2420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4B4C2-D7BB-4D01-B257-AFAED56B04A1}"/>
              </a:ext>
            </a:extLst>
          </p:cNvPr>
          <p:cNvSpPr txBox="1"/>
          <p:nvPr/>
        </p:nvSpPr>
        <p:spPr>
          <a:xfrm>
            <a:off x="4123773" y="4019411"/>
            <a:ext cx="420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Σας Ευχαριστώ πολύ!!!</a:t>
            </a:r>
          </a:p>
          <a:p>
            <a:pPr algn="ctr"/>
            <a:r>
              <a:rPr lang="el-GR" sz="2400" b="1" dirty="0"/>
              <a:t>Καλή σας ημέρα!!!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6172FBB-1BF0-4275-8A99-B8077084C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38" y="5617443"/>
            <a:ext cx="6133108" cy="104250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868E2FD-206E-4720-BC62-895544752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798" y="6236234"/>
            <a:ext cx="359085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17850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ΙΧΝΟΣ ΑΤΜΟΥ</Template>
  <TotalTime>116</TotalTime>
  <Words>233</Words>
  <Application>Microsoft Office PowerPoint</Application>
  <PresentationFormat>Ευρεία οθόνη</PresentationFormat>
  <Paragraphs>31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3" baseType="lpstr">
      <vt:lpstr>Arial</vt:lpstr>
      <vt:lpstr>Century Gothic</vt:lpstr>
      <vt:lpstr>Corbel</vt:lpstr>
      <vt:lpstr>Trebuchet MS</vt:lpstr>
      <vt:lpstr>Wingdings</vt:lpstr>
      <vt:lpstr>Wingdings 3</vt:lpstr>
      <vt:lpstr>ΙΧΝΟΣ ΑΤΜΟΥ</vt:lpstr>
      <vt:lpstr>Παρουσίαση του PowerPoint</vt:lpstr>
      <vt:lpstr>Καλωσορισατε στην τηλεδιασκεψη!!!</vt:lpstr>
      <vt:lpstr>Ενοτητα 1</vt:lpstr>
      <vt:lpstr>Ενοτητα 2</vt:lpstr>
      <vt:lpstr>Ενοτητα 3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Gianna Bafaki</dc:creator>
  <cp:lastModifiedBy>Gianna Bafaki</cp:lastModifiedBy>
  <cp:revision>11</cp:revision>
  <dcterms:created xsi:type="dcterms:W3CDTF">2020-05-15T10:44:33Z</dcterms:created>
  <dcterms:modified xsi:type="dcterms:W3CDTF">2020-05-15T12:41:32Z</dcterms:modified>
</cp:coreProperties>
</file>