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56" r:id="rId6"/>
    <p:sldId id="257" r:id="rId7"/>
    <p:sldId id="259" r:id="rId8"/>
    <p:sldId id="263" r:id="rId9"/>
    <p:sldId id="258" r:id="rId10"/>
    <p:sldId id="260" r:id="rId11"/>
    <p:sldId id="262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C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18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10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54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563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120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635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17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80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41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4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19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88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2D7945-7EF2-4295-A06D-318205D88EAA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AEB134-C1A6-46CE-B7E7-8B83275B122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pdp1onkj2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ingapps.org/watch?v=p0vsgj9g320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earningapps.org/watch?v=p8vzr57p320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earningapps.org/watch?v=p9y5kcntn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2234"/>
            <a:ext cx="6408712" cy="561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934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Τάξη Υποδοχής</a:t>
            </a:r>
            <a:r>
              <a:rPr lang="el-GR" smtClean="0"/>
              <a:t>: 2</a:t>
            </a:r>
            <a:r>
              <a:rPr lang="el-GR" baseline="30000" smtClean="0"/>
              <a:t>η</a:t>
            </a:r>
            <a:r>
              <a:rPr lang="el-GR" smtClean="0"/>
              <a:t> </a:t>
            </a:r>
            <a:r>
              <a:rPr lang="el-GR" dirty="0" smtClean="0"/>
              <a:t>ενότητα</a:t>
            </a:r>
          </a:p>
          <a:p>
            <a:r>
              <a:rPr lang="el-GR" dirty="0" smtClean="0"/>
              <a:t>Υπεύθυνη τμήματος: </a:t>
            </a:r>
            <a:r>
              <a:rPr lang="el-GR" dirty="0" err="1" smtClean="0"/>
              <a:t>Παπαμήτρου</a:t>
            </a:r>
            <a:r>
              <a:rPr lang="el-GR" dirty="0" smtClean="0"/>
              <a:t> Μαρία</a:t>
            </a:r>
          </a:p>
        </p:txBody>
      </p:sp>
    </p:spTree>
    <p:extLst>
      <p:ext uri="{BB962C8B-B14F-4D97-AF65-F5344CB8AC3E}">
        <p14:creationId xmlns:p14="http://schemas.microsoft.com/office/powerpoint/2010/main" val="2302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8" descr="https://encrypted-tbn0.gstatic.com/images?q=tbn%3AANd9GcRZ4lTBeHBSi36mzGPLa86qX-lRePxM-2-0IaFHPLUtXQ7oxj5w&amp;usqp=CA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28" y="4161498"/>
            <a:ext cx="3181172" cy="26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Ομάδα 1043"/>
          <p:cNvGrpSpPr/>
          <p:nvPr/>
        </p:nvGrpSpPr>
        <p:grpSpPr>
          <a:xfrm>
            <a:off x="58875" y="500421"/>
            <a:ext cx="6817381" cy="6309320"/>
            <a:chOff x="971600" y="0"/>
            <a:chExt cx="7229436" cy="6858001"/>
          </a:xfrm>
        </p:grpSpPr>
        <p:grpSp>
          <p:nvGrpSpPr>
            <p:cNvPr id="1039" name="Ομάδα 1038"/>
            <p:cNvGrpSpPr/>
            <p:nvPr/>
          </p:nvGrpSpPr>
          <p:grpSpPr>
            <a:xfrm>
              <a:off x="971600" y="0"/>
              <a:ext cx="7229436" cy="6858001"/>
              <a:chOff x="971600" y="45150"/>
              <a:chExt cx="7229436" cy="6858001"/>
            </a:xfrm>
          </p:grpSpPr>
          <p:grpSp>
            <p:nvGrpSpPr>
              <p:cNvPr id="1038" name="Ομάδα 1037"/>
              <p:cNvGrpSpPr/>
              <p:nvPr/>
            </p:nvGrpSpPr>
            <p:grpSpPr>
              <a:xfrm>
                <a:off x="971600" y="45150"/>
                <a:ext cx="7229436" cy="6858001"/>
                <a:chOff x="1031080" y="-1"/>
                <a:chExt cx="7229436" cy="6858001"/>
              </a:xfrm>
            </p:grpSpPr>
            <p:grpSp>
              <p:nvGrpSpPr>
                <p:cNvPr id="1037" name="Ομάδα 1036"/>
                <p:cNvGrpSpPr/>
                <p:nvPr/>
              </p:nvGrpSpPr>
              <p:grpSpPr>
                <a:xfrm>
                  <a:off x="1031080" y="-1"/>
                  <a:ext cx="7229436" cy="6858001"/>
                  <a:chOff x="1031080" y="-1"/>
                  <a:chExt cx="7229436" cy="6858001"/>
                </a:xfrm>
              </p:grpSpPr>
              <p:grpSp>
                <p:nvGrpSpPr>
                  <p:cNvPr id="1036" name="Ομάδα 1035"/>
                  <p:cNvGrpSpPr/>
                  <p:nvPr/>
                </p:nvGrpSpPr>
                <p:grpSpPr>
                  <a:xfrm>
                    <a:off x="1031080" y="-1"/>
                    <a:ext cx="7229436" cy="6858001"/>
                    <a:chOff x="1031080" y="-1"/>
                    <a:chExt cx="7229436" cy="6858001"/>
                  </a:xfrm>
                </p:grpSpPr>
                <p:grpSp>
                  <p:nvGrpSpPr>
                    <p:cNvPr id="1035" name="Ομάδα 1034"/>
                    <p:cNvGrpSpPr/>
                    <p:nvPr/>
                  </p:nvGrpSpPr>
                  <p:grpSpPr>
                    <a:xfrm>
                      <a:off x="1031080" y="-1"/>
                      <a:ext cx="7229436" cy="6858001"/>
                      <a:chOff x="1031080" y="-1"/>
                      <a:chExt cx="7229436" cy="6858001"/>
                    </a:xfrm>
                  </p:grpSpPr>
                  <p:grpSp>
                    <p:nvGrpSpPr>
                      <p:cNvPr id="1034" name="Ομάδα 1033"/>
                      <p:cNvGrpSpPr/>
                      <p:nvPr/>
                    </p:nvGrpSpPr>
                    <p:grpSpPr>
                      <a:xfrm>
                        <a:off x="1031080" y="-1"/>
                        <a:ext cx="7229436" cy="6858001"/>
                        <a:chOff x="1031080" y="-1"/>
                        <a:chExt cx="7229436" cy="6858001"/>
                      </a:xfrm>
                    </p:grpSpPr>
                    <p:grpSp>
                      <p:nvGrpSpPr>
                        <p:cNvPr id="1033" name="Ομάδα 1032"/>
                        <p:cNvGrpSpPr/>
                        <p:nvPr/>
                      </p:nvGrpSpPr>
                      <p:grpSpPr>
                        <a:xfrm>
                          <a:off x="1031080" y="-1"/>
                          <a:ext cx="7229436" cy="6858001"/>
                          <a:chOff x="1031080" y="-1"/>
                          <a:chExt cx="7229436" cy="6858001"/>
                        </a:xfrm>
                      </p:grpSpPr>
                      <p:grpSp>
                        <p:nvGrpSpPr>
                          <p:cNvPr id="1032" name="Ομάδα 1031"/>
                          <p:cNvGrpSpPr/>
                          <p:nvPr/>
                        </p:nvGrpSpPr>
                        <p:grpSpPr>
                          <a:xfrm>
                            <a:off x="1031080" y="-1"/>
                            <a:ext cx="7229436" cy="6858001"/>
                            <a:chOff x="980263" y="-1"/>
                            <a:chExt cx="7229436" cy="6858001"/>
                          </a:xfrm>
                        </p:grpSpPr>
                        <p:sp>
                          <p:nvSpPr>
                            <p:cNvPr id="4" name="Έλλειψη 3"/>
                            <p:cNvSpPr/>
                            <p:nvPr/>
                          </p:nvSpPr>
                          <p:spPr>
                            <a:xfrm>
                              <a:off x="980263" y="-1"/>
                              <a:ext cx="7229436" cy="6858001"/>
                            </a:xfrm>
                            <a:prstGeom prst="ellipse">
                              <a:avLst/>
                            </a:prstGeom>
                            <a:solidFill>
                              <a:srgbClr val="FBFBC5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l-GR"/>
                            </a:p>
                          </p:txBody>
                        </p:sp>
                        <p:pic>
                          <p:nvPicPr>
                            <p:cNvPr id="1027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 rotWithShape="1">
                            <a:blip r:embed="rId17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19287" t="8031" r="16772" b="9123"/>
                            <a:stretch/>
                          </p:blipFill>
                          <p:spPr bwMode="auto">
                            <a:xfrm>
                              <a:off x="3544386" y="2377439"/>
                              <a:ext cx="2058806" cy="20006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  <p:cxnSp>
                          <p:nvCxnSpPr>
                            <p:cNvPr id="7" name="Ευθεία γραμμή σύνδεσης 6"/>
                            <p:cNvCxnSpPr>
                              <a:endCxn id="5" idx="1"/>
                            </p:cNvCxnSpPr>
                            <p:nvPr/>
                          </p:nvCxnSpPr>
                          <p:spPr>
                            <a:xfrm>
                              <a:off x="2499085" y="652859"/>
                              <a:ext cx="1111015" cy="1756239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" name="Ευθεία γραμμή σύνδεσης 8"/>
                            <p:cNvCxnSpPr/>
                            <p:nvPr/>
                          </p:nvCxnSpPr>
                          <p:spPr>
                            <a:xfrm flipH="1">
                              <a:off x="5076056" y="24607"/>
                              <a:ext cx="252029" cy="207454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" name="Ευθεία γραμμή σύνδεσης 10"/>
                            <p:cNvCxnSpPr>
                              <a:stCxn id="4" idx="2"/>
                            </p:cNvCxnSpPr>
                            <p:nvPr/>
                          </p:nvCxnSpPr>
                          <p:spPr>
                            <a:xfrm>
                              <a:off x="980263" y="3429000"/>
                              <a:ext cx="2361737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" name="Ευθεία γραμμή σύνδεσης 12"/>
                            <p:cNvCxnSpPr/>
                            <p:nvPr/>
                          </p:nvCxnSpPr>
                          <p:spPr>
                            <a:xfrm flipV="1">
                              <a:off x="2267744" y="4536746"/>
                              <a:ext cx="1513057" cy="1484543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" name="Ευθεία γραμμή σύνδεσης 14"/>
                            <p:cNvCxnSpPr/>
                            <p:nvPr/>
                          </p:nvCxnSpPr>
                          <p:spPr>
                            <a:xfrm>
                              <a:off x="4945382" y="4537768"/>
                              <a:ext cx="778745" cy="213159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" name="Ευθεία γραμμή σύνδεσης 16"/>
                            <p:cNvCxnSpPr/>
                            <p:nvPr/>
                          </p:nvCxnSpPr>
                          <p:spPr>
                            <a:xfrm>
                              <a:off x="5724128" y="3861048"/>
                              <a:ext cx="2160240" cy="864096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" name="Ευθεία γραμμή σύνδεσης 18"/>
                            <p:cNvCxnSpPr/>
                            <p:nvPr/>
                          </p:nvCxnSpPr>
                          <p:spPr>
                            <a:xfrm flipH="1">
                              <a:off x="5724128" y="1844824"/>
                              <a:ext cx="2088232" cy="100811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56" name="Ομάδα 55"/>
                          <p:cNvGrpSpPr/>
                          <p:nvPr/>
                        </p:nvGrpSpPr>
                        <p:grpSpPr>
                          <a:xfrm>
                            <a:off x="3333337" y="692696"/>
                            <a:ext cx="1662862" cy="1102321"/>
                            <a:chOff x="3333337" y="692696"/>
                            <a:chExt cx="1662862" cy="1102321"/>
                          </a:xfrm>
                        </p:grpSpPr>
                        <p:sp>
                          <p:nvSpPr>
                            <p:cNvPr id="34" name="TextBox 33"/>
                            <p:cNvSpPr txBox="1"/>
                            <p:nvPr/>
                          </p:nvSpPr>
                          <p:spPr>
                            <a:xfrm>
                              <a:off x="3333337" y="692696"/>
                              <a:ext cx="1662862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l-GR" sz="2800" dirty="0" smtClean="0">
                                  <a:solidFill>
                                    <a:srgbClr val="0070C0"/>
                                  </a:solidFill>
                                </a:rPr>
                                <a:t>Δευτέρα</a:t>
                              </a:r>
                              <a:endParaRPr lang="el-GR" sz="2800" dirty="0">
                                <a:solidFill>
                                  <a:srgbClr val="0070C0"/>
                                </a:solidFill>
                              </a:endParaRPr>
                            </a:p>
                          </p:txBody>
                        </p:sp>
                        <p:pic>
                          <p:nvPicPr>
                            <p:cNvPr id="55" name="Deutera.m4a">
                              <a:hlinkClick r:id="" action="ppaction://media"/>
                            </p:cNvPr>
                            <p:cNvPicPr>
                              <a:picLocks noChangeAspect="1"/>
                            </p:cNvPicPr>
                            <p:nvPr>
                              <a:audioFile r:link="rId14"/>
                              <p:extLst>
                                <p:ext uri="{DAA4B4D4-6D71-4841-9C94-3DE7FCFB9230}">
                                  <p14:media xmlns:p14="http://schemas.microsoft.com/office/powerpoint/2010/main" r:embed="rId13"/>
                                </p:ext>
                              </p:extLst>
                            </p:nvPr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73757" y="1268781"/>
                              <a:ext cx="526236" cy="526236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58" name="Ομάδα 57"/>
                        <p:cNvGrpSpPr/>
                        <p:nvPr/>
                      </p:nvGrpSpPr>
                      <p:grpSpPr>
                        <a:xfrm>
                          <a:off x="5627437" y="1196752"/>
                          <a:ext cx="1392779" cy="1086446"/>
                          <a:chOff x="5627437" y="1196752"/>
                          <a:chExt cx="1392779" cy="1086446"/>
                        </a:xfrm>
                      </p:grpSpPr>
                      <p:sp>
                        <p:nvSpPr>
                          <p:cNvPr id="37" name="TextBox 36"/>
                          <p:cNvSpPr txBox="1"/>
                          <p:nvPr/>
                        </p:nvSpPr>
                        <p:spPr>
                          <a:xfrm rot="1538372">
                            <a:off x="5760076" y="1196752"/>
                            <a:ext cx="1260140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l-GR" sz="2800" dirty="0" smtClean="0">
                                <a:solidFill>
                                  <a:srgbClr val="0070C0"/>
                                </a:solidFill>
                              </a:rPr>
                              <a:t>Τρίτη</a:t>
                            </a:r>
                            <a:endParaRPr lang="el-GR" sz="2800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  <p:pic>
                        <p:nvPicPr>
                          <p:cNvPr id="57" name="Triti.m4a">
                            <a:hlinkClick r:id="" action="ppaction://media"/>
                          </p:cNvPr>
                          <p:cNvPicPr>
                            <a:picLocks noChangeAspect="1"/>
                          </p:cNvPicPr>
                          <p:nvPr>
                            <a:audioFile r:link="rId12"/>
                            <p:extLst>
                              <p:ext uri="{DAA4B4D4-6D71-4841-9C94-3DE7FCFB9230}">
                                <p14:media xmlns:p14="http://schemas.microsoft.com/office/powerpoint/2010/main" r:embed="rId11"/>
                              </p:ext>
                            </p:extLst>
                          </p:nvPr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5627437" y="1754459"/>
                            <a:ext cx="528739" cy="52873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grpSp>
                    <p:nvGrpSpPr>
                      <p:cNvPr id="60" name="Ομάδα 59"/>
                      <p:cNvGrpSpPr/>
                      <p:nvPr/>
                    </p:nvGrpSpPr>
                    <p:grpSpPr>
                      <a:xfrm>
                        <a:off x="6302767" y="2358172"/>
                        <a:ext cx="1676774" cy="1878013"/>
                        <a:chOff x="6302767" y="2358172"/>
                        <a:chExt cx="1676774" cy="1878013"/>
                      </a:xfrm>
                    </p:grpSpPr>
                    <p:pic>
                      <p:nvPicPr>
                        <p:cNvPr id="1026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917820">
                          <a:off x="6498404" y="2358172"/>
                          <a:ext cx="1481137" cy="1878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59" name="Tetarti.m4a">
                          <a:hlinkClick r:id="" action="ppaction://media"/>
                        </p:cNvPr>
                        <p:cNvPicPr>
                          <a:picLocks noChangeAspect="1"/>
                        </p:cNvPicPr>
                        <p:nvPr>
                          <a:audioFile r:link="rId10"/>
                          <p:extLst>
                            <p:ext uri="{DAA4B4D4-6D71-4841-9C94-3DE7FCFB9230}">
                              <p14:media xmlns:p14="http://schemas.microsoft.com/office/powerpoint/2010/main" r:embed="rId9"/>
                            </p:ext>
                          </p:extLst>
                        </p:nvPr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302767" y="3064439"/>
                          <a:ext cx="465477" cy="465477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grpSp>
                  <p:nvGrpSpPr>
                    <p:cNvPr id="62" name="Ομάδα 61"/>
                    <p:cNvGrpSpPr/>
                    <p:nvPr/>
                  </p:nvGrpSpPr>
                  <p:grpSpPr>
                    <a:xfrm>
                      <a:off x="5640042" y="4437154"/>
                      <a:ext cx="1561366" cy="932218"/>
                      <a:chOff x="5640042" y="4437154"/>
                      <a:chExt cx="1561366" cy="932218"/>
                    </a:xfrm>
                  </p:grpSpPr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 rot="19556583">
                        <a:off x="5640042" y="4846152"/>
                        <a:ext cx="156136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2800" dirty="0" smtClean="0">
                            <a:solidFill>
                              <a:srgbClr val="0070C0"/>
                            </a:solidFill>
                          </a:rPr>
                          <a:t>Πέμπτη</a:t>
                        </a:r>
                        <a:endParaRPr lang="el-GR" sz="2800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pic>
                    <p:nvPicPr>
                      <p:cNvPr id="61" name="Pempti.m4a">
                        <a:hlinkClick r:id="" action="ppaction://media"/>
                      </p:cNvPr>
                      <p:cNvPicPr>
                        <a:picLocks noChangeAspect="1"/>
                      </p:cNvPicPr>
                      <p:nvPr>
                        <a:audioFile r:link="rId8"/>
                        <p:extLst>
                          <p:ext uri="{DAA4B4D4-6D71-4841-9C94-3DE7FCFB9230}">
                            <p14:media xmlns:p14="http://schemas.microsoft.com/office/powerpoint/2010/main" r:embed="rId7"/>
                          </p:ext>
                        </p:extLst>
                      </p:nvPr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54009" y="4437154"/>
                        <a:ext cx="493198" cy="493198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024" name="Ομάδα 1023"/>
                  <p:cNvGrpSpPr/>
                  <p:nvPr/>
                </p:nvGrpSpPr>
                <p:grpSpPr>
                  <a:xfrm>
                    <a:off x="2224882" y="3683616"/>
                    <a:ext cx="1108455" cy="1708302"/>
                    <a:chOff x="2224882" y="3683616"/>
                    <a:chExt cx="1108455" cy="1708302"/>
                  </a:xfrm>
                </p:grpSpPr>
                <p:sp>
                  <p:nvSpPr>
                    <p:cNvPr id="40" name="TextBox 39"/>
                    <p:cNvSpPr txBox="1"/>
                    <p:nvPr/>
                  </p:nvSpPr>
                  <p:spPr>
                    <a:xfrm rot="3426739">
                      <a:off x="1648153" y="4260345"/>
                      <a:ext cx="1708302" cy="554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solidFill>
                            <a:srgbClr val="0070C0"/>
                          </a:solidFill>
                        </a:rPr>
                        <a:t>Σάββατο</a:t>
                      </a:r>
                      <a:endParaRPr lang="el-GR" sz="28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pic>
                  <p:nvPicPr>
                    <p:cNvPr id="63" name="Savvato.m4a">
                      <a:hlinkClick r:id="" action="ppaction://media"/>
                    </p:cNvPr>
                    <p:cNvPicPr>
                      <a:picLocks noChangeAspect="1"/>
                    </p:cNvPicPr>
                    <p:nvPr>
                      <a:audioFile r:link="rId6"/>
                      <p:extLst>
                        <p:ext uri="{DAA4B4D4-6D71-4841-9C94-3DE7FCFB9230}">
                          <p14:media xmlns:p14="http://schemas.microsoft.com/office/powerpoint/2010/main" r:embed="rId5"/>
                        </p:ext>
                      </p:extLst>
                    </p:nvPr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2773754" y="3838712"/>
                      <a:ext cx="559583" cy="55958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30" name="Ομάδα 1029"/>
                <p:cNvGrpSpPr/>
                <p:nvPr/>
              </p:nvGrpSpPr>
              <p:grpSpPr>
                <a:xfrm>
                  <a:off x="1783328" y="1405527"/>
                  <a:ext cx="1205069" cy="1659509"/>
                  <a:chOff x="1783328" y="1405527"/>
                  <a:chExt cx="1205069" cy="1659509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 rot="18100728">
                    <a:off x="1230995" y="1957860"/>
                    <a:ext cx="1659509" cy="554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2800" dirty="0" smtClean="0">
                        <a:solidFill>
                          <a:srgbClr val="0070C0"/>
                        </a:solidFill>
                      </a:rPr>
                      <a:t>Κυριακή</a:t>
                    </a:r>
                    <a:endParaRPr lang="el-GR" sz="2800" dirty="0">
                      <a:solidFill>
                        <a:srgbClr val="0070C0"/>
                      </a:solidFill>
                    </a:endParaRPr>
                  </a:p>
                </p:txBody>
              </p:sp>
              <p:pic>
                <p:nvPicPr>
                  <p:cNvPr id="1025" name="Kuriaki.m4a">
                    <a:hlinkClick r:id="" action="ppaction://media"/>
                  </p:cNvPr>
                  <p:cNvPicPr>
                    <a:picLocks noChangeAspect="1"/>
                  </p:cNvPicPr>
                  <p:nvPr>
                    <a:audioFile r:link="rId4"/>
                    <p:extLst>
                      <p:ext uri="{DAA4B4D4-6D71-4841-9C94-3DE7FCFB9230}">
                        <p14:media xmlns:p14="http://schemas.microsoft.com/office/powerpoint/2010/main" r:embed="rId3"/>
                      </p:ext>
                    </p:extLst>
                  </p:nvPr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492606" y="2376218"/>
                    <a:ext cx="495791" cy="49579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4" name="Ομάδα 53"/>
              <p:cNvGrpSpPr/>
              <p:nvPr/>
            </p:nvGrpSpPr>
            <p:grpSpPr>
              <a:xfrm>
                <a:off x="3214491" y="4829381"/>
                <a:ext cx="2016224" cy="1104377"/>
                <a:chOff x="3214491" y="4829381"/>
                <a:chExt cx="2016224" cy="110437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 rot="637306">
                  <a:off x="3214491" y="5410538"/>
                  <a:ext cx="20162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800" dirty="0" smtClean="0">
                      <a:solidFill>
                        <a:srgbClr val="0070C0"/>
                      </a:solidFill>
                    </a:rPr>
                    <a:t>Παρασκευή</a:t>
                  </a:r>
                  <a:endParaRPr lang="el-GR" sz="2800" dirty="0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53" name="Paraskevi.m4a">
                  <a:hlinkClick r:id="" action="ppaction://media"/>
                </p:cNvPr>
                <p:cNvPicPr>
                  <a:picLocks noChangeAspect="1"/>
                </p:cNvPicPr>
                <p:nvPr>
                  <a:audioFile r:link="rId2"/>
                  <p:extLst>
                    <p:ext uri="{DAA4B4D4-6D71-4841-9C94-3DE7FCFB9230}">
                      <p14:media xmlns:p14="http://schemas.microsoft.com/office/powerpoint/2010/main" r:embed="rId1"/>
                    </p:ext>
                  </p:extLst>
                </p:nvPr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52385" y="4829381"/>
                  <a:ext cx="493413" cy="493413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Έλλειψη 4"/>
            <p:cNvSpPr/>
            <p:nvPr/>
          </p:nvSpPr>
          <p:spPr>
            <a:xfrm>
              <a:off x="3217167" y="2018829"/>
              <a:ext cx="2623962" cy="2664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55" name="Ομάδα 1054"/>
          <p:cNvGrpSpPr/>
          <p:nvPr/>
        </p:nvGrpSpPr>
        <p:grpSpPr>
          <a:xfrm>
            <a:off x="6732239" y="1562006"/>
            <a:ext cx="2411760" cy="1971801"/>
            <a:chOff x="6732239" y="1562006"/>
            <a:chExt cx="2411760" cy="1971801"/>
          </a:xfrm>
        </p:grpSpPr>
        <p:grpSp>
          <p:nvGrpSpPr>
            <p:cNvPr id="1051" name="Ομάδα 1050"/>
            <p:cNvGrpSpPr/>
            <p:nvPr/>
          </p:nvGrpSpPr>
          <p:grpSpPr>
            <a:xfrm>
              <a:off x="6732239" y="1562006"/>
              <a:ext cx="2411760" cy="1971801"/>
              <a:chOff x="6738576" y="1767152"/>
              <a:chExt cx="2225912" cy="1766654"/>
            </a:xfrm>
          </p:grpSpPr>
          <p:sp>
            <p:nvSpPr>
              <p:cNvPr id="1047" name="Επεξήγηση με σύννεφο 1046"/>
              <p:cNvSpPr/>
              <p:nvPr/>
            </p:nvSpPr>
            <p:spPr>
              <a:xfrm>
                <a:off x="6738576" y="1767152"/>
                <a:ext cx="2225912" cy="1766654"/>
              </a:xfrm>
              <a:prstGeom prst="cloudCallout">
                <a:avLst>
                  <a:gd name="adj1" fmla="val 18788"/>
                  <a:gd name="adj2" fmla="val 8142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50" name="TextBox 1049"/>
              <p:cNvSpPr txBox="1"/>
              <p:nvPr/>
            </p:nvSpPr>
            <p:spPr>
              <a:xfrm>
                <a:off x="7370186" y="2004857"/>
                <a:ext cx="12961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srgbClr val="0070C0"/>
                    </a:solidFill>
                  </a:rPr>
                  <a:t>Άκουσε τις μέρες και προσπάθησε να τις πεις σωστά</a:t>
                </a:r>
                <a:endParaRPr lang="el-GR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054" name="Picture 9" descr="C:\Users\Μαρία\AppData\Local\Microsoft\Windows\INetCache\IE\LMKZ18VY\ear-25595_960_720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353" y="1831671"/>
              <a:ext cx="439173" cy="731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Ομάδα 9"/>
          <p:cNvGrpSpPr/>
          <p:nvPr/>
        </p:nvGrpSpPr>
        <p:grpSpPr>
          <a:xfrm>
            <a:off x="6228184" y="260648"/>
            <a:ext cx="2352462" cy="1107380"/>
            <a:chOff x="6228184" y="260648"/>
            <a:chExt cx="2352462" cy="1107380"/>
          </a:xfrm>
        </p:grpSpPr>
        <p:sp>
          <p:nvSpPr>
            <p:cNvPr id="2" name="TextBox 1"/>
            <p:cNvSpPr txBox="1"/>
            <p:nvPr/>
          </p:nvSpPr>
          <p:spPr>
            <a:xfrm>
              <a:off x="6420406" y="523874"/>
              <a:ext cx="2160240" cy="53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goe Script" pitchFamily="66" charset="0"/>
                </a:rPr>
                <a:t>ΤΕΤΑΡΤΗ</a:t>
              </a:r>
              <a:endPara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endParaRPr>
            </a:p>
          </p:txBody>
        </p:sp>
        <p:sp>
          <p:nvSpPr>
            <p:cNvPr id="8" name="Σύννεφο 7"/>
            <p:cNvSpPr/>
            <p:nvPr/>
          </p:nvSpPr>
          <p:spPr>
            <a:xfrm>
              <a:off x="6228184" y="260648"/>
              <a:ext cx="2352462" cy="110738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467977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377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33364" y="31886"/>
            <a:ext cx="4831207" cy="1008112"/>
          </a:xfrm>
        </p:spPr>
        <p:txBody>
          <a:bodyPr/>
          <a:lstStyle/>
          <a:p>
            <a:r>
              <a:rPr lang="el-G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Ας παίξουμε!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212976"/>
            <a:ext cx="3810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0" y="836712"/>
            <a:ext cx="6948262" cy="6186309"/>
            <a:chOff x="359676" y="475252"/>
            <a:chExt cx="6948262" cy="6186309"/>
          </a:xfrm>
        </p:grpSpPr>
        <p:sp>
          <p:nvSpPr>
            <p:cNvPr id="4" name="TextBox 3"/>
            <p:cNvSpPr txBox="1"/>
            <p:nvPr/>
          </p:nvSpPr>
          <p:spPr>
            <a:xfrm>
              <a:off x="467180" y="475252"/>
              <a:ext cx="6840758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 smtClean="0">
                <a:latin typeface="Comic Sans MS" pitchFamily="66" charset="0"/>
              </a:endParaRPr>
            </a:p>
            <a:p>
              <a:r>
                <a:rPr lang="el-GR" dirty="0" smtClean="0">
                  <a:latin typeface="Comic Sans MS" pitchFamily="66" charset="0"/>
                </a:rPr>
                <a:t>α) Κάνε δεξί κλικ </a:t>
              </a:r>
              <a:r>
                <a:rPr lang="el-GR" dirty="0" smtClean="0">
                  <a:latin typeface="Comic Sans MS" pitchFamily="66" charset="0"/>
                </a:rPr>
                <a:t>πάνω στα γράμματα και </a:t>
              </a:r>
              <a:r>
                <a:rPr lang="el-GR" dirty="0" smtClean="0">
                  <a:latin typeface="Comic Sans MS" pitchFamily="66" charset="0"/>
                </a:rPr>
                <a:t>πάτησε άνοιγμα υπερ-σύνδεσης</a:t>
              </a:r>
            </a:p>
            <a:p>
              <a:endParaRPr lang="el-GR" dirty="0" smtClean="0">
                <a:latin typeface="Comic Sans MS" pitchFamily="66" charset="0"/>
              </a:endParaRPr>
            </a:p>
            <a:p>
              <a:r>
                <a:rPr lang="en-US" dirty="0" smtClean="0">
                  <a:latin typeface="Comic Sans MS" pitchFamily="66" charset="0"/>
                  <a:hlinkClick r:id="rId3"/>
                </a:rPr>
                <a:t>https://learningapps.org/watch?v=ppdp1onkj20</a:t>
              </a:r>
              <a:endParaRPr lang="el-GR" dirty="0" smtClean="0">
                <a:latin typeface="Comic Sans MS" pitchFamily="66" charset="0"/>
              </a:endParaRP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latin typeface="Comic Sans MS" pitchFamily="66" charset="0"/>
                </a:rPr>
                <a:t>         β) Γράψε  εδώ τις </a:t>
              </a:r>
              <a:r>
                <a:rPr lang="el-GR" dirty="0" smtClean="0">
                  <a:solidFill>
                    <a:srgbClr val="FF0000"/>
                  </a:solidFill>
                  <a:latin typeface="Comic Sans MS" pitchFamily="66" charset="0"/>
                </a:rPr>
                <a:t>μέρες</a:t>
              </a:r>
              <a:r>
                <a:rPr lang="el-GR" dirty="0" smtClean="0">
                  <a:latin typeface="Comic Sans MS" pitchFamily="66" charset="0"/>
                </a:rPr>
                <a:t> που βρήκες:</a:t>
              </a: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Δ</a:t>
              </a:r>
              <a:r>
                <a:rPr lang="el-GR" dirty="0" smtClean="0">
                  <a:latin typeface="Comic Sans MS" pitchFamily="66" charset="0"/>
                </a:rPr>
                <a:t>_ _ _ _ _  _</a:t>
              </a:r>
            </a:p>
            <a:p>
              <a:endParaRPr lang="el-GR" dirty="0" smtClean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Τ</a:t>
              </a:r>
              <a:r>
                <a:rPr lang="el-GR" dirty="0" smtClean="0">
                  <a:latin typeface="Comic Sans MS" pitchFamily="66" charset="0"/>
                </a:rPr>
                <a:t>_ _ _ _</a:t>
              </a: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Τ</a:t>
              </a:r>
              <a:r>
                <a:rPr lang="el-GR" dirty="0" smtClean="0">
                  <a:latin typeface="Comic Sans MS" pitchFamily="66" charset="0"/>
                </a:rPr>
                <a:t>_ _ _ _ _ _</a:t>
              </a: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Π</a:t>
              </a:r>
              <a:r>
                <a:rPr lang="el-GR" dirty="0" smtClean="0">
                  <a:latin typeface="Comic Sans MS" pitchFamily="66" charset="0"/>
                </a:rPr>
                <a:t>_ _ _ _ _</a:t>
              </a: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Π</a:t>
              </a:r>
              <a:r>
                <a:rPr lang="el-GR" dirty="0" smtClean="0">
                  <a:latin typeface="Comic Sans MS" pitchFamily="66" charset="0"/>
                </a:rPr>
                <a:t>_ _ _ _ _ _ _ _ </a:t>
              </a: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Σ</a:t>
              </a:r>
              <a:r>
                <a:rPr lang="el-GR" dirty="0" smtClean="0">
                  <a:latin typeface="Comic Sans MS" pitchFamily="66" charset="0"/>
                </a:rPr>
                <a:t>_ _ _ _ _ _ </a:t>
              </a:r>
            </a:p>
            <a:p>
              <a:endParaRPr lang="el-GR" dirty="0">
                <a:latin typeface="Comic Sans MS" pitchFamily="66" charset="0"/>
              </a:endParaRPr>
            </a:p>
            <a:p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Κ</a:t>
              </a:r>
              <a:r>
                <a:rPr lang="el-GR" dirty="0" smtClean="0">
                  <a:latin typeface="Comic Sans MS" pitchFamily="66" charset="0"/>
                </a:rPr>
                <a:t>_ _ _ _ _ _</a:t>
              </a:r>
            </a:p>
            <a:p>
              <a:endParaRPr lang="el-GR" dirty="0">
                <a:latin typeface="Comic Sans MS" pitchFamily="66" charset="0"/>
              </a:endParaRPr>
            </a:p>
          </p:txBody>
        </p:sp>
        <p:pic>
          <p:nvPicPr>
            <p:cNvPr id="2051" name="Picture 3" descr="C:\Users\Μαρία\AppData\Local\Microsoft\Windows\INetCache\IE\LMKZ18VY\PENCIL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76" y="2097484"/>
              <a:ext cx="1091594" cy="476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6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1"/>
            <a:ext cx="5987008" cy="122899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Οι μέρες μπερδεύτηκαν…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742" y="146397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l-GR" sz="1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 smtClean="0">
                <a:solidFill>
                  <a:prstClr val="black"/>
                </a:solidFill>
                <a:latin typeface="Comic Sans MS" pitchFamily="66" charset="0"/>
              </a:rPr>
              <a:t>Κάνε </a:t>
            </a:r>
            <a:r>
              <a:rPr lang="el-GR" sz="1800" dirty="0">
                <a:solidFill>
                  <a:prstClr val="black"/>
                </a:solidFill>
                <a:latin typeface="Comic Sans MS" pitchFamily="66" charset="0"/>
              </a:rPr>
              <a:t>δεξί κλικ και πάτησε άνοιγμα </a:t>
            </a:r>
            <a:r>
              <a:rPr lang="el-GR" sz="1800" dirty="0" smtClean="0">
                <a:solidFill>
                  <a:prstClr val="black"/>
                </a:solidFill>
                <a:latin typeface="Comic Sans MS" pitchFamily="66" charset="0"/>
              </a:rPr>
              <a:t>υπερ-σύνδεσης</a:t>
            </a: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1800" dirty="0" smtClean="0">
                <a:solidFill>
                  <a:prstClr val="black"/>
                </a:solidFill>
                <a:latin typeface="Comic Sans MS" pitchFamily="66" charset="0"/>
              </a:rPr>
              <a:t>για να βάλεις τις μέρες σε σωστή σειρά</a:t>
            </a:r>
            <a:endParaRPr lang="el-GR" sz="18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  <a:hlinkClick r:id="rId2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itchFamily="66" charset="0"/>
                <a:hlinkClick r:id="rId2"/>
              </a:rPr>
              <a:t>https://learningapps.org/watch?v=p0vsgj9g320</a:t>
            </a:r>
            <a:endParaRPr lang="el-GR" sz="1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827">
            <a:off x="6994293" y="665814"/>
            <a:ext cx="1586004" cy="159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28949" r="15810" b="39853"/>
          <a:stretch/>
        </p:blipFill>
        <p:spPr bwMode="auto">
          <a:xfrm>
            <a:off x="467544" y="4258490"/>
            <a:ext cx="8448141" cy="231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6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23112" cy="908720"/>
          </a:xfrm>
        </p:spPr>
        <p:txBody>
          <a:bodyPr/>
          <a:lstStyle/>
          <a:p>
            <a:r>
              <a:rPr lang="el-GR" sz="3600" dirty="0" smtClean="0"/>
              <a:t>Τι τρώει η Άννα κάθε μέρα;</a:t>
            </a:r>
            <a:endParaRPr lang="el-GR" sz="3600" dirty="0"/>
          </a:p>
        </p:txBody>
      </p:sp>
      <p:grpSp>
        <p:nvGrpSpPr>
          <p:cNvPr id="27" name="Ομάδα 26"/>
          <p:cNvGrpSpPr/>
          <p:nvPr/>
        </p:nvGrpSpPr>
        <p:grpSpPr>
          <a:xfrm>
            <a:off x="-362228" y="1354953"/>
            <a:ext cx="9468666" cy="5355312"/>
            <a:chOff x="-245477" y="1916832"/>
            <a:chExt cx="9386151" cy="4415761"/>
          </a:xfrm>
        </p:grpSpPr>
        <p:grpSp>
          <p:nvGrpSpPr>
            <p:cNvPr id="6" name="Ομάδα 5"/>
            <p:cNvGrpSpPr/>
            <p:nvPr/>
          </p:nvGrpSpPr>
          <p:grpSpPr>
            <a:xfrm>
              <a:off x="-245477" y="1916832"/>
              <a:ext cx="9386151" cy="4415761"/>
              <a:chOff x="-245969" y="1916832"/>
              <a:chExt cx="8731868" cy="377477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9512" y="1916832"/>
                <a:ext cx="8306387" cy="377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prstClr val="black"/>
                    </a:solidFill>
                    <a:latin typeface="Segoe Script" pitchFamily="66" charset="0"/>
                  </a:rPr>
                  <a:t>α</a:t>
                </a:r>
                <a:r>
                  <a:rPr lang="el-GR" b="1" dirty="0" smtClean="0">
                    <a:solidFill>
                      <a:prstClr val="black"/>
                    </a:solidFill>
                    <a:latin typeface="Segoe Script" pitchFamily="66" charset="0"/>
                  </a:rPr>
                  <a:t>) Κάνε </a:t>
                </a:r>
                <a:r>
                  <a:rPr lang="el-GR" b="1" dirty="0">
                    <a:solidFill>
                      <a:prstClr val="black"/>
                    </a:solidFill>
                    <a:latin typeface="Segoe Script" pitchFamily="66" charset="0"/>
                  </a:rPr>
                  <a:t>δεξί κλικ και πάτησε άνοιγμα </a:t>
                </a:r>
                <a:r>
                  <a:rPr lang="el-GR" b="1" dirty="0" smtClean="0">
                    <a:solidFill>
                      <a:prstClr val="black"/>
                    </a:solidFill>
                    <a:latin typeface="Segoe Script" pitchFamily="66" charset="0"/>
                  </a:rPr>
                  <a:t>υπερ-σύνδεσης</a:t>
                </a:r>
              </a:p>
              <a:p>
                <a:endParaRPr lang="el-GR" dirty="0" smtClean="0">
                  <a:solidFill>
                    <a:prstClr val="black"/>
                  </a:solidFill>
                  <a:latin typeface="Comic Sans MS" pitchFamily="66" charset="0"/>
                </a:endParaRPr>
              </a:p>
              <a:p>
                <a:r>
                  <a:rPr lang="en-US" dirty="0">
                    <a:hlinkClick r:id="rId2"/>
                  </a:rPr>
                  <a:t>https://</a:t>
                </a:r>
                <a:r>
                  <a:rPr lang="en-US" dirty="0" smtClean="0">
                    <a:hlinkClick r:id="rId2"/>
                  </a:rPr>
                  <a:t>learningapps.org/watch?v=p8vzr57p320</a:t>
                </a:r>
                <a:endParaRPr lang="el-GR" dirty="0" smtClean="0"/>
              </a:p>
              <a:p>
                <a:endParaRPr lang="el-GR" dirty="0"/>
              </a:p>
              <a:p>
                <a:r>
                  <a:rPr lang="el-GR" dirty="0" smtClean="0"/>
                  <a:t>      </a:t>
                </a:r>
                <a:r>
                  <a:rPr lang="el-GR" b="1" dirty="0" smtClean="0">
                    <a:latin typeface="Segoe Script" pitchFamily="66" charset="0"/>
                  </a:rPr>
                  <a:t>β) Γράψε τις απαντήσεις σου εδώ, όπως στο παράδειγμα:</a:t>
                </a:r>
              </a:p>
              <a:p>
                <a:endParaRPr lang="el-GR" dirty="0"/>
              </a:p>
              <a:p>
                <a:r>
                  <a:rPr lang="el-GR" dirty="0" smtClean="0"/>
                  <a:t>Η Άννα πότε τρώει φακές;            Την Τρίτη τρώει φακές.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Πότε τρώει κοτόπουλο;            </a:t>
                </a:r>
                <a:endParaRPr lang="en-US" dirty="0" smtClean="0"/>
              </a:p>
              <a:p>
                <a:r>
                  <a:rPr lang="el-GR" dirty="0" smtClean="0"/>
                  <a:t>     </a:t>
                </a:r>
              </a:p>
              <a:p>
                <a:r>
                  <a:rPr lang="el-GR" dirty="0" smtClean="0"/>
                  <a:t>Πότε τρώει πίτα;           </a:t>
                </a:r>
                <a:endParaRPr lang="en-US" dirty="0" smtClean="0"/>
              </a:p>
              <a:p>
                <a:r>
                  <a:rPr lang="el-GR" dirty="0" smtClean="0"/>
                  <a:t>       </a:t>
                </a:r>
              </a:p>
              <a:p>
                <a:r>
                  <a:rPr lang="el-GR" dirty="0" smtClean="0"/>
                  <a:t>Πότε τρώει αυγά;            </a:t>
                </a:r>
                <a:endParaRPr lang="en-US" dirty="0" smtClean="0"/>
              </a:p>
              <a:p>
                <a:r>
                  <a:rPr lang="el-GR" dirty="0" smtClean="0"/>
                  <a:t>         </a:t>
                </a:r>
              </a:p>
              <a:p>
                <a:r>
                  <a:rPr lang="el-GR" dirty="0" smtClean="0"/>
                  <a:t>Πότε τρώει ψάρι;         </a:t>
                </a:r>
                <a:endParaRPr lang="en-US" dirty="0" smtClean="0"/>
              </a:p>
              <a:p>
                <a:r>
                  <a:rPr lang="el-GR" dirty="0" smtClean="0"/>
                  <a:t>              </a:t>
                </a:r>
              </a:p>
              <a:p>
                <a:r>
                  <a:rPr lang="el-GR" dirty="0" smtClean="0"/>
                  <a:t>Πότε τρώει μακαρόνια;          </a:t>
                </a:r>
                <a:endParaRPr lang="en-US" dirty="0" smtClean="0"/>
              </a:p>
              <a:p>
                <a:r>
                  <a:rPr lang="el-GR" dirty="0" smtClean="0"/>
                  <a:t>            </a:t>
                </a:r>
              </a:p>
              <a:p>
                <a:r>
                  <a:rPr lang="el-GR" dirty="0" smtClean="0"/>
                  <a:t>Πότε τρώει ρύζι;              </a:t>
                </a:r>
                <a:endParaRPr lang="el-GR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5969" y="2543694"/>
                <a:ext cx="1090613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" name="Ομάδα 25"/>
            <p:cNvGrpSpPr/>
            <p:nvPr/>
          </p:nvGrpSpPr>
          <p:grpSpPr>
            <a:xfrm>
              <a:off x="2147434" y="3448878"/>
              <a:ext cx="1560470" cy="2679224"/>
              <a:chOff x="2147434" y="3448878"/>
              <a:chExt cx="1560470" cy="2679224"/>
            </a:xfrm>
          </p:grpSpPr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3275856" y="3448878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2874295" y="3870422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14"/>
              <p:cNvCxnSpPr/>
              <p:nvPr/>
            </p:nvCxnSpPr>
            <p:spPr>
              <a:xfrm>
                <a:off x="2147434" y="4325654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2204122" y="6128102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ύγραμμο βέλος σύνδεσης 18"/>
              <p:cNvCxnSpPr/>
              <p:nvPr/>
            </p:nvCxnSpPr>
            <p:spPr>
              <a:xfrm>
                <a:off x="2231740" y="4755122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Ευθύγραμμο βέλος σύνδεσης 20"/>
              <p:cNvCxnSpPr/>
              <p:nvPr/>
            </p:nvCxnSpPr>
            <p:spPr>
              <a:xfrm>
                <a:off x="2183437" y="5233734"/>
                <a:ext cx="3600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ύγραμμο βέλος σύνδεσης 22"/>
              <p:cNvCxnSpPr/>
              <p:nvPr/>
            </p:nvCxnSpPr>
            <p:spPr>
              <a:xfrm>
                <a:off x="2863735" y="5705117"/>
                <a:ext cx="3600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C:\Users\Μαρία\AppData\Local\Microsoft\Windows\INetCache\IE\M9YCAUVR\aaron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56" y="5085183"/>
            <a:ext cx="3280897" cy="16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6987878" y="1236178"/>
            <a:ext cx="2024950" cy="1008112"/>
            <a:chOff x="6986132" y="1091194"/>
            <a:chExt cx="2024950" cy="1008112"/>
          </a:xfrm>
        </p:grpSpPr>
        <p:sp>
          <p:nvSpPr>
            <p:cNvPr id="3" name="TextBox 2"/>
            <p:cNvSpPr txBox="1"/>
            <p:nvPr/>
          </p:nvSpPr>
          <p:spPr>
            <a:xfrm>
              <a:off x="7062503" y="1364418"/>
              <a:ext cx="18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goe Script" pitchFamily="66" charset="0"/>
                </a:rPr>
                <a:t>ΠΕΜΠΤΗ</a:t>
              </a:r>
              <a:endPara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endParaRPr>
            </a:p>
          </p:txBody>
        </p:sp>
        <p:sp>
          <p:nvSpPr>
            <p:cNvPr id="5" name="Σύννεφο 4"/>
            <p:cNvSpPr/>
            <p:nvPr/>
          </p:nvSpPr>
          <p:spPr>
            <a:xfrm>
              <a:off x="6986132" y="1091194"/>
              <a:ext cx="2024950" cy="100811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52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Μαθαίνω ακούγοντας μουσική…</a:t>
            </a:r>
            <a:endParaRPr lang="el-G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556792"/>
            <a:ext cx="7992889" cy="46085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prstClr val="black"/>
                </a:solidFill>
                <a:latin typeface="Comic Sans MS" pitchFamily="66" charset="0"/>
              </a:rPr>
              <a:t>Κάνε δεξί κλικ και πάτησε άνοιγμα </a:t>
            </a:r>
            <a:r>
              <a:rPr lang="el-GR" sz="1800" dirty="0" smtClean="0">
                <a:solidFill>
                  <a:prstClr val="black"/>
                </a:solidFill>
                <a:latin typeface="Comic Sans MS" pitchFamily="66" charset="0"/>
              </a:rPr>
              <a:t>υπερ-σύνδεσης</a:t>
            </a:r>
            <a:endParaRPr lang="el-GR" dirty="0">
              <a:hlinkClick r:id="rId2"/>
            </a:endParaRPr>
          </a:p>
          <a:p>
            <a:pPr marL="0" indent="0">
              <a:buNone/>
            </a:pPr>
            <a:r>
              <a:rPr lang="en-US" sz="1800" dirty="0" smtClean="0">
                <a:latin typeface="Comic Sans MS" pitchFamily="66" charset="0"/>
                <a:hlinkClick r:id="rId2"/>
              </a:rPr>
              <a:t>https://learningapps.org/watch?v=p9y5kcntn20</a:t>
            </a:r>
            <a:endParaRPr lang="el-GR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l-GR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omic Sans MS" pitchFamily="66" charset="0"/>
              </a:rPr>
              <a:t>Ένα ωραίο </a:t>
            </a:r>
            <a:r>
              <a:rPr lang="el-GR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τραγούδι</a:t>
            </a:r>
            <a:r>
              <a:rPr lang="el-GR" sz="1800" dirty="0" smtClean="0">
                <a:latin typeface="Comic Sans MS" pitchFamily="66" charset="0"/>
              </a:rPr>
              <a:t> σε περιμένει!</a:t>
            </a:r>
            <a:endParaRPr lang="en-US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l-GR" i="1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395536" y="1947695"/>
            <a:ext cx="8072137" cy="4793673"/>
            <a:chOff x="395536" y="1772816"/>
            <a:chExt cx="8072137" cy="491030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705033"/>
              <a:ext cx="7848872" cy="3978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 descr="C:\Users\Μαρία\AppData\Local\Microsoft\Windows\INetCache\IE\M9YCAUVR\vector-file-1527609_64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838" y="1772816"/>
              <a:ext cx="2011835" cy="225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9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293280"/>
            <a:ext cx="555496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Λίγη εξάσκηση…</a:t>
            </a:r>
            <a:endParaRPr lang="el-GR" dirty="0"/>
          </a:p>
        </p:txBody>
      </p:sp>
      <p:pic>
        <p:nvPicPr>
          <p:cNvPr id="5122" name="Picture 2" descr="C:\Users\Μαρία\AppData\Local\Microsoft\Windows\INetCache\IE\M9YCAUVR\Practice-Makes-Better-gray-free-downloa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" y="88117"/>
            <a:ext cx="1512168" cy="18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47767" r="30041" b="43863"/>
          <a:stretch/>
        </p:blipFill>
        <p:spPr bwMode="auto">
          <a:xfrm>
            <a:off x="467544" y="2996952"/>
            <a:ext cx="8392558" cy="109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4218532" y="1317641"/>
            <a:ext cx="792088" cy="1607303"/>
            <a:chOff x="4218532" y="1317641"/>
            <a:chExt cx="792088" cy="160730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0" t="38409" r="50169" b="6593"/>
            <a:stretch/>
          </p:blipFill>
          <p:spPr bwMode="auto">
            <a:xfrm>
              <a:off x="4218532" y="1317641"/>
              <a:ext cx="792088" cy="1174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Βέλος προς τα κάτω 3"/>
            <p:cNvSpPr/>
            <p:nvPr/>
          </p:nvSpPr>
          <p:spPr>
            <a:xfrm>
              <a:off x="4513136" y="2564904"/>
              <a:ext cx="20288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4365104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Σ</a:t>
            </a:r>
            <a:r>
              <a:rPr lang="el-GR" dirty="0" smtClean="0"/>
              <a:t>ήμερα είναι Πέμπτη. Τι μέρα θα είναι </a:t>
            </a:r>
            <a:r>
              <a:rPr lang="el-GR" b="1" dirty="0" smtClean="0">
                <a:solidFill>
                  <a:srgbClr val="00B0F0"/>
                </a:solidFill>
              </a:rPr>
              <a:t>μετά</a:t>
            </a:r>
            <a:r>
              <a:rPr lang="el-GR" dirty="0" smtClean="0"/>
              <a:t> από 1 μέρα;     _ _ _ _ _ _ _ _ _ _ _ _ _ _ _ </a:t>
            </a:r>
          </a:p>
          <a:p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Σήμερα είναι Τρίτη. Τι μέρα θα είναι </a:t>
            </a:r>
            <a:r>
              <a:rPr lang="el-GR" b="1" dirty="0" smtClean="0">
                <a:solidFill>
                  <a:srgbClr val="00B0F0"/>
                </a:solidFill>
              </a:rPr>
              <a:t>μετά</a:t>
            </a:r>
            <a:r>
              <a:rPr lang="el-GR" dirty="0" smtClean="0">
                <a:solidFill>
                  <a:srgbClr val="00B0F0"/>
                </a:solidFill>
              </a:rPr>
              <a:t> </a:t>
            </a:r>
            <a:r>
              <a:rPr lang="el-GR" dirty="0" smtClean="0"/>
              <a:t>από 4 μέρες;        _ _ _ _ _ _ _ _ _ _ _ _ _ _ _</a:t>
            </a:r>
          </a:p>
          <a:p>
            <a:r>
              <a:rPr lang="el-GR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Σήμερα είναι Τετάρτη. Τι μέρα ήταν </a:t>
            </a:r>
            <a:r>
              <a:rPr lang="el-GR" b="1" dirty="0" smtClean="0">
                <a:solidFill>
                  <a:srgbClr val="FF0000"/>
                </a:solidFill>
              </a:rPr>
              <a:t>πριν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από 2 μέρες;          _ _ _ _ _ _ _ _ _ _ _ _ _ _ _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Σήμερα είναι Τρίτη. Τι μέρα ήταν </a:t>
            </a:r>
            <a:r>
              <a:rPr lang="el-GR" b="1" dirty="0" smtClean="0">
                <a:solidFill>
                  <a:srgbClr val="FF0000"/>
                </a:solidFill>
              </a:rPr>
              <a:t>πριν</a:t>
            </a:r>
            <a:r>
              <a:rPr lang="el-GR" dirty="0" smtClean="0"/>
              <a:t> από 3 μέρες;              _ _ _ _ _ _ _ _ _ _ _ _ _ _ _ </a:t>
            </a:r>
          </a:p>
          <a:p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188821" y="2098198"/>
            <a:ext cx="1158512" cy="863300"/>
            <a:chOff x="1188821" y="2098198"/>
            <a:chExt cx="1158512" cy="86330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21" y="2555596"/>
              <a:ext cx="1158512" cy="40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36029" y="2098198"/>
              <a:ext cx="10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-1 μέρα</a:t>
              </a:r>
              <a:endParaRPr lang="el-GR" dirty="0"/>
            </a:p>
          </p:txBody>
        </p:sp>
      </p:grpSp>
      <p:sp>
        <p:nvSpPr>
          <p:cNvPr id="7" name="Καμπύλο βέλος προς τα κάτω 6"/>
          <p:cNvSpPr/>
          <p:nvPr/>
        </p:nvSpPr>
        <p:spPr>
          <a:xfrm flipH="1">
            <a:off x="2843809" y="2567621"/>
            <a:ext cx="1152128" cy="3938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8612" y="2613214"/>
            <a:ext cx="1073548" cy="37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6479" y="2567621"/>
            <a:ext cx="1192834" cy="41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2160" y="1594481"/>
            <a:ext cx="81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ΜΕΤΑ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333" y="1594481"/>
            <a:ext cx="78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ΠΡΙΝ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964917" y="213744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-1 μέρα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5266143" y="209819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+</a:t>
            </a:r>
            <a:r>
              <a:rPr lang="el-GR" dirty="0" smtClean="0"/>
              <a:t>1 μέρα</a:t>
            </a:r>
            <a:endParaRPr lang="el-GR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74" y="2084716"/>
            <a:ext cx="1032044" cy="48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Μαρία\AppData\Local\Microsoft\Windows\INetCache\IE\LMKZ18VY\then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2005"/>
            <a:ext cx="6768752" cy="51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11663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Τέλος για σήμερα!</a:t>
            </a:r>
            <a:b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Καλή ξεκούραση!</a:t>
            </a:r>
            <a:endParaRPr lang="el-G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C:\Users\Μαρία\AppData\Local\Microsoft\Windows\INetCache\IE\M9YCAUVR\Bye-smile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25"/>
                    </a14:imgEffect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603">
            <a:off x="7280177" y="280484"/>
            <a:ext cx="1512168" cy="136095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6350000">
            <a:bevelT prst="relaxedInset"/>
            <a:bevelB w="139700" h="139700" prst="divot"/>
            <a:extrusionClr>
              <a:schemeClr val="tx1">
                <a:lumMod val="85000"/>
                <a:lumOff val="15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6580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Γειτνίαση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348</Words>
  <Application>Microsoft Office PowerPoint</Application>
  <PresentationFormat>Προβολή στην οθόνη (4:3)</PresentationFormat>
  <Paragraphs>81</Paragraphs>
  <Slides>8</Slides>
  <Notes>0</Notes>
  <HiddenSlides>0</HiddenSlides>
  <MMClips>7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Θέμα του Office</vt:lpstr>
      <vt:lpstr>Γειτνίαση</vt:lpstr>
      <vt:lpstr>1_Γειτνίαση</vt:lpstr>
      <vt:lpstr>Επιχειρηματικό</vt:lpstr>
      <vt:lpstr>Παρουσίαση του PowerPoint</vt:lpstr>
      <vt:lpstr>Παρουσίαση του PowerPoint</vt:lpstr>
      <vt:lpstr> Ας παίξουμε!</vt:lpstr>
      <vt:lpstr>Οι μέρες μπερδεύτηκαν…</vt:lpstr>
      <vt:lpstr>Τι τρώει η Άννα κάθε μέρα;</vt:lpstr>
      <vt:lpstr>Μαθαίνω ακούγοντας μουσική…</vt:lpstr>
      <vt:lpstr>Λίγη εξάσκηση…</vt:lpstr>
      <vt:lpstr>Τέλος για σήμερα! Καλή ξεκούραση!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Μαρία Παπαμήτρου</dc:creator>
  <cp:lastModifiedBy>Μαρία Παπαμήτρου</cp:lastModifiedBy>
  <cp:revision>41</cp:revision>
  <dcterms:created xsi:type="dcterms:W3CDTF">2020-03-30T14:25:06Z</dcterms:created>
  <dcterms:modified xsi:type="dcterms:W3CDTF">2020-04-03T18:28:23Z</dcterms:modified>
</cp:coreProperties>
</file>