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8631A0-E5FD-4DA1-BFD3-64813E88389B}" v="3429" dt="2020-05-19T17:19:13.852"/>
    <p1510:client id="{74C935C7-7F8A-4FBF-9A80-B0885E3FA1F6}" v="3159" dt="2020-05-19T18:32:52.244"/>
    <p1510:client id="{DE2DAC17-4EF1-4F46-AACB-3155FF193A04}" v="184" dt="2020-05-22T16:53:07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19T17:42:05.74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5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9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4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6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9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7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6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0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5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315570" y="654457"/>
            <a:ext cx="4872667" cy="290480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 b="1" dirty="0">
                <a:cs typeface="Calibri Light"/>
              </a:rPr>
              <a:t>ΤΑ ΚΥΡΙΟΤΕΡΑ ΕΠΑΝΑΣΤΑΤΙΚΑ ΚΙΝΗΜΑΤΑ</a:t>
            </a:r>
            <a:endParaRPr lang="el-GR" sz="32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184473" y="4693517"/>
            <a:ext cx="5276935" cy="20759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cs typeface="Calibri"/>
              </a:rPr>
              <a:t>ΕΝΟΤΗΤΑ  Β</a:t>
            </a:r>
          </a:p>
          <a:p>
            <a:endParaRPr lang="el-GR" dirty="0">
              <a:cs typeface="Calibri"/>
            </a:endParaRPr>
          </a:p>
          <a:p>
            <a:r>
              <a:rPr lang="el-GR" dirty="0">
                <a:cs typeface="Calibri"/>
              </a:rPr>
              <a:t>ΚΕΦΑΛΑΙΟ  </a:t>
            </a:r>
            <a:r>
              <a:rPr lang="el-GR" dirty="0">
                <a:latin typeface="Arial"/>
                <a:cs typeface="Calibri"/>
              </a:rPr>
              <a:t>  9</a:t>
            </a:r>
          </a:p>
        </p:txBody>
      </p:sp>
      <p:pic>
        <p:nvPicPr>
          <p:cNvPr id="4" name="Εικόνα 4" descr="Εικόνα που περιέχει κείμεν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A788C0B2-F9BF-43E9-96D3-7191C810A8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7" r="9103" b="2"/>
          <a:stretch/>
        </p:blipFill>
        <p:spPr>
          <a:xfrm>
            <a:off x="119069" y="656252"/>
            <a:ext cx="6336411" cy="6063083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4326382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9B478"/>
          </a:solidFill>
          <a:ln w="38100" cap="rnd">
            <a:solidFill>
              <a:srgbClr val="D9B47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660416-EB7F-4101-8050-91CE4BF0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6408"/>
            <a:ext cx="10515600" cy="1138657"/>
          </a:xfrm>
        </p:spPr>
        <p:txBody>
          <a:bodyPr>
            <a:normAutofit fontScale="90000"/>
          </a:bodyPr>
          <a:lstStyle/>
          <a:p>
            <a:r>
              <a:rPr lang="el-GR" sz="3200" u="sng" dirty="0">
                <a:latin typeface="Arial"/>
                <a:cs typeface="Arial"/>
              </a:rPr>
              <a:t>ΑΣΚΗΣΗ 2</a:t>
            </a:r>
            <a:br>
              <a:rPr lang="el-GR" sz="3200" u="sng" dirty="0">
                <a:latin typeface="Arial"/>
                <a:cs typeface="Arial"/>
              </a:rPr>
            </a:br>
            <a:br>
              <a:rPr lang="el-GR" sz="3200" u="sng" dirty="0">
                <a:latin typeface="Arial"/>
                <a:cs typeface="Arial"/>
              </a:rPr>
            </a:br>
            <a:r>
              <a:rPr lang="el-GR" sz="3200" dirty="0">
                <a:latin typeface="Arial"/>
                <a:cs typeface="Arial"/>
              </a:rPr>
              <a:t>Να αντιστοιχίσετε τα γεγονότα με τις ημερομηνίες.</a:t>
            </a:r>
            <a:br>
              <a:rPr lang="el-GR" sz="3200" u="sng" dirty="0">
                <a:latin typeface="Arial"/>
                <a:cs typeface="Arial"/>
              </a:rPr>
            </a:br>
            <a:br>
              <a:rPr lang="el-GR" sz="3200" u="sng" dirty="0">
                <a:latin typeface="Arial"/>
                <a:cs typeface="Arial"/>
              </a:rPr>
            </a:br>
            <a:endParaRPr lang="el-GR" sz="3200" u="sng" dirty="0"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108E47-778F-4527-9C6F-624CB7CE2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597" y="1929384"/>
            <a:ext cx="5814203" cy="47264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2400" dirty="0">
                <a:latin typeface="Arial"/>
                <a:cs typeface="Arial"/>
              </a:rPr>
              <a:t>Ναυμαχία της </a:t>
            </a:r>
            <a:r>
              <a:rPr lang="el-GR" sz="2400" dirty="0" err="1">
                <a:latin typeface="Arial"/>
                <a:cs typeface="Arial"/>
              </a:rPr>
              <a:t>Ναυπάκτου</a:t>
            </a:r>
            <a:endParaRPr lang="el-GR" sz="240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Οι αδερφοί </a:t>
            </a:r>
            <a:r>
              <a:rPr lang="el-GR" sz="2400" dirty="0" err="1">
                <a:latin typeface="Arial"/>
                <a:cs typeface="Arial"/>
              </a:rPr>
              <a:t>Ορλώφ</a:t>
            </a:r>
            <a:r>
              <a:rPr lang="el-GR" sz="2400" dirty="0">
                <a:latin typeface="Arial"/>
                <a:cs typeface="Arial"/>
              </a:rPr>
              <a:t> φτάνουν στη Μάνη.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Ο Διονύσιος ο Φιλόσοφος ξεσηκώνει τους Θεσσαλούς.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Οι Βενετοί καταλαμβάνουν σχεδόν όλη την Πελοπόννησο.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53CB0BF-0922-4466-8FFB-AE714AF29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199" y="2159422"/>
            <a:ext cx="5052204" cy="45826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2400" dirty="0">
                <a:latin typeface="Arial"/>
                <a:cs typeface="Arial"/>
              </a:rPr>
              <a:t>1770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1600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1699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1571</a:t>
            </a:r>
          </a:p>
        </p:txBody>
      </p:sp>
    </p:spTree>
    <p:extLst>
      <p:ext uri="{BB962C8B-B14F-4D97-AF65-F5344CB8AC3E}">
        <p14:creationId xmlns:p14="http://schemas.microsoft.com/office/powerpoint/2010/main" val="3802938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 descr="Εικόνα που περιέχει υπαίθριος, άτομο, άνδρας, όρθιο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352678D-4853-4CC4-A996-A5AF7ABC3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94" y="-51128"/>
            <a:ext cx="12199188" cy="688837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2905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1D93DE3-79D3-4D96-9C91-A996CDA32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5" y="325369"/>
            <a:ext cx="5144979" cy="156865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Arial"/>
                <a:cs typeface="Arial"/>
              </a:rPr>
              <a:t>Η </a:t>
            </a:r>
            <a:r>
              <a:rPr lang="en-US" sz="3200" dirty="0" err="1">
                <a:latin typeface="Arial"/>
                <a:cs typeface="Arial"/>
              </a:rPr>
              <a:t>συνέχει</a:t>
            </a:r>
            <a:r>
              <a:rPr lang="en-US" sz="3200" dirty="0">
                <a:latin typeface="Arial"/>
                <a:cs typeface="Arial"/>
              </a:rPr>
              <a:t>α </a:t>
            </a:r>
            <a:r>
              <a:rPr lang="en-US" sz="3200" dirty="0" err="1">
                <a:latin typeface="Arial"/>
                <a:cs typeface="Arial"/>
              </a:rPr>
              <a:t>την</a:t>
            </a:r>
            <a:r>
              <a:rPr lang="en-US" sz="3200" dirty="0">
                <a:latin typeface="Arial"/>
                <a:cs typeface="Arial"/>
              </a:rPr>
              <a:t> επ</a:t>
            </a:r>
            <a:r>
              <a:rPr lang="en-US" sz="3200" dirty="0" err="1">
                <a:latin typeface="Arial"/>
                <a:cs typeface="Arial"/>
              </a:rPr>
              <a:t>όμενη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lang="en-US" sz="3200" dirty="0" err="1">
                <a:latin typeface="Arial"/>
                <a:cs typeface="Arial"/>
              </a:rPr>
              <a:t>φορά</a:t>
            </a:r>
            <a:r>
              <a:rPr lang="en-US" sz="3200" dirty="0">
                <a:latin typeface="Arial"/>
                <a:cs typeface="Arial"/>
              </a:rPr>
              <a:t>!!!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6D93BB"/>
          </a:solidFill>
          <a:ln w="38100" cap="rnd">
            <a:solidFill>
              <a:srgbClr val="6D93B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8F7E7A-CC35-4A1C-B4EE-70CAB2823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69" y="2872899"/>
            <a:ext cx="4718041" cy="35938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Κα</a:t>
            </a:r>
            <a:r>
              <a:rPr lang="en-US" sz="2400" dirty="0" err="1">
                <a:latin typeface="Arial"/>
                <a:cs typeface="Arial"/>
              </a:rPr>
              <a:t>λό</a:t>
            </a:r>
            <a:r>
              <a:rPr lang="en-US" sz="2400" dirty="0">
                <a:latin typeface="Arial"/>
                <a:cs typeface="Arial"/>
              </a:rPr>
              <a:t> Σαββα</a:t>
            </a:r>
            <a:r>
              <a:rPr lang="en-US" sz="2400" dirty="0" err="1">
                <a:latin typeface="Arial"/>
                <a:cs typeface="Arial"/>
              </a:rPr>
              <a:t>τοκύρι</a:t>
            </a:r>
            <a:r>
              <a:rPr lang="en-US" sz="2400" dirty="0">
                <a:latin typeface="Arial"/>
                <a:cs typeface="Arial"/>
              </a:rPr>
              <a:t>α</a:t>
            </a:r>
            <a:r>
              <a:rPr lang="en-US" sz="2400" dirty="0" err="1">
                <a:latin typeface="Arial"/>
                <a:cs typeface="Arial"/>
              </a:rPr>
              <a:t>κο</a:t>
            </a:r>
            <a:r>
              <a:rPr lang="en-US" sz="2400" dirty="0">
                <a:latin typeface="Arial"/>
                <a:cs typeface="Arial"/>
              </a:rPr>
              <a:t>!!!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Να π</a:t>
            </a:r>
            <a:r>
              <a:rPr lang="en-US" sz="2400" dirty="0" err="1">
                <a:latin typeface="Arial"/>
                <a:cs typeface="Arial"/>
              </a:rPr>
              <a:t>εράσετε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όμορφ</a:t>
            </a:r>
            <a:r>
              <a:rPr lang="en-US" sz="2400" dirty="0">
                <a:latin typeface="Arial"/>
                <a:cs typeface="Arial"/>
              </a:rPr>
              <a:t>α!!!</a:t>
            </a:r>
          </a:p>
        </p:txBody>
      </p:sp>
      <p:pic>
        <p:nvPicPr>
          <p:cNvPr id="4" name="Εικόνα 4" descr="Εικόνα που περιέχει χλόη, υπαίθριος, άλογο, βουνό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2273ADB4-F277-4F94-B858-D70D5F1BAC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86" r="1885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4247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F066A22-64D5-440A-ADA3-C22277542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103736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 dirty="0"/>
              <a:t>ΣΗΜΑΝΤΙΚΕΣ ΠΟΛΕΜΙΚΕΣ ΣΥΓΚΡΟΥΣΕΙΣ ΕΛΛΗΝΩΝ ΚΑΙ ΕΥΡΩΠΑΙΩΝ ΜΕ ΤΟΥΣ ΤΟΥΡΚΟΥΣ </a:t>
            </a:r>
            <a:endParaRPr lang="el-GR" sz="400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71A6B5"/>
          </a:solidFill>
          <a:ln w="38100" cap="rnd">
            <a:solidFill>
              <a:srgbClr val="71A6B5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ύφασμα, δέντρ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32B0C8C-0F63-41A3-9FB4-7888EDA905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19" r="29751"/>
          <a:stretch/>
        </p:blipFill>
        <p:spPr>
          <a:xfrm>
            <a:off x="213058" y="2375867"/>
            <a:ext cx="4447056" cy="4313456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901FB0-1A74-476C-AC88-9F162F904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1841279"/>
            <a:ext cx="6713552" cy="502057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Κερκυραίοι ,Κρητικοί και Μανιάτες  μαζί με Βενετούς και Ισπανούς πολεμούν τους Τούρκους με επιχειρήσεις είτε στην ξηρά είτε στη θάλασσα.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v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Στη Ναυμαχία της </a:t>
            </a:r>
            <a:r>
              <a:rPr lang="el-GR" sz="2400" dirty="0" err="1">
                <a:latin typeface="Arial"/>
                <a:cs typeface="Arial"/>
              </a:rPr>
              <a:t>Ναυπάκτου</a:t>
            </a:r>
            <a:r>
              <a:rPr lang="el-GR" sz="2400" dirty="0">
                <a:latin typeface="Arial"/>
                <a:cs typeface="Arial"/>
              </a:rPr>
              <a:t> (αλλιώς ναυμαχία του </a:t>
            </a:r>
            <a:r>
              <a:rPr lang="el-GR" sz="2400" dirty="0" err="1">
                <a:latin typeface="Arial"/>
                <a:cs typeface="Arial"/>
              </a:rPr>
              <a:t>Λεπάντο</a:t>
            </a:r>
            <a:r>
              <a:rPr lang="el-GR" sz="2400" dirty="0">
                <a:latin typeface="Arial"/>
                <a:cs typeface="Arial"/>
              </a:rPr>
              <a:t>) που έγινε το 1571  ο τουρκικός στόλος καταστράφηκε ολοκληρωτικά  από τους Δυτικούς.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v"/>
            </a:pPr>
            <a:r>
              <a:rPr lang="el-GR" sz="2400" dirty="0">
                <a:latin typeface="Arial"/>
                <a:cs typeface="Arial"/>
              </a:rPr>
              <a:t>Συμμετείχαν και ελληνικά πλοία.</a:t>
            </a:r>
          </a:p>
        </p:txBody>
      </p:sp>
    </p:spTree>
    <p:extLst>
      <p:ext uri="{BB962C8B-B14F-4D97-AF65-F5344CB8AC3E}">
        <p14:creationId xmlns:p14="http://schemas.microsoft.com/office/powerpoint/2010/main" val="257390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9595A24-1C66-43D3-9406-B76430BF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425444"/>
            <a:ext cx="11018259" cy="1132491"/>
          </a:xfrm>
        </p:spPr>
        <p:txBody>
          <a:bodyPr anchor="b">
            <a:normAutofit/>
          </a:bodyPr>
          <a:lstStyle/>
          <a:p>
            <a:r>
              <a:rPr lang="el-GR" sz="3200" dirty="0"/>
              <a:t>ΔΙΟΝΥΣΙΟΣ Ο ΦΙΛΟΣΟΦΟΣ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438938"/>
          </a:solidFill>
          <a:ln w="38100" cap="rnd">
            <a:solidFill>
              <a:srgbClr val="4389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υπαίθριος, βράχος, όρθιος, πέτρ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16BCBFD4-D5D3-44CD-A473-808434643F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12" r="19919" b="-2"/>
          <a:stretch/>
        </p:blipFill>
        <p:spPr>
          <a:xfrm>
            <a:off x="241813" y="2203339"/>
            <a:ext cx="4403924" cy="4414097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BDC38E-0FF6-435E-B688-83B0FA0B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841" y="2200712"/>
            <a:ext cx="7101741" cy="44742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Ø"/>
            </a:pPr>
            <a:r>
              <a:rPr lang="el-GR" sz="2400" dirty="0">
                <a:latin typeface="Arial"/>
                <a:cs typeface="Arial"/>
              </a:rPr>
              <a:t>Ο Μητροπολίτης  Λαρίσης  Διονύσιος ,γνωστός ως Φιλόσοφος (οι Τούρκοι τον αποκαλούσαν ειρωνικά &lt;&lt;</a:t>
            </a:r>
            <a:r>
              <a:rPr lang="el-GR" sz="2400" dirty="0" err="1">
                <a:latin typeface="Arial"/>
                <a:cs typeface="Arial"/>
              </a:rPr>
              <a:t>Σκυλόσοφο</a:t>
            </a:r>
            <a:r>
              <a:rPr lang="el-GR" sz="2400" dirty="0">
                <a:latin typeface="Arial"/>
                <a:cs typeface="Arial"/>
              </a:rPr>
              <a:t>&gt;&gt; ) ,το 1600 ξεσήκωσε την ορεινή Θεσσαλία.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Ø"/>
            </a:pPr>
            <a:r>
              <a:rPr lang="el-GR" sz="2400" dirty="0">
                <a:latin typeface="Arial"/>
                <a:cs typeface="Arial"/>
              </a:rPr>
              <a:t>Αποτυγχάνει και διαφεύγει στη Ρώμη και από εκεί στην Ισπανία ζητώντας βοήθεια.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Ø"/>
            </a:pPr>
            <a:r>
              <a:rPr lang="el-GR" sz="2400" dirty="0">
                <a:latin typeface="Arial"/>
                <a:cs typeface="Arial"/>
              </a:rPr>
              <a:t>Εννιά χρόνια αργότερα επιστρέφει  ξεσηκώνοντας τους Θεσσαλούς να εξεγερθούν.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Ø"/>
            </a:pPr>
            <a:r>
              <a:rPr lang="el-GR" sz="2400" dirty="0">
                <a:latin typeface="Arial"/>
                <a:cs typeface="Arial"/>
              </a:rPr>
              <a:t>Βρήκε μαρτυρικό  θάνατο το 1611 από τους Τούρκους.</a:t>
            </a:r>
          </a:p>
        </p:txBody>
      </p:sp>
    </p:spTree>
    <p:extLst>
      <p:ext uri="{BB962C8B-B14F-4D97-AF65-F5344CB8AC3E}">
        <p14:creationId xmlns:p14="http://schemas.microsoft.com/office/powerpoint/2010/main" val="161854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8DC95AC-7CAD-4093-8D6E-2CCAA2733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259" cy="103184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 dirty="0"/>
              <a:t>ΣΥΓΚΡΟΥΣΕΙΣ  ΒΕΝΕΤΩΝ  ΜΕ  ΤΟΥΡΚΟΥΣ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B28A49"/>
          </a:solidFill>
          <a:ln w="38100" cap="rnd">
            <a:solidFill>
              <a:srgbClr val="B28A4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φύση, άτομα, νερό, παραλί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096F982C-1A85-4696-A95D-247CB95809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16" r="8209"/>
          <a:stretch/>
        </p:blipFill>
        <p:spPr>
          <a:xfrm>
            <a:off x="198681" y="2260848"/>
            <a:ext cx="4518943" cy="4356588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D10F9B-06B1-4A21-A63E-BC3283A83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7144872" cy="479053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r>
              <a:rPr lang="el-GR" sz="2400" dirty="0"/>
              <a:t>Πολιορκία Αθήνας από τους Βενετούς...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endParaRPr lang="el-GR" sz="2400" dirty="0"/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r>
              <a:rPr lang="el-GR" sz="2400" dirty="0"/>
              <a:t>Κατάληψη Πελοποννήσου  το  </a:t>
            </a:r>
            <a:r>
              <a:rPr lang="el-GR" sz="2400" dirty="0">
                <a:latin typeface="Arial"/>
                <a:cs typeface="Arial"/>
              </a:rPr>
              <a:t>1699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r>
              <a:rPr lang="el-GR" sz="2400" dirty="0">
                <a:latin typeface="Arial"/>
                <a:cs typeface="Arial"/>
              </a:rPr>
              <a:t>Ανακατάληψη Πελοποννήσου από τους Τούρκους δύο δεκαετίες αργότερα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r>
              <a:rPr lang="el-GR" sz="2400" dirty="0">
                <a:latin typeface="Arial"/>
                <a:cs typeface="Arial"/>
              </a:rPr>
              <a:t>Από τότε η Βενετία σταμάτησε να εμπλέκεται ενεργά στις ελληνικές υποθέσεις.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endParaRPr lang="el-GR"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ü"/>
            </a:pPr>
            <a:endParaRPr lang="el-GR"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511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76AC4D2-7E0C-4AF5-8153-AFBCF090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l-GR" sz="3200" dirty="0">
                <a:latin typeface="Arial"/>
                <a:cs typeface="Arial"/>
              </a:rPr>
              <a:t>ΟΡΛΩΦΙΚΑ</a:t>
            </a:r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A84E2A"/>
          </a:solidFill>
          <a:ln w="38100" cap="rnd">
            <a:solidFill>
              <a:srgbClr val="A84E2A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5" descr="Εικόνα που περιέχει νερό, βάρκα, πόλη, ποτάμι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E5F0745-3C28-4BAE-9A59-034E2DF776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87" r="13712"/>
          <a:stretch/>
        </p:blipFill>
        <p:spPr>
          <a:xfrm>
            <a:off x="184304" y="2375867"/>
            <a:ext cx="4590829" cy="4313456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7AB10C-05FE-4E94-925F-B29120D9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7101740" cy="461800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/>
              <a:t>Το </a:t>
            </a:r>
            <a:r>
              <a:rPr lang="el-GR" sz="2400" dirty="0">
                <a:latin typeface="Arial"/>
                <a:cs typeface="Arial"/>
              </a:rPr>
              <a:t>1770 οι αδερφοί </a:t>
            </a:r>
            <a:r>
              <a:rPr lang="el-GR" sz="2400" dirty="0" err="1">
                <a:latin typeface="Arial"/>
                <a:cs typeface="Arial"/>
              </a:rPr>
              <a:t>Ορλώφ</a:t>
            </a:r>
            <a:r>
              <a:rPr lang="el-GR" sz="2400" dirty="0">
                <a:latin typeface="Arial"/>
                <a:cs typeface="Arial"/>
              </a:rPr>
              <a:t> έφτασαν με Ρώσους και Έλληνες στρατιώτες στη Μάνη.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Arial"/>
              </a:rPr>
              <a:t>Ο ολιγάριθμος ορθόδοξος στόλος νίκησε τους Οθωμανούς στη ναυμαχία του </a:t>
            </a:r>
            <a:r>
              <a:rPr lang="el-GR" sz="2400" dirty="0" err="1">
                <a:latin typeface="Arial"/>
                <a:cs typeface="Arial"/>
              </a:rPr>
              <a:t>Τσεσμέ</a:t>
            </a:r>
            <a:r>
              <a:rPr lang="el-GR" sz="2400" dirty="0">
                <a:latin typeface="Arial"/>
                <a:cs typeface="Arial"/>
              </a:rPr>
              <a:t> (περιοχή της Τουρκίας απέναντι από τη Χίο).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Arial"/>
              </a:rPr>
              <a:t>Οι συγκρούσεις τερματίστηκαν με τη συνθήκη του </a:t>
            </a:r>
            <a:r>
              <a:rPr lang="el-GR" sz="2400" dirty="0" err="1">
                <a:latin typeface="Arial"/>
                <a:cs typeface="Arial"/>
              </a:rPr>
              <a:t>Κιουτσούκ</a:t>
            </a:r>
            <a:r>
              <a:rPr lang="el-GR" sz="2400" dirty="0">
                <a:latin typeface="Arial"/>
                <a:cs typeface="Arial"/>
              </a:rPr>
              <a:t> </a:t>
            </a:r>
            <a:r>
              <a:rPr lang="el-GR" sz="2400" dirty="0" err="1">
                <a:latin typeface="Arial"/>
                <a:cs typeface="Arial"/>
              </a:rPr>
              <a:t>Καϊναρτζή</a:t>
            </a:r>
            <a:r>
              <a:rPr lang="el-GR" sz="2400" dirty="0">
                <a:latin typeface="Arial"/>
                <a:cs typeface="Arial"/>
              </a:rPr>
              <a:t> (οι Έλληνες έμποροι απέκτησαν το δικαίωμα να υψώνουν τη ρωσική σημαία στα καράβια τους).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endParaRPr lang="el-GR" sz="15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751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D8B4940-4E82-4616-AD4A-FCA9E694D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945585"/>
          </a:xfrm>
        </p:spPr>
        <p:txBody>
          <a:bodyPr anchor="b">
            <a:normAutofit/>
          </a:bodyPr>
          <a:lstStyle/>
          <a:p>
            <a:r>
              <a:rPr lang="el-GR" sz="3200" dirty="0"/>
              <a:t>ΕΞΕΓΕΡΣΗ ΣΤΑ ΣΦΑΚΙΑ  ΤΗΣ ΚΡΗΤΗΣ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E9C47"/>
          </a:solidFill>
          <a:ln w="38100" cap="rnd">
            <a:solidFill>
              <a:srgbClr val="CE9C4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4D9C8F4E-B33D-4480-A5BF-E4D40E8CC9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29" r="4688" b="-1"/>
          <a:stretch/>
        </p:blipFill>
        <p:spPr>
          <a:xfrm>
            <a:off x="83662" y="2002056"/>
            <a:ext cx="4245774" cy="461538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C6D6FC-AD6D-48F1-AA68-2E3A889EC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8" y="1855656"/>
            <a:ext cx="7432419" cy="50061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q"/>
            </a:pPr>
            <a:r>
              <a:rPr lang="el-GR" sz="2400" dirty="0">
                <a:latin typeface="Arial"/>
                <a:cs typeface="Arial"/>
              </a:rPr>
              <a:t> Ο πρόκριτος Ιωάννης Βλάχος ή Δασκαλογιάννης (ονομάστηκε έτσι επειδή ήταν μορφωμένος καθώς είχε σπουδάσει στο εξωτερικό) τέθηκε επικεφαλής της εξέγερσης στα </a:t>
            </a:r>
            <a:r>
              <a:rPr lang="el-GR" sz="2400" dirty="0" err="1">
                <a:latin typeface="Arial"/>
                <a:cs typeface="Arial"/>
              </a:rPr>
              <a:t>Σφακιά</a:t>
            </a:r>
            <a:r>
              <a:rPr lang="el-GR" sz="2400" dirty="0">
                <a:latin typeface="Arial"/>
                <a:cs typeface="Arial"/>
              </a:rPr>
              <a:t> το 1770.</a:t>
            </a: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q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q"/>
            </a:pPr>
            <a:r>
              <a:rPr lang="el-GR" sz="2400" dirty="0">
                <a:latin typeface="Arial"/>
                <a:cs typeface="Arial"/>
              </a:rPr>
              <a:t>Η εξέγερση αποτυγχάνει  και ο Δασκαλογιάννης μαζί με τους συντρόφους του φυλακίστηκε στο Χάνδακα (Ηράκλειο).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q"/>
            </a:pPr>
            <a:r>
              <a:rPr lang="el-GR" sz="2400" dirty="0">
                <a:latin typeface="Arial"/>
                <a:cs typeface="Arial"/>
              </a:rPr>
              <a:t>Στις 17 Ιουνίου 1771 ο Δασκαλογιάννης βρίσκει φρικτό θάνατο στα χέρια των Τούρκων  μαζί με άλλους συναγωνιστές του.</a:t>
            </a:r>
          </a:p>
        </p:txBody>
      </p:sp>
    </p:spTree>
    <p:extLst>
      <p:ext uri="{BB962C8B-B14F-4D97-AF65-F5344CB8AC3E}">
        <p14:creationId xmlns:p14="http://schemas.microsoft.com/office/powerpoint/2010/main" val="132342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9BECB87-2426-4C19-B777-54678764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l-GR" sz="3200" dirty="0"/>
              <a:t>ΛΑΜΠΡΟΣ ΚΑΤΣΩΝΗΣ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4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κείμενο, βιβλί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A4B7425E-4C68-4E72-8D6B-4A2BEC6A7B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45" r="7687" b="-1"/>
          <a:stretch/>
        </p:blipFill>
        <p:spPr>
          <a:xfrm>
            <a:off x="112417" y="2332735"/>
            <a:ext cx="4403924" cy="4414097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C27431-772F-4DC0-BCD4-D94F7B56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7761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l-GR" sz="2400" dirty="0">
                <a:latin typeface="Arial"/>
                <a:cs typeface="Arial"/>
              </a:rPr>
              <a:t> Ο  Λάμπρος  Κατσώνης καταγόταν από τη Λιβαδειά και ήταν αξιωματικός του ρωσικού στρατού.</a:t>
            </a: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l-GR" sz="2400" dirty="0">
                <a:latin typeface="Arial"/>
                <a:cs typeface="Arial"/>
              </a:rPr>
              <a:t>Έκανε επιθέσεις  στο Αιγαίο εναντίον τουρκικών πλοίων έχοντας ως ορμητήριο το νησί Κέα.</a:t>
            </a:r>
            <a:endParaRPr lang="el-GR" sz="240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l-GR" sz="2400" dirty="0">
                <a:latin typeface="Arial"/>
                <a:cs typeface="Arial"/>
              </a:rPr>
              <a:t>Είχε μαζί του τον Γεώργιο </a:t>
            </a:r>
            <a:r>
              <a:rPr lang="el-GR" sz="2400" dirty="0" err="1">
                <a:latin typeface="Arial"/>
                <a:cs typeface="Arial"/>
              </a:rPr>
              <a:t>Ανδρίτσο</a:t>
            </a:r>
            <a:r>
              <a:rPr lang="el-GR" sz="2400" dirty="0">
                <a:latin typeface="Arial"/>
                <a:cs typeface="Arial"/>
              </a:rPr>
              <a:t>, πατέρα του γνωστού ήρωα της Επανάστασης Οδυσσέα Ανδρούτσου.</a:t>
            </a:r>
          </a:p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endParaRPr lang="el-GR" sz="1800"/>
          </a:p>
          <a:p>
            <a:pPr>
              <a:lnSpc>
                <a:spcPct val="100000"/>
              </a:lnSpc>
              <a:buFont typeface="Courier New" panose="020B0604020202020204" pitchFamily="34" charset="0"/>
              <a:buChar char="o"/>
            </a:pPr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398143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ED51B72-E49B-4AB5-ADBE-2F3649FE0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2713" y="235525"/>
            <a:ext cx="6127227" cy="187936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 dirty="0">
                <a:latin typeface="Arial"/>
                <a:cs typeface="Arial"/>
              </a:rPr>
              <a:t>ΠΟΥ ΣΤΡΕΦΟΝΤΑΙ ΟΙ ΥΠΟΔΟΥΛΟΙ ΕΛΛΗΝΕΣ ΓΙΑ ΒΟΗΘΕΙΑ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B1B365"/>
          </a:solidFill>
          <a:ln w="38100" cap="rnd">
            <a:solidFill>
              <a:srgbClr val="B1B365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62C45A-B6CE-4707-A4B2-FB91758D2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790" y="2521113"/>
            <a:ext cx="6673565" cy="416901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Arial"/>
              </a:rPr>
              <a:t>Οι ελπίδες των σκλαβωμένων Ελλήνων στρέφονται  προς τους Γάλλους του Ναπολέοντα (βοηθούν σε αυτό οι ιδέες της Γαλλικής Επανάστασης και τα διάφορα δημοσιεύματα υπέρ των Γάλλων).</a:t>
            </a:r>
            <a:endParaRPr lang="el-GR" sz="2400" dirty="0"/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Arial"/>
              </a:rPr>
              <a:t>Γρήγορα οι ελπίδες αυτές διαψεύστηκαν.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endParaRPr lang="el-GR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l-GR" sz="2400" dirty="0">
                <a:latin typeface="Arial"/>
                <a:cs typeface="Arial"/>
              </a:rPr>
              <a:t>Κοντά στο 1800  οι υπόδουλοι συνειδητοποιούν ότι η απελευθέρωση θα προέλθει από τους ίδιους.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Εικόνα 4">
            <a:extLst>
              <a:ext uri="{FF2B5EF4-FFF2-40B4-BE49-F238E27FC236}">
                <a16:creationId xmlns:a16="http://schemas.microsoft.com/office/drawing/2014/main" id="{E26897ED-D755-48D8-8C7F-4C642B9D0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616" y="1703586"/>
            <a:ext cx="4682591" cy="497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76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146C08-7473-4977-A284-70A08FC60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842"/>
            <a:ext cx="10515600" cy="1383072"/>
          </a:xfrm>
        </p:spPr>
        <p:txBody>
          <a:bodyPr>
            <a:normAutofit fontScale="90000"/>
          </a:bodyPr>
          <a:lstStyle/>
          <a:p>
            <a:r>
              <a:rPr lang="el-GR" sz="3200" u="sng" dirty="0">
                <a:latin typeface="Arial"/>
                <a:cs typeface="Arial"/>
              </a:rPr>
              <a:t>ΑΣΚΗΣΗ 1</a:t>
            </a:r>
            <a:br>
              <a:rPr lang="el-GR" sz="3200" u="sng" dirty="0">
                <a:latin typeface="Arial"/>
                <a:cs typeface="Arial"/>
              </a:rPr>
            </a:br>
            <a:br>
              <a:rPr lang="el-GR" sz="3200" u="sng" dirty="0">
                <a:latin typeface="Arial"/>
                <a:cs typeface="Arial"/>
              </a:rPr>
            </a:br>
            <a:r>
              <a:rPr lang="el-GR" sz="2400" dirty="0">
                <a:latin typeface="Arial"/>
                <a:cs typeface="Arial"/>
              </a:rPr>
              <a:t>Να συμπληρώσεις τα κενά των παρακάτω προτάσεων.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F2F65F-2B12-4041-9A76-428D5C72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84" y="1929384"/>
            <a:ext cx="11076316" cy="49276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1. Το  1600 ξεσήκωσε τους Έλληνες στην ορεινή  Θεσσαλία ο …....................... 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2.Το επαναστατικό κίνημα που ξεκίνησε από τη Μάνη στα 1770 , με την υποκίνηση της Ρωσίας ,είναι γνωστό με την ονομασία .............................................. 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3. Ηγέτης του κινήματος στα </a:t>
            </a:r>
            <a:r>
              <a:rPr lang="el-GR" sz="2400" dirty="0" err="1">
                <a:latin typeface="Arial"/>
                <a:cs typeface="Arial"/>
              </a:rPr>
              <a:t>Σφακιά</a:t>
            </a:r>
            <a:r>
              <a:rPr lang="el-GR" sz="2400" dirty="0">
                <a:latin typeface="Arial"/>
                <a:cs typeface="Arial"/>
              </a:rPr>
              <a:t> το 1770  ήταν ο   ..................................................... 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4.Πολλές καταστροφές στα τουρκικά πλοία  στο Αιγαίο προκάλεσε η δράση του  .......................... 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5. Ο Διονύσιος ο Φιλόσοφος ονομάστηκε ειρωνικά από τους Τούρκους  .............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..............................  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655409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SketchyVTI</vt:lpstr>
      <vt:lpstr>ΤΑ ΚΥΡΙΟΤΕΡΑ ΕΠΑΝΑΣΤΑΤΙΚΑ ΚΙΝΗΜΑΤΑ</vt:lpstr>
      <vt:lpstr>ΣΗΜΑΝΤΙΚΕΣ ΠΟΛΕΜΙΚΕΣ ΣΥΓΚΡΟΥΣΕΙΣ ΕΛΛΗΝΩΝ ΚΑΙ ΕΥΡΩΠΑΙΩΝ ΜΕ ΤΟΥΣ ΤΟΥΡΚΟΥΣ </vt:lpstr>
      <vt:lpstr>ΔΙΟΝΥΣΙΟΣ Ο ΦΙΛΟΣΟΦΟΣ</vt:lpstr>
      <vt:lpstr>ΣΥΓΚΡΟΥΣΕΙΣ  ΒΕΝΕΤΩΝ  ΜΕ  ΤΟΥΡΚΟΥΣ</vt:lpstr>
      <vt:lpstr>ΟΡΛΩΦΙΚΑ</vt:lpstr>
      <vt:lpstr>ΕΞΕΓΕΡΣΗ ΣΤΑ ΣΦΑΚΙΑ  ΤΗΣ ΚΡΗΤΗΣ</vt:lpstr>
      <vt:lpstr>ΛΑΜΠΡΟΣ ΚΑΤΣΩΝΗΣ</vt:lpstr>
      <vt:lpstr>ΠΟΥ ΣΤΡΕΦΟΝΤΑΙ ΟΙ ΥΠΟΔΟΥΛΟΙ ΕΛΛΗΝΕΣ ΓΙΑ ΒΟΗΘΕΙΑ</vt:lpstr>
      <vt:lpstr>ΑΣΚΗΣΗ 1  Να συμπληρώσεις τα κενά των παρακάτω προτάσεων.</vt:lpstr>
      <vt:lpstr>ΑΣΚΗΣΗ 2  Να αντιστοιχίσετε τα γεγονότα με τις ημερομηνίες.  </vt:lpstr>
      <vt:lpstr>Παρουσίαση του PowerPoint</vt:lpstr>
      <vt:lpstr>Η συνέχεια την επόμενη φορά!!!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1951</cp:revision>
  <dcterms:created xsi:type="dcterms:W3CDTF">2020-05-19T16:01:40Z</dcterms:created>
  <dcterms:modified xsi:type="dcterms:W3CDTF">2020-05-22T16:55:44Z</dcterms:modified>
</cp:coreProperties>
</file>