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8631A0-E5FD-4DA1-BFD3-64813E88389B}" v="3429" dt="2020-05-19T17:19:13.852"/>
    <p1510:client id="{74C935C7-7F8A-4FBF-9A80-B0885E3FA1F6}" v="3159" dt="2020-05-19T18:32:52.244"/>
    <p1510:client id="{DE2DAC17-4EF1-4F46-AACB-3155FF193A04}" v="184" dt="2020-05-22T16:53:07.8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9T17:42:05.74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6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5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9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54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64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89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24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174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2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6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0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5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315570" y="654457"/>
            <a:ext cx="4872667" cy="2904802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l-GR" sz="3200" b="1" dirty="0">
                <a:cs typeface="Calibri Light"/>
              </a:rPr>
              <a:t>ΤΑ ΚΥΡΙΟΤΕΡΑ ΕΠΑΝΑΣΤΑΤΙΚΑ ΚΙΝΗΜΑΤΑ</a:t>
            </a:r>
            <a:endParaRPr lang="el-GR" sz="32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7184473" y="4693517"/>
            <a:ext cx="5276935" cy="20759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dirty="0">
                <a:cs typeface="Calibri"/>
              </a:rPr>
              <a:t>ΕΝΟΤΗΤΑ  Β</a:t>
            </a:r>
          </a:p>
          <a:p>
            <a:endParaRPr lang="el-GR" dirty="0">
              <a:cs typeface="Calibri"/>
            </a:endParaRPr>
          </a:p>
          <a:p>
            <a:r>
              <a:rPr lang="el-GR" dirty="0">
                <a:cs typeface="Calibri"/>
              </a:rPr>
              <a:t>ΚΕΦΑΛΑΙΟ  </a:t>
            </a:r>
            <a:r>
              <a:rPr lang="el-GR" dirty="0">
                <a:latin typeface="Arial"/>
                <a:cs typeface="Calibri"/>
              </a:rPr>
              <a:t>  9</a:t>
            </a:r>
          </a:p>
        </p:txBody>
      </p:sp>
      <p:pic>
        <p:nvPicPr>
          <p:cNvPr id="4" name="Εικόνα 4" descr="Εικόνα που περιέχει κείμενο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A788C0B2-F9BF-43E9-96D3-7191C810A8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87" r="9103" b="2"/>
          <a:stretch/>
        </p:blipFill>
        <p:spPr>
          <a:xfrm>
            <a:off x="119069" y="656252"/>
            <a:ext cx="6336411" cy="6063083"/>
          </a:xfrm>
          <a:custGeom>
            <a:avLst/>
            <a:gdLst/>
            <a:ahLst/>
            <a:cxnLst/>
            <a:rect l="l" t="t" r="r" b="b"/>
            <a:pathLst>
              <a:path w="5531320" h="4424065">
                <a:moveTo>
                  <a:pt x="4292328" y="3931444"/>
                </a:moveTo>
                <a:cubicBezTo>
                  <a:pt x="3830135" y="4131325"/>
                  <a:pt x="3346708" y="4259111"/>
                  <a:pt x="2855653" y="4364392"/>
                </a:cubicBezTo>
                <a:lnTo>
                  <a:pt x="2855525" y="4364392"/>
                </a:lnTo>
                <a:cubicBezTo>
                  <a:pt x="3386634" y="4394018"/>
                  <a:pt x="3853531" y="4210158"/>
                  <a:pt x="4292328" y="3931444"/>
                </a:cubicBezTo>
                <a:close/>
                <a:moveTo>
                  <a:pt x="4302118" y="3923561"/>
                </a:moveTo>
                <a:lnTo>
                  <a:pt x="4301102" y="3924959"/>
                </a:lnTo>
                <a:lnTo>
                  <a:pt x="4302881" y="3924959"/>
                </a:lnTo>
                <a:close/>
                <a:moveTo>
                  <a:pt x="3885572" y="334733"/>
                </a:moveTo>
                <a:cubicBezTo>
                  <a:pt x="4046889" y="406840"/>
                  <a:pt x="4203653" y="488713"/>
                  <a:pt x="4355013" y="579880"/>
                </a:cubicBezTo>
                <a:cubicBezTo>
                  <a:pt x="4662082" y="768063"/>
                  <a:pt x="4933803" y="995790"/>
                  <a:pt x="5144619" y="1290779"/>
                </a:cubicBezTo>
                <a:cubicBezTo>
                  <a:pt x="5314365" y="1528042"/>
                  <a:pt x="5426258" y="1789591"/>
                  <a:pt x="5468598" y="2088522"/>
                </a:cubicBezTo>
                <a:cubicBezTo>
                  <a:pt x="5479330" y="2001424"/>
                  <a:pt x="5480182" y="1913385"/>
                  <a:pt x="5471141" y="1826083"/>
                </a:cubicBezTo>
                <a:cubicBezTo>
                  <a:pt x="5455337" y="1662962"/>
                  <a:pt x="5406307" y="1504799"/>
                  <a:pt x="5327080" y="1361348"/>
                </a:cubicBezTo>
                <a:cubicBezTo>
                  <a:pt x="5206160" y="1140233"/>
                  <a:pt x="5033362" y="965782"/>
                  <a:pt x="4833354" y="816507"/>
                </a:cubicBezTo>
                <a:cubicBezTo>
                  <a:pt x="4597235" y="640276"/>
                  <a:pt x="4336322" y="509438"/>
                  <a:pt x="4063457" y="400724"/>
                </a:cubicBezTo>
                <a:cubicBezTo>
                  <a:pt x="4033360" y="388607"/>
                  <a:pt x="4003060" y="376909"/>
                  <a:pt x="3972544" y="365631"/>
                </a:cubicBezTo>
                <a:cubicBezTo>
                  <a:pt x="3943680" y="354950"/>
                  <a:pt x="3914563" y="345033"/>
                  <a:pt x="3885572" y="334733"/>
                </a:cubicBezTo>
                <a:close/>
                <a:moveTo>
                  <a:pt x="3865737" y="329520"/>
                </a:moveTo>
                <a:cubicBezTo>
                  <a:pt x="3865737" y="329520"/>
                  <a:pt x="3865737" y="330410"/>
                  <a:pt x="3866500" y="330537"/>
                </a:cubicBezTo>
                <a:lnTo>
                  <a:pt x="3869806" y="330156"/>
                </a:lnTo>
                <a:close/>
                <a:moveTo>
                  <a:pt x="2219772" y="85645"/>
                </a:moveTo>
                <a:cubicBezTo>
                  <a:pt x="2206943" y="84005"/>
                  <a:pt x="2193910" y="85264"/>
                  <a:pt x="2181627" y="89333"/>
                </a:cubicBezTo>
                <a:cubicBezTo>
                  <a:pt x="1932920" y="125113"/>
                  <a:pt x="1690800" y="197118"/>
                  <a:pt x="1462972" y="303073"/>
                </a:cubicBezTo>
                <a:cubicBezTo>
                  <a:pt x="971789" y="529528"/>
                  <a:pt x="578130" y="865460"/>
                  <a:pt x="308698" y="1338461"/>
                </a:cubicBezTo>
                <a:cubicBezTo>
                  <a:pt x="180225" y="1561852"/>
                  <a:pt x="97653" y="1808638"/>
                  <a:pt x="65840" y="2064364"/>
                </a:cubicBezTo>
                <a:cubicBezTo>
                  <a:pt x="71943" y="2050505"/>
                  <a:pt x="77284" y="2036391"/>
                  <a:pt x="82115" y="2022150"/>
                </a:cubicBezTo>
                <a:cubicBezTo>
                  <a:pt x="170104" y="1763653"/>
                  <a:pt x="279580" y="1515073"/>
                  <a:pt x="423261" y="1282260"/>
                </a:cubicBezTo>
                <a:cubicBezTo>
                  <a:pt x="630770" y="945565"/>
                  <a:pt x="895371" y="664944"/>
                  <a:pt x="1231812" y="454001"/>
                </a:cubicBezTo>
                <a:cubicBezTo>
                  <a:pt x="1535193" y="263783"/>
                  <a:pt x="1866802" y="149729"/>
                  <a:pt x="2219772" y="85645"/>
                </a:cubicBezTo>
                <a:close/>
                <a:moveTo>
                  <a:pt x="2612541" y="836"/>
                </a:moveTo>
                <a:cubicBezTo>
                  <a:pt x="2715914" y="-4250"/>
                  <a:pt x="2831240" y="14695"/>
                  <a:pt x="2946311" y="35548"/>
                </a:cubicBezTo>
                <a:cubicBezTo>
                  <a:pt x="3291652" y="98106"/>
                  <a:pt x="3631144" y="182915"/>
                  <a:pt x="3961100" y="303581"/>
                </a:cubicBezTo>
                <a:cubicBezTo>
                  <a:pt x="4278341" y="419543"/>
                  <a:pt x="4581341" y="563350"/>
                  <a:pt x="4854588" y="764502"/>
                </a:cubicBezTo>
                <a:cubicBezTo>
                  <a:pt x="5067438" y="921152"/>
                  <a:pt x="5250408" y="1105521"/>
                  <a:pt x="5377813" y="1339732"/>
                </a:cubicBezTo>
                <a:cubicBezTo>
                  <a:pt x="5459812" y="1489986"/>
                  <a:pt x="5510304" y="1655396"/>
                  <a:pt x="5526198" y="1825829"/>
                </a:cubicBezTo>
                <a:cubicBezTo>
                  <a:pt x="5538277" y="1951327"/>
                  <a:pt x="5527342" y="2074917"/>
                  <a:pt x="5510558" y="2199398"/>
                </a:cubicBezTo>
                <a:cubicBezTo>
                  <a:pt x="5502967" y="2266991"/>
                  <a:pt x="5502713" y="2335195"/>
                  <a:pt x="5509796" y="2402839"/>
                </a:cubicBezTo>
                <a:cubicBezTo>
                  <a:pt x="5534208" y="2664197"/>
                  <a:pt x="5468472" y="2926051"/>
                  <a:pt x="5323520" y="3144890"/>
                </a:cubicBezTo>
                <a:cubicBezTo>
                  <a:pt x="5201340" y="3332234"/>
                  <a:pt x="5041042" y="3491719"/>
                  <a:pt x="4853062" y="3612932"/>
                </a:cubicBezTo>
                <a:cubicBezTo>
                  <a:pt x="4671110" y="3732072"/>
                  <a:pt x="4498566" y="3864563"/>
                  <a:pt x="4316359" y="3982940"/>
                </a:cubicBezTo>
                <a:cubicBezTo>
                  <a:pt x="4019717" y="4175573"/>
                  <a:pt x="3701077" y="4317347"/>
                  <a:pt x="3352557" y="4386771"/>
                </a:cubicBezTo>
                <a:cubicBezTo>
                  <a:pt x="3160954" y="4425590"/>
                  <a:pt x="2964456" y="4434173"/>
                  <a:pt x="2770207" y="4412201"/>
                </a:cubicBezTo>
                <a:cubicBezTo>
                  <a:pt x="2685525" y="4402537"/>
                  <a:pt x="2599953" y="4402410"/>
                  <a:pt x="2514889" y="4393637"/>
                </a:cubicBezTo>
                <a:cubicBezTo>
                  <a:pt x="2307137" y="4370851"/>
                  <a:pt x="2102209" y="4327277"/>
                  <a:pt x="1903167" y="4263562"/>
                </a:cubicBezTo>
                <a:cubicBezTo>
                  <a:pt x="1560623" y="4156119"/>
                  <a:pt x="1238932" y="4006972"/>
                  <a:pt x="948393" y="3794249"/>
                </a:cubicBezTo>
                <a:cubicBezTo>
                  <a:pt x="647554" y="3573897"/>
                  <a:pt x="396813" y="3308660"/>
                  <a:pt x="223634" y="2975526"/>
                </a:cubicBezTo>
                <a:cubicBezTo>
                  <a:pt x="129454" y="2796370"/>
                  <a:pt x="67150" y="2602198"/>
                  <a:pt x="39520" y="2401695"/>
                </a:cubicBezTo>
                <a:cubicBezTo>
                  <a:pt x="34510" y="2367555"/>
                  <a:pt x="26729" y="2333872"/>
                  <a:pt x="16252" y="2300991"/>
                </a:cubicBezTo>
                <a:cubicBezTo>
                  <a:pt x="-9179" y="2218598"/>
                  <a:pt x="-24" y="2135695"/>
                  <a:pt x="11801" y="2053556"/>
                </a:cubicBezTo>
                <a:cubicBezTo>
                  <a:pt x="93686" y="1480615"/>
                  <a:pt x="377868" y="1021983"/>
                  <a:pt x="812850" y="651084"/>
                </a:cubicBezTo>
                <a:cubicBezTo>
                  <a:pt x="1176755" y="340201"/>
                  <a:pt x="1598260" y="146042"/>
                  <a:pt x="2066810" y="52586"/>
                </a:cubicBezTo>
                <a:cubicBezTo>
                  <a:pt x="2154544" y="35039"/>
                  <a:pt x="2243041" y="23087"/>
                  <a:pt x="2332046" y="14441"/>
                </a:cubicBezTo>
                <a:cubicBezTo>
                  <a:pt x="2421052" y="5794"/>
                  <a:pt x="2508913" y="2107"/>
                  <a:pt x="2612541" y="836"/>
                </a:cubicBezTo>
                <a:close/>
              </a:path>
            </a:pathLst>
          </a:cu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3815" y="4326382"/>
            <a:ext cx="3474720" cy="27432"/>
          </a:xfrm>
          <a:custGeom>
            <a:avLst/>
            <a:gdLst>
              <a:gd name="connsiteX0" fmla="*/ 0 w 3474720"/>
              <a:gd name="connsiteY0" fmla="*/ 0 h 27432"/>
              <a:gd name="connsiteX1" fmla="*/ 660197 w 3474720"/>
              <a:gd name="connsiteY1" fmla="*/ 0 h 27432"/>
              <a:gd name="connsiteX2" fmla="*/ 1355141 w 3474720"/>
              <a:gd name="connsiteY2" fmla="*/ 0 h 27432"/>
              <a:gd name="connsiteX3" fmla="*/ 2084832 w 3474720"/>
              <a:gd name="connsiteY3" fmla="*/ 0 h 27432"/>
              <a:gd name="connsiteX4" fmla="*/ 2814523 w 3474720"/>
              <a:gd name="connsiteY4" fmla="*/ 0 h 27432"/>
              <a:gd name="connsiteX5" fmla="*/ 3474720 w 3474720"/>
              <a:gd name="connsiteY5" fmla="*/ 0 h 27432"/>
              <a:gd name="connsiteX6" fmla="*/ 3474720 w 3474720"/>
              <a:gd name="connsiteY6" fmla="*/ 27432 h 27432"/>
              <a:gd name="connsiteX7" fmla="*/ 2710282 w 3474720"/>
              <a:gd name="connsiteY7" fmla="*/ 27432 h 27432"/>
              <a:gd name="connsiteX8" fmla="*/ 1945843 w 3474720"/>
              <a:gd name="connsiteY8" fmla="*/ 27432 h 27432"/>
              <a:gd name="connsiteX9" fmla="*/ 1250899 w 3474720"/>
              <a:gd name="connsiteY9" fmla="*/ 27432 h 27432"/>
              <a:gd name="connsiteX10" fmla="*/ 0 w 3474720"/>
              <a:gd name="connsiteY10" fmla="*/ 27432 h 27432"/>
              <a:gd name="connsiteX11" fmla="*/ 0 w 3474720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4720" h="27432" fill="none" extrusionOk="0">
                <a:moveTo>
                  <a:pt x="0" y="0"/>
                </a:moveTo>
                <a:cubicBezTo>
                  <a:pt x="307185" y="-8713"/>
                  <a:pt x="392307" y="-13121"/>
                  <a:pt x="660197" y="0"/>
                </a:cubicBezTo>
                <a:cubicBezTo>
                  <a:pt x="928087" y="13121"/>
                  <a:pt x="1167029" y="-2668"/>
                  <a:pt x="1355141" y="0"/>
                </a:cubicBezTo>
                <a:cubicBezTo>
                  <a:pt x="1543253" y="2668"/>
                  <a:pt x="1739408" y="-6709"/>
                  <a:pt x="2084832" y="0"/>
                </a:cubicBezTo>
                <a:cubicBezTo>
                  <a:pt x="2430256" y="6709"/>
                  <a:pt x="2538889" y="29706"/>
                  <a:pt x="2814523" y="0"/>
                </a:cubicBezTo>
                <a:cubicBezTo>
                  <a:pt x="3090157" y="-29706"/>
                  <a:pt x="3152920" y="-15446"/>
                  <a:pt x="3474720" y="0"/>
                </a:cubicBezTo>
                <a:cubicBezTo>
                  <a:pt x="3473554" y="7395"/>
                  <a:pt x="3474765" y="21864"/>
                  <a:pt x="3474720" y="27432"/>
                </a:cubicBezTo>
                <a:cubicBezTo>
                  <a:pt x="3275380" y="12730"/>
                  <a:pt x="2958934" y="10130"/>
                  <a:pt x="2710282" y="27432"/>
                </a:cubicBezTo>
                <a:cubicBezTo>
                  <a:pt x="2461630" y="44734"/>
                  <a:pt x="2131168" y="43757"/>
                  <a:pt x="1945843" y="27432"/>
                </a:cubicBezTo>
                <a:cubicBezTo>
                  <a:pt x="1760518" y="11107"/>
                  <a:pt x="1444829" y="-3738"/>
                  <a:pt x="1250899" y="27432"/>
                </a:cubicBezTo>
                <a:cubicBezTo>
                  <a:pt x="1056969" y="58602"/>
                  <a:pt x="444992" y="52761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474720" h="27432" stroke="0" extrusionOk="0">
                <a:moveTo>
                  <a:pt x="0" y="0"/>
                </a:moveTo>
                <a:cubicBezTo>
                  <a:pt x="300114" y="-5103"/>
                  <a:pt x="525093" y="-25284"/>
                  <a:pt x="660197" y="0"/>
                </a:cubicBezTo>
                <a:cubicBezTo>
                  <a:pt x="795301" y="25284"/>
                  <a:pt x="1023172" y="17955"/>
                  <a:pt x="1250899" y="0"/>
                </a:cubicBezTo>
                <a:cubicBezTo>
                  <a:pt x="1478626" y="-17955"/>
                  <a:pt x="1782079" y="-27844"/>
                  <a:pt x="2015338" y="0"/>
                </a:cubicBezTo>
                <a:cubicBezTo>
                  <a:pt x="2248597" y="27844"/>
                  <a:pt x="2491007" y="27648"/>
                  <a:pt x="2675534" y="0"/>
                </a:cubicBezTo>
                <a:cubicBezTo>
                  <a:pt x="2860061" y="-27648"/>
                  <a:pt x="3088679" y="-3661"/>
                  <a:pt x="3474720" y="0"/>
                </a:cubicBezTo>
                <a:cubicBezTo>
                  <a:pt x="3474913" y="12649"/>
                  <a:pt x="3473732" y="17989"/>
                  <a:pt x="3474720" y="27432"/>
                </a:cubicBezTo>
                <a:cubicBezTo>
                  <a:pt x="3317198" y="15714"/>
                  <a:pt x="2959205" y="52182"/>
                  <a:pt x="2779776" y="27432"/>
                </a:cubicBezTo>
                <a:cubicBezTo>
                  <a:pt x="2600347" y="2682"/>
                  <a:pt x="2382660" y="-684"/>
                  <a:pt x="2015338" y="27432"/>
                </a:cubicBezTo>
                <a:cubicBezTo>
                  <a:pt x="1648016" y="55548"/>
                  <a:pt x="1641073" y="39646"/>
                  <a:pt x="1424635" y="27432"/>
                </a:cubicBezTo>
                <a:cubicBezTo>
                  <a:pt x="1208197" y="15218"/>
                  <a:pt x="1021559" y="15893"/>
                  <a:pt x="729691" y="27432"/>
                </a:cubicBezTo>
                <a:cubicBezTo>
                  <a:pt x="437823" y="38971"/>
                  <a:pt x="153856" y="-2647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D9B478"/>
          </a:solidFill>
          <a:ln w="38100" cap="rnd">
            <a:solidFill>
              <a:srgbClr val="D9B478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2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660416-EB7F-4101-8050-91CE4BF02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6408"/>
            <a:ext cx="10515600" cy="1138657"/>
          </a:xfrm>
        </p:spPr>
        <p:txBody>
          <a:bodyPr>
            <a:normAutofit fontScale="90000"/>
          </a:bodyPr>
          <a:lstStyle/>
          <a:p>
            <a:r>
              <a:rPr lang="el-GR" sz="3200" u="sng" dirty="0">
                <a:latin typeface="Arial"/>
                <a:cs typeface="Arial"/>
              </a:rPr>
              <a:t>ΑΣΚΗΣΗ 2</a:t>
            </a:r>
            <a:br>
              <a:rPr lang="el-GR" sz="3200" u="sng" dirty="0">
                <a:latin typeface="Arial"/>
                <a:cs typeface="Arial"/>
              </a:rPr>
            </a:br>
            <a:br>
              <a:rPr lang="el-GR" sz="3200" u="sng" dirty="0">
                <a:latin typeface="Arial"/>
                <a:cs typeface="Arial"/>
              </a:rPr>
            </a:br>
            <a:r>
              <a:rPr lang="el-GR" sz="3200" dirty="0">
                <a:latin typeface="Arial"/>
                <a:cs typeface="Arial"/>
              </a:rPr>
              <a:t>Να αντιστοιχίσετε τα γεγονότα με τις ημερομηνίες.</a:t>
            </a:r>
            <a:br>
              <a:rPr lang="el-GR" sz="3200" u="sng" dirty="0">
                <a:latin typeface="Arial"/>
                <a:cs typeface="Arial"/>
              </a:rPr>
            </a:br>
            <a:br>
              <a:rPr lang="el-GR" sz="3200" u="sng" dirty="0">
                <a:latin typeface="Arial"/>
                <a:cs typeface="Arial"/>
              </a:rPr>
            </a:br>
            <a:endParaRPr lang="el-GR" sz="3200" u="sng" dirty="0">
              <a:latin typeface="Arial"/>
              <a:cs typeface="Arial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F108E47-778F-4527-9C6F-624CB7CE2E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5597" y="1929384"/>
            <a:ext cx="5814203" cy="47264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z="2400" dirty="0">
                <a:latin typeface="Arial"/>
                <a:cs typeface="Arial"/>
              </a:rPr>
              <a:t>Ναυμαχία της </a:t>
            </a:r>
            <a:r>
              <a:rPr lang="el-GR" sz="2400" dirty="0" err="1">
                <a:latin typeface="Arial"/>
                <a:cs typeface="Arial"/>
              </a:rPr>
              <a:t>Ναυπάκτου</a:t>
            </a:r>
            <a:endParaRPr lang="el-GR" sz="2400">
              <a:latin typeface="Arial"/>
              <a:cs typeface="Arial"/>
            </a:endParaRPr>
          </a:p>
          <a:p>
            <a:pPr marL="0" indent="0">
              <a:buNone/>
            </a:pPr>
            <a:endParaRPr lang="el-GR" sz="2400" dirty="0">
              <a:latin typeface="Arial"/>
              <a:cs typeface="Arial"/>
            </a:endParaRPr>
          </a:p>
          <a:p>
            <a:r>
              <a:rPr lang="el-GR" sz="2400" dirty="0">
                <a:latin typeface="Arial"/>
                <a:cs typeface="Arial"/>
              </a:rPr>
              <a:t>Οι αδερφοί </a:t>
            </a:r>
            <a:r>
              <a:rPr lang="el-GR" sz="2400" dirty="0" err="1">
                <a:latin typeface="Arial"/>
                <a:cs typeface="Arial"/>
              </a:rPr>
              <a:t>Ορλώφ</a:t>
            </a:r>
            <a:r>
              <a:rPr lang="el-GR" sz="2400" dirty="0">
                <a:latin typeface="Arial"/>
                <a:cs typeface="Arial"/>
              </a:rPr>
              <a:t> φτάνουν στη Μάνη.</a:t>
            </a:r>
          </a:p>
          <a:p>
            <a:pPr marL="0" indent="0">
              <a:buNone/>
            </a:pPr>
            <a:endParaRPr lang="el-GR" sz="2400" dirty="0">
              <a:latin typeface="Arial"/>
              <a:cs typeface="Arial"/>
            </a:endParaRPr>
          </a:p>
          <a:p>
            <a:r>
              <a:rPr lang="el-GR" sz="2400" dirty="0">
                <a:latin typeface="Arial"/>
                <a:cs typeface="Arial"/>
              </a:rPr>
              <a:t>Ο Διονύσιος ο Φιλόσοφος ξεσηκώνει τους Θεσσαλούς.</a:t>
            </a:r>
          </a:p>
          <a:p>
            <a:pPr marL="0" indent="0">
              <a:buNone/>
            </a:pPr>
            <a:endParaRPr lang="el-GR" sz="2400" dirty="0">
              <a:latin typeface="Arial"/>
              <a:cs typeface="Arial"/>
            </a:endParaRPr>
          </a:p>
          <a:p>
            <a:r>
              <a:rPr lang="el-GR" sz="2400" dirty="0">
                <a:latin typeface="Arial"/>
                <a:cs typeface="Arial"/>
              </a:rPr>
              <a:t>Οι Βενετοί καταλαμβάνουν σχεδόν όλη την Πελοπόννησο.</a:t>
            </a:r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53CB0BF-0922-4466-8FFB-AE714AF29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4199" y="2159422"/>
            <a:ext cx="5052204" cy="45826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z="2400" dirty="0">
                <a:latin typeface="Arial"/>
                <a:cs typeface="Arial"/>
              </a:rPr>
              <a:t>1770</a:t>
            </a:r>
          </a:p>
          <a:p>
            <a:endParaRPr lang="el-GR" sz="2400" dirty="0">
              <a:latin typeface="Arial"/>
              <a:cs typeface="Arial"/>
            </a:endParaRPr>
          </a:p>
          <a:p>
            <a:r>
              <a:rPr lang="el-GR" sz="2400" dirty="0">
                <a:latin typeface="Arial"/>
                <a:cs typeface="Arial"/>
              </a:rPr>
              <a:t>1600</a:t>
            </a:r>
          </a:p>
          <a:p>
            <a:pPr marL="0" indent="0">
              <a:buNone/>
            </a:pPr>
            <a:endParaRPr lang="el-GR" sz="2400" dirty="0">
              <a:latin typeface="Arial"/>
              <a:cs typeface="Arial"/>
            </a:endParaRPr>
          </a:p>
          <a:p>
            <a:endParaRPr lang="el-GR" sz="2400" dirty="0">
              <a:latin typeface="Arial"/>
              <a:cs typeface="Arial"/>
            </a:endParaRPr>
          </a:p>
          <a:p>
            <a:r>
              <a:rPr lang="el-GR" sz="2400" dirty="0">
                <a:latin typeface="Arial"/>
                <a:cs typeface="Arial"/>
              </a:rPr>
              <a:t>1699</a:t>
            </a:r>
          </a:p>
          <a:p>
            <a:endParaRPr lang="el-GR" sz="2400" dirty="0">
              <a:latin typeface="Arial"/>
              <a:cs typeface="Arial"/>
            </a:endParaRPr>
          </a:p>
          <a:p>
            <a:r>
              <a:rPr lang="el-GR" sz="2400" dirty="0">
                <a:latin typeface="Arial"/>
                <a:cs typeface="Arial"/>
              </a:rPr>
              <a:t>1571</a:t>
            </a:r>
          </a:p>
        </p:txBody>
      </p:sp>
    </p:spTree>
    <p:extLst>
      <p:ext uri="{BB962C8B-B14F-4D97-AF65-F5344CB8AC3E}">
        <p14:creationId xmlns:p14="http://schemas.microsoft.com/office/powerpoint/2010/main" val="3802938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2" descr="Εικόνα που περιέχει υπαίθριος, άτομο, άνδρας, όρθιος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8352678D-4853-4CC4-A996-A5AF7ABC3C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94" y="-51128"/>
            <a:ext cx="12199188" cy="688837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029050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A1D93DE3-79D3-4D96-9C91-A996CDA32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05" y="325369"/>
            <a:ext cx="5144979" cy="1568653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latin typeface="Arial"/>
                <a:cs typeface="Arial"/>
              </a:rPr>
              <a:t>Η </a:t>
            </a:r>
            <a:r>
              <a:rPr lang="en-US" sz="3200" dirty="0" err="1">
                <a:latin typeface="Arial"/>
                <a:cs typeface="Arial"/>
              </a:rPr>
              <a:t>συνέχει</a:t>
            </a:r>
            <a:r>
              <a:rPr lang="en-US" sz="3200" dirty="0">
                <a:latin typeface="Arial"/>
                <a:cs typeface="Arial"/>
              </a:rPr>
              <a:t>α </a:t>
            </a:r>
            <a:r>
              <a:rPr lang="en-US" sz="3200" dirty="0" err="1">
                <a:latin typeface="Arial"/>
                <a:cs typeface="Arial"/>
              </a:rPr>
              <a:t>την</a:t>
            </a:r>
            <a:r>
              <a:rPr lang="en-US" sz="3200" dirty="0">
                <a:latin typeface="Arial"/>
                <a:cs typeface="Arial"/>
              </a:rPr>
              <a:t> επ</a:t>
            </a:r>
            <a:r>
              <a:rPr lang="en-US" sz="3200" dirty="0" err="1">
                <a:latin typeface="Arial"/>
                <a:cs typeface="Arial"/>
              </a:rPr>
              <a:t>όμενη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φορά</a:t>
            </a:r>
            <a:r>
              <a:rPr lang="en-US" sz="3200" dirty="0">
                <a:latin typeface="Arial"/>
                <a:cs typeface="Arial"/>
              </a:rPr>
              <a:t>!!!</a:t>
            </a:r>
          </a:p>
        </p:txBody>
      </p:sp>
      <p:sp>
        <p:nvSpPr>
          <p:cNvPr id="36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093" y="2563839"/>
            <a:ext cx="3931920" cy="27432"/>
          </a:xfrm>
          <a:custGeom>
            <a:avLst/>
            <a:gdLst>
              <a:gd name="connsiteX0" fmla="*/ 0 w 3931920"/>
              <a:gd name="connsiteY0" fmla="*/ 0 h 27432"/>
              <a:gd name="connsiteX1" fmla="*/ 733958 w 3931920"/>
              <a:gd name="connsiteY1" fmla="*/ 0 h 27432"/>
              <a:gd name="connsiteX2" fmla="*/ 1428598 w 3931920"/>
              <a:gd name="connsiteY2" fmla="*/ 0 h 27432"/>
              <a:gd name="connsiteX3" fmla="*/ 2123237 w 3931920"/>
              <a:gd name="connsiteY3" fmla="*/ 0 h 27432"/>
              <a:gd name="connsiteX4" fmla="*/ 2660599 w 3931920"/>
              <a:gd name="connsiteY4" fmla="*/ 0 h 27432"/>
              <a:gd name="connsiteX5" fmla="*/ 3237281 w 3931920"/>
              <a:gd name="connsiteY5" fmla="*/ 0 h 27432"/>
              <a:gd name="connsiteX6" fmla="*/ 3931920 w 3931920"/>
              <a:gd name="connsiteY6" fmla="*/ 0 h 27432"/>
              <a:gd name="connsiteX7" fmla="*/ 3931920 w 3931920"/>
              <a:gd name="connsiteY7" fmla="*/ 27432 h 27432"/>
              <a:gd name="connsiteX8" fmla="*/ 3276600 w 3931920"/>
              <a:gd name="connsiteY8" fmla="*/ 27432 h 27432"/>
              <a:gd name="connsiteX9" fmla="*/ 2739238 w 3931920"/>
              <a:gd name="connsiteY9" fmla="*/ 27432 h 27432"/>
              <a:gd name="connsiteX10" fmla="*/ 2201875 w 3931920"/>
              <a:gd name="connsiteY10" fmla="*/ 27432 h 27432"/>
              <a:gd name="connsiteX11" fmla="*/ 1507236 w 3931920"/>
              <a:gd name="connsiteY11" fmla="*/ 27432 h 27432"/>
              <a:gd name="connsiteX12" fmla="*/ 930554 w 3931920"/>
              <a:gd name="connsiteY12" fmla="*/ 27432 h 27432"/>
              <a:gd name="connsiteX13" fmla="*/ 0 w 3931920"/>
              <a:gd name="connsiteY13" fmla="*/ 27432 h 27432"/>
              <a:gd name="connsiteX14" fmla="*/ 0 w 3931920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31920" h="27432" fill="none" extrusionOk="0">
                <a:moveTo>
                  <a:pt x="0" y="0"/>
                </a:moveTo>
                <a:cubicBezTo>
                  <a:pt x="245351" y="16874"/>
                  <a:pt x="509174" y="13736"/>
                  <a:pt x="733958" y="0"/>
                </a:cubicBezTo>
                <a:cubicBezTo>
                  <a:pt x="958742" y="-13736"/>
                  <a:pt x="1245406" y="-17215"/>
                  <a:pt x="1428598" y="0"/>
                </a:cubicBezTo>
                <a:cubicBezTo>
                  <a:pt x="1611790" y="17215"/>
                  <a:pt x="1930525" y="20562"/>
                  <a:pt x="2123237" y="0"/>
                </a:cubicBezTo>
                <a:cubicBezTo>
                  <a:pt x="2315949" y="-20562"/>
                  <a:pt x="2485508" y="11332"/>
                  <a:pt x="2660599" y="0"/>
                </a:cubicBezTo>
                <a:cubicBezTo>
                  <a:pt x="2835690" y="-11332"/>
                  <a:pt x="3075198" y="-14809"/>
                  <a:pt x="3237281" y="0"/>
                </a:cubicBezTo>
                <a:cubicBezTo>
                  <a:pt x="3399364" y="14809"/>
                  <a:pt x="3745084" y="-4992"/>
                  <a:pt x="3931920" y="0"/>
                </a:cubicBezTo>
                <a:cubicBezTo>
                  <a:pt x="3930963" y="8431"/>
                  <a:pt x="3931571" y="14612"/>
                  <a:pt x="3931920" y="27432"/>
                </a:cubicBezTo>
                <a:cubicBezTo>
                  <a:pt x="3765435" y="40792"/>
                  <a:pt x="3452398" y="38703"/>
                  <a:pt x="3276600" y="27432"/>
                </a:cubicBezTo>
                <a:cubicBezTo>
                  <a:pt x="3100802" y="16161"/>
                  <a:pt x="2914889" y="26998"/>
                  <a:pt x="2739238" y="27432"/>
                </a:cubicBezTo>
                <a:cubicBezTo>
                  <a:pt x="2563587" y="27866"/>
                  <a:pt x="2395484" y="39154"/>
                  <a:pt x="2201875" y="27432"/>
                </a:cubicBezTo>
                <a:cubicBezTo>
                  <a:pt x="2008266" y="15710"/>
                  <a:pt x="1781367" y="4899"/>
                  <a:pt x="1507236" y="27432"/>
                </a:cubicBezTo>
                <a:cubicBezTo>
                  <a:pt x="1233105" y="49965"/>
                  <a:pt x="1075495" y="47542"/>
                  <a:pt x="930554" y="27432"/>
                </a:cubicBezTo>
                <a:cubicBezTo>
                  <a:pt x="785613" y="7322"/>
                  <a:pt x="268930" y="30433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931920" h="27432" stroke="0" extrusionOk="0">
                <a:moveTo>
                  <a:pt x="0" y="0"/>
                </a:moveTo>
                <a:cubicBezTo>
                  <a:pt x="278269" y="4786"/>
                  <a:pt x="349028" y="-10422"/>
                  <a:pt x="616001" y="0"/>
                </a:cubicBezTo>
                <a:cubicBezTo>
                  <a:pt x="882974" y="10422"/>
                  <a:pt x="931617" y="-15515"/>
                  <a:pt x="1153363" y="0"/>
                </a:cubicBezTo>
                <a:cubicBezTo>
                  <a:pt x="1375109" y="15515"/>
                  <a:pt x="1704089" y="-3631"/>
                  <a:pt x="1887322" y="0"/>
                </a:cubicBezTo>
                <a:cubicBezTo>
                  <a:pt x="2070555" y="3631"/>
                  <a:pt x="2344155" y="2213"/>
                  <a:pt x="2503322" y="0"/>
                </a:cubicBezTo>
                <a:cubicBezTo>
                  <a:pt x="2662489" y="-2213"/>
                  <a:pt x="2976859" y="26691"/>
                  <a:pt x="3119323" y="0"/>
                </a:cubicBezTo>
                <a:cubicBezTo>
                  <a:pt x="3261787" y="-26691"/>
                  <a:pt x="3588171" y="-28651"/>
                  <a:pt x="3931920" y="0"/>
                </a:cubicBezTo>
                <a:cubicBezTo>
                  <a:pt x="3930565" y="9524"/>
                  <a:pt x="3930718" y="13975"/>
                  <a:pt x="3931920" y="27432"/>
                </a:cubicBezTo>
                <a:cubicBezTo>
                  <a:pt x="3664329" y="4021"/>
                  <a:pt x="3437686" y="14511"/>
                  <a:pt x="3276600" y="27432"/>
                </a:cubicBezTo>
                <a:cubicBezTo>
                  <a:pt x="3115514" y="40353"/>
                  <a:pt x="2913592" y="48967"/>
                  <a:pt x="2739238" y="27432"/>
                </a:cubicBezTo>
                <a:cubicBezTo>
                  <a:pt x="2564884" y="5897"/>
                  <a:pt x="2294049" y="39820"/>
                  <a:pt x="2083918" y="27432"/>
                </a:cubicBezTo>
                <a:cubicBezTo>
                  <a:pt x="1873787" y="15044"/>
                  <a:pt x="1718903" y="21388"/>
                  <a:pt x="1428598" y="27432"/>
                </a:cubicBezTo>
                <a:cubicBezTo>
                  <a:pt x="1138293" y="33476"/>
                  <a:pt x="952209" y="50441"/>
                  <a:pt x="812597" y="27432"/>
                </a:cubicBezTo>
                <a:cubicBezTo>
                  <a:pt x="672985" y="4423"/>
                  <a:pt x="305800" y="28240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rgbClr val="6D93BB"/>
          </a:solidFill>
          <a:ln w="38100" cap="rnd">
            <a:solidFill>
              <a:srgbClr val="6D93BB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88F7E7A-CC35-4A1C-B4EE-70CAB2823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269" y="2872899"/>
            <a:ext cx="4718041" cy="35938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/>
                <a:cs typeface="Arial"/>
              </a:rPr>
              <a:t>Κα</a:t>
            </a:r>
            <a:r>
              <a:rPr lang="en-US" sz="2400" dirty="0" err="1">
                <a:latin typeface="Arial"/>
                <a:cs typeface="Arial"/>
              </a:rPr>
              <a:t>λό</a:t>
            </a:r>
            <a:r>
              <a:rPr lang="en-US" sz="2400" dirty="0">
                <a:latin typeface="Arial"/>
                <a:cs typeface="Arial"/>
              </a:rPr>
              <a:t> Σαββα</a:t>
            </a:r>
            <a:r>
              <a:rPr lang="en-US" sz="2400" dirty="0" err="1">
                <a:latin typeface="Arial"/>
                <a:cs typeface="Arial"/>
              </a:rPr>
              <a:t>τοκύρι</a:t>
            </a:r>
            <a:r>
              <a:rPr lang="en-US" sz="2400" dirty="0">
                <a:latin typeface="Arial"/>
                <a:cs typeface="Arial"/>
              </a:rPr>
              <a:t>α</a:t>
            </a:r>
            <a:r>
              <a:rPr lang="en-US" sz="2400" dirty="0" err="1">
                <a:latin typeface="Arial"/>
                <a:cs typeface="Arial"/>
              </a:rPr>
              <a:t>κο</a:t>
            </a:r>
            <a:r>
              <a:rPr lang="en-US" sz="2400" dirty="0">
                <a:latin typeface="Arial"/>
                <a:cs typeface="Arial"/>
              </a:rPr>
              <a:t>!!!</a:t>
            </a:r>
          </a:p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latin typeface="Arial"/>
                <a:cs typeface="Arial"/>
              </a:rPr>
              <a:t>Να π</a:t>
            </a:r>
            <a:r>
              <a:rPr lang="en-US" sz="2400" dirty="0" err="1">
                <a:latin typeface="Arial"/>
                <a:cs typeface="Arial"/>
              </a:rPr>
              <a:t>εράσετε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όμορφ</a:t>
            </a:r>
            <a:r>
              <a:rPr lang="en-US" sz="2400" dirty="0">
                <a:latin typeface="Arial"/>
                <a:cs typeface="Arial"/>
              </a:rPr>
              <a:t>α!!!</a:t>
            </a:r>
          </a:p>
        </p:txBody>
      </p:sp>
      <p:pic>
        <p:nvPicPr>
          <p:cNvPr id="4" name="Εικόνα 4" descr="Εικόνα που περιέχει χλόη, υπαίθριος, άλογο, βουνό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2273ADB4-F277-4F94-B858-D70D5F1BAC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686" r="18854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42475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1F066A22-64D5-440A-ADA3-C22277542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47013" cy="1103736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l-GR" sz="3200" dirty="0"/>
              <a:t>ΣΗΜΑΝΤΙΚΕΣ ΠΟΛΕΜΙΚΕΣ ΣΥΓΚΡΟΥΣΕΙΣ ΕΛΛΗΝΩΝ ΚΑΙ ΕΥΡΩΠΑΙΩΝ ΜΕ ΤΟΥΣ ΤΟΥΡΚΟΥΣ </a:t>
            </a:r>
            <a:endParaRPr lang="el-GR" sz="4000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4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71A6B5"/>
          </a:solidFill>
          <a:ln w="38100" cap="rnd">
            <a:solidFill>
              <a:srgbClr val="71A6B5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Εικόνα 4" descr="Εικόνα που περιέχει ύφασμα, δέντρο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832B0C8C-0F63-41A3-9FB4-7888EDA905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19" r="29751"/>
          <a:stretch/>
        </p:blipFill>
        <p:spPr>
          <a:xfrm>
            <a:off x="213058" y="2375867"/>
            <a:ext cx="4447056" cy="4313456"/>
          </a:xfrm>
          <a:custGeom>
            <a:avLst/>
            <a:gdLst/>
            <a:ahLst/>
            <a:cxnLst/>
            <a:rect l="l" t="t" r="r" b="b"/>
            <a:pathLst>
              <a:path w="3807743" h="6307845">
                <a:moveTo>
                  <a:pt x="723201" y="386"/>
                </a:moveTo>
                <a:cubicBezTo>
                  <a:pt x="853884" y="-4204"/>
                  <a:pt x="1013493" y="33912"/>
                  <a:pt x="1176100" y="22622"/>
                </a:cubicBezTo>
                <a:cubicBezTo>
                  <a:pt x="1230302" y="18859"/>
                  <a:pt x="1281736" y="20622"/>
                  <a:pt x="1331852" y="24473"/>
                </a:cubicBezTo>
                <a:lnTo>
                  <a:pt x="1439547" y="34944"/>
                </a:lnTo>
                <a:lnTo>
                  <a:pt x="1484197" y="36226"/>
                </a:lnTo>
                <a:cubicBezTo>
                  <a:pt x="1535166" y="35421"/>
                  <a:pt x="1586369" y="31625"/>
                  <a:pt x="1636625" y="22622"/>
                </a:cubicBezTo>
                <a:cubicBezTo>
                  <a:pt x="1686882" y="13619"/>
                  <a:pt x="1729837" y="10653"/>
                  <a:pt x="1768740" y="10885"/>
                </a:cubicBezTo>
                <a:lnTo>
                  <a:pt x="1829538" y="15086"/>
                </a:lnTo>
                <a:lnTo>
                  <a:pt x="1869968" y="7996"/>
                </a:lnTo>
                <a:cubicBezTo>
                  <a:pt x="1953577" y="-31"/>
                  <a:pt x="2036989" y="9808"/>
                  <a:pt x="2112925" y="20118"/>
                </a:cubicBezTo>
                <a:lnTo>
                  <a:pt x="2119331" y="20977"/>
                </a:lnTo>
                <a:lnTo>
                  <a:pt x="2221855" y="13374"/>
                </a:lnTo>
                <a:cubicBezTo>
                  <a:pt x="2261207" y="12845"/>
                  <a:pt x="2298379" y="14359"/>
                  <a:pt x="2333484" y="16393"/>
                </a:cubicBezTo>
                <a:lnTo>
                  <a:pt x="2372613" y="18812"/>
                </a:lnTo>
                <a:lnTo>
                  <a:pt x="2404945" y="9387"/>
                </a:lnTo>
                <a:cubicBezTo>
                  <a:pt x="2452532" y="1754"/>
                  <a:pt x="2506192" y="9333"/>
                  <a:pt x="2561622" y="17814"/>
                </a:cubicBezTo>
                <a:lnTo>
                  <a:pt x="2583950" y="20591"/>
                </a:lnTo>
                <a:lnTo>
                  <a:pt x="2643527" y="20319"/>
                </a:lnTo>
                <a:cubicBezTo>
                  <a:pt x="2669677" y="20426"/>
                  <a:pt x="2697963" y="20717"/>
                  <a:pt x="2727392" y="21103"/>
                </a:cubicBezTo>
                <a:lnTo>
                  <a:pt x="2786908" y="21989"/>
                </a:lnTo>
                <a:lnTo>
                  <a:pt x="2846459" y="13267"/>
                </a:lnTo>
                <a:cubicBezTo>
                  <a:pt x="2896401" y="10176"/>
                  <a:pt x="2960607" y="12733"/>
                  <a:pt x="3036361" y="17072"/>
                </a:cubicBezTo>
                <a:lnTo>
                  <a:pt x="3129100" y="22671"/>
                </a:lnTo>
                <a:lnTo>
                  <a:pt x="3130653" y="22622"/>
                </a:lnTo>
                <a:cubicBezTo>
                  <a:pt x="3178874" y="19804"/>
                  <a:pt x="3260845" y="26231"/>
                  <a:pt x="3352422" y="32691"/>
                </a:cubicBezTo>
                <a:lnTo>
                  <a:pt x="3362608" y="33356"/>
                </a:lnTo>
                <a:lnTo>
                  <a:pt x="3446036" y="35579"/>
                </a:lnTo>
                <a:cubicBezTo>
                  <a:pt x="3550323" y="36566"/>
                  <a:pt x="3662083" y="33535"/>
                  <a:pt x="3778601" y="22622"/>
                </a:cubicBezTo>
                <a:cubicBezTo>
                  <a:pt x="3793981" y="243672"/>
                  <a:pt x="3764152" y="318695"/>
                  <a:pt x="3778601" y="467157"/>
                </a:cubicBezTo>
                <a:cubicBezTo>
                  <a:pt x="3790077" y="557563"/>
                  <a:pt x="3783697" y="684218"/>
                  <a:pt x="3777639" y="811856"/>
                </a:cubicBezTo>
                <a:lnTo>
                  <a:pt x="3773760" y="922625"/>
                </a:lnTo>
                <a:lnTo>
                  <a:pt x="3778601" y="974384"/>
                </a:lnTo>
                <a:cubicBezTo>
                  <a:pt x="3785784" y="1003717"/>
                  <a:pt x="3785160" y="1041120"/>
                  <a:pt x="3781239" y="1085904"/>
                </a:cubicBezTo>
                <a:lnTo>
                  <a:pt x="3776107" y="1132519"/>
                </a:lnTo>
                <a:lnTo>
                  <a:pt x="3778601" y="1162456"/>
                </a:lnTo>
                <a:cubicBezTo>
                  <a:pt x="3791360" y="1256797"/>
                  <a:pt x="3774958" y="1367020"/>
                  <a:pt x="3763568" y="1469787"/>
                </a:cubicBezTo>
                <a:lnTo>
                  <a:pt x="3758806" y="1520515"/>
                </a:lnTo>
                <a:lnTo>
                  <a:pt x="3760417" y="1549437"/>
                </a:lnTo>
                <a:cubicBezTo>
                  <a:pt x="3764298" y="1588133"/>
                  <a:pt x="3770171" y="1628243"/>
                  <a:pt x="3778601" y="1669683"/>
                </a:cubicBezTo>
                <a:cubicBezTo>
                  <a:pt x="3846039" y="2001203"/>
                  <a:pt x="3774784" y="2142285"/>
                  <a:pt x="3778601" y="2364982"/>
                </a:cubicBezTo>
                <a:lnTo>
                  <a:pt x="3776565" y="2406088"/>
                </a:lnTo>
                <a:lnTo>
                  <a:pt x="3778601" y="2427673"/>
                </a:lnTo>
                <a:cubicBezTo>
                  <a:pt x="3821357" y="2695960"/>
                  <a:pt x="3735684" y="2699438"/>
                  <a:pt x="3778601" y="2809517"/>
                </a:cubicBezTo>
                <a:cubicBezTo>
                  <a:pt x="3789330" y="2837037"/>
                  <a:pt x="3791666" y="2872927"/>
                  <a:pt x="3789892" y="2914654"/>
                </a:cubicBezTo>
                <a:lnTo>
                  <a:pt x="3784971" y="2966248"/>
                </a:lnTo>
                <a:lnTo>
                  <a:pt x="3796722" y="3024078"/>
                </a:lnTo>
                <a:cubicBezTo>
                  <a:pt x="3809238" y="3115139"/>
                  <a:pt x="3806232" y="3210898"/>
                  <a:pt x="3799338" y="3302850"/>
                </a:cubicBezTo>
                <a:lnTo>
                  <a:pt x="3787405" y="3438354"/>
                </a:lnTo>
                <a:lnTo>
                  <a:pt x="3790719" y="3460532"/>
                </a:lnTo>
                <a:cubicBezTo>
                  <a:pt x="3797323" y="3541872"/>
                  <a:pt x="3789007" y="3624193"/>
                  <a:pt x="3780361" y="3709762"/>
                </a:cubicBezTo>
                <a:lnTo>
                  <a:pt x="3780169" y="3712283"/>
                </a:lnTo>
                <a:lnTo>
                  <a:pt x="3781239" y="3768266"/>
                </a:lnTo>
                <a:cubicBezTo>
                  <a:pt x="3780994" y="3815588"/>
                  <a:pt x="3779902" y="3863939"/>
                  <a:pt x="3778794" y="3912511"/>
                </a:cubicBezTo>
                <a:lnTo>
                  <a:pt x="3776324" y="4054010"/>
                </a:lnTo>
                <a:lnTo>
                  <a:pt x="3778601" y="4074733"/>
                </a:lnTo>
                <a:cubicBezTo>
                  <a:pt x="3822365" y="4336760"/>
                  <a:pt x="3765189" y="4482586"/>
                  <a:pt x="3778601" y="4644650"/>
                </a:cubicBezTo>
                <a:cubicBezTo>
                  <a:pt x="3781954" y="4685166"/>
                  <a:pt x="3782850" y="4718916"/>
                  <a:pt x="3782504" y="4749344"/>
                </a:cubicBezTo>
                <a:lnTo>
                  <a:pt x="3780512" y="4796832"/>
                </a:lnTo>
                <a:lnTo>
                  <a:pt x="3786260" y="4877451"/>
                </a:lnTo>
                <a:cubicBezTo>
                  <a:pt x="3786165" y="4918212"/>
                  <a:pt x="3784020" y="4964155"/>
                  <a:pt x="3781623" y="5015963"/>
                </a:cubicBezTo>
                <a:lnTo>
                  <a:pt x="3779076" y="5087925"/>
                </a:lnTo>
                <a:lnTo>
                  <a:pt x="3779599" y="5155456"/>
                </a:lnTo>
                <a:lnTo>
                  <a:pt x="3775907" y="5219073"/>
                </a:lnTo>
                <a:lnTo>
                  <a:pt x="3778601" y="5402640"/>
                </a:lnTo>
                <a:cubicBezTo>
                  <a:pt x="3780494" y="5441637"/>
                  <a:pt x="3781680" y="5475146"/>
                  <a:pt x="3782335" y="5504141"/>
                </a:cubicBezTo>
                <a:lnTo>
                  <a:pt x="3782798" y="5566951"/>
                </a:lnTo>
                <a:lnTo>
                  <a:pt x="3786885" y="5599303"/>
                </a:lnTo>
                <a:cubicBezTo>
                  <a:pt x="3799534" y="5776838"/>
                  <a:pt x="3769350" y="6111156"/>
                  <a:pt x="3778601" y="6291711"/>
                </a:cubicBezTo>
                <a:cubicBezTo>
                  <a:pt x="3687392" y="6306733"/>
                  <a:pt x="3632350" y="6304889"/>
                  <a:pt x="3574752" y="6300212"/>
                </a:cubicBezTo>
                <a:lnTo>
                  <a:pt x="3545837" y="6297718"/>
                </a:lnTo>
                <a:lnTo>
                  <a:pt x="3527963" y="6296834"/>
                </a:lnTo>
                <a:cubicBezTo>
                  <a:pt x="3482151" y="6294419"/>
                  <a:pt x="3430025" y="6291672"/>
                  <a:pt x="3355561" y="6291711"/>
                </a:cubicBezTo>
                <a:cubicBezTo>
                  <a:pt x="3304843" y="6293555"/>
                  <a:pt x="3262749" y="6292377"/>
                  <a:pt x="3225711" y="6290098"/>
                </a:cubicBezTo>
                <a:lnTo>
                  <a:pt x="3218247" y="6289525"/>
                </a:lnTo>
                <a:lnTo>
                  <a:pt x="3198550" y="6289212"/>
                </a:lnTo>
                <a:cubicBezTo>
                  <a:pt x="3144315" y="6287803"/>
                  <a:pt x="3088976" y="6286105"/>
                  <a:pt x="3034921" y="6284968"/>
                </a:cubicBezTo>
                <a:lnTo>
                  <a:pt x="2973802" y="6284626"/>
                </a:lnTo>
                <a:lnTo>
                  <a:pt x="2932520" y="6291711"/>
                </a:lnTo>
                <a:cubicBezTo>
                  <a:pt x="2893699" y="6300111"/>
                  <a:pt x="2847670" y="6301992"/>
                  <a:pt x="2797581" y="6300669"/>
                </a:cubicBezTo>
                <a:lnTo>
                  <a:pt x="2672392" y="6292599"/>
                </a:lnTo>
                <a:lnTo>
                  <a:pt x="2629726" y="6293120"/>
                </a:lnTo>
                <a:lnTo>
                  <a:pt x="2540544" y="6284698"/>
                </a:lnTo>
                <a:lnTo>
                  <a:pt x="2473475" y="6280786"/>
                </a:lnTo>
                <a:cubicBezTo>
                  <a:pt x="2419724" y="6279900"/>
                  <a:pt x="2368202" y="6282437"/>
                  <a:pt x="2322057" y="6291711"/>
                </a:cubicBezTo>
                <a:cubicBezTo>
                  <a:pt x="2275912" y="6300985"/>
                  <a:pt x="2236301" y="6305003"/>
                  <a:pt x="2199195" y="6305968"/>
                </a:cubicBezTo>
                <a:lnTo>
                  <a:pt x="2094190" y="6302012"/>
                </a:lnTo>
                <a:lnTo>
                  <a:pt x="2029724" y="6307766"/>
                </a:lnTo>
                <a:cubicBezTo>
                  <a:pt x="1971866" y="6308389"/>
                  <a:pt x="1916420" y="6305265"/>
                  <a:pt x="1864312" y="6301339"/>
                </a:cubicBezTo>
                <a:lnTo>
                  <a:pt x="1761307" y="6293375"/>
                </a:lnTo>
                <a:lnTo>
                  <a:pt x="1745972" y="6293782"/>
                </a:lnTo>
                <a:cubicBezTo>
                  <a:pt x="1699734" y="6294177"/>
                  <a:pt x="1664143" y="6292827"/>
                  <a:pt x="1633352" y="6291083"/>
                </a:cubicBezTo>
                <a:lnTo>
                  <a:pt x="1621369" y="6290324"/>
                </a:lnTo>
                <a:lnTo>
                  <a:pt x="1599140" y="6291711"/>
                </a:lnTo>
                <a:cubicBezTo>
                  <a:pt x="1564093" y="6296354"/>
                  <a:pt x="1527169" y="6296254"/>
                  <a:pt x="1488567" y="6294097"/>
                </a:cubicBezTo>
                <a:lnTo>
                  <a:pt x="1429716" y="6289243"/>
                </a:lnTo>
                <a:lnTo>
                  <a:pt x="1401008" y="6291711"/>
                </a:lnTo>
                <a:cubicBezTo>
                  <a:pt x="1314301" y="6301163"/>
                  <a:pt x="1222976" y="6299856"/>
                  <a:pt x="1127367" y="6296839"/>
                </a:cubicBezTo>
                <a:lnTo>
                  <a:pt x="1062601" y="6295730"/>
                </a:lnTo>
                <a:lnTo>
                  <a:pt x="964991" y="6305909"/>
                </a:lnTo>
                <a:cubicBezTo>
                  <a:pt x="833250" y="6307778"/>
                  <a:pt x="714190" y="6280255"/>
                  <a:pt x="603122" y="6291711"/>
                </a:cubicBezTo>
                <a:cubicBezTo>
                  <a:pt x="455032" y="6306986"/>
                  <a:pt x="261206" y="6260346"/>
                  <a:pt x="30143" y="6291711"/>
                </a:cubicBezTo>
                <a:cubicBezTo>
                  <a:pt x="-1198" y="6167281"/>
                  <a:pt x="7291" y="6044138"/>
                  <a:pt x="19371" y="5934598"/>
                </a:cubicBezTo>
                <a:lnTo>
                  <a:pt x="33559" y="5801663"/>
                </a:lnTo>
                <a:lnTo>
                  <a:pt x="30143" y="5784485"/>
                </a:lnTo>
                <a:cubicBezTo>
                  <a:pt x="7257" y="5691455"/>
                  <a:pt x="7506" y="5585492"/>
                  <a:pt x="13352" y="5476692"/>
                </a:cubicBezTo>
                <a:lnTo>
                  <a:pt x="21882" y="5346809"/>
                </a:lnTo>
                <a:lnTo>
                  <a:pt x="22064" y="5339439"/>
                </a:lnTo>
                <a:lnTo>
                  <a:pt x="29601" y="5166357"/>
                </a:lnTo>
                <a:lnTo>
                  <a:pt x="30143" y="5151877"/>
                </a:lnTo>
                <a:cubicBezTo>
                  <a:pt x="30018" y="5125783"/>
                  <a:pt x="30111" y="5102484"/>
                  <a:pt x="30346" y="5081409"/>
                </a:cubicBezTo>
                <a:lnTo>
                  <a:pt x="30433" y="5076663"/>
                </a:lnTo>
                <a:lnTo>
                  <a:pt x="30143" y="4963804"/>
                </a:lnTo>
                <a:cubicBezTo>
                  <a:pt x="27040" y="4910138"/>
                  <a:pt x="27067" y="4856021"/>
                  <a:pt x="28459" y="4800989"/>
                </a:cubicBezTo>
                <a:lnTo>
                  <a:pt x="30399" y="4750796"/>
                </a:lnTo>
                <a:lnTo>
                  <a:pt x="31514" y="4666872"/>
                </a:lnTo>
                <a:lnTo>
                  <a:pt x="34697" y="4639551"/>
                </a:lnTo>
                <a:lnTo>
                  <a:pt x="34963" y="4632686"/>
                </a:lnTo>
                <a:cubicBezTo>
                  <a:pt x="37318" y="4575362"/>
                  <a:pt x="39271" y="4516661"/>
                  <a:pt x="39056" y="4456118"/>
                </a:cubicBezTo>
                <a:lnTo>
                  <a:pt x="36996" y="4412759"/>
                </a:lnTo>
                <a:lnTo>
                  <a:pt x="30143" y="4388188"/>
                </a:lnTo>
                <a:cubicBezTo>
                  <a:pt x="7389" y="4328002"/>
                  <a:pt x="11492" y="4256950"/>
                  <a:pt x="19232" y="4188739"/>
                </a:cubicBezTo>
                <a:lnTo>
                  <a:pt x="23985" y="4147809"/>
                </a:lnTo>
                <a:lnTo>
                  <a:pt x="23690" y="4087290"/>
                </a:lnTo>
                <a:lnTo>
                  <a:pt x="29097" y="3984687"/>
                </a:lnTo>
                <a:lnTo>
                  <a:pt x="28035" y="3962690"/>
                </a:lnTo>
                <a:cubicBezTo>
                  <a:pt x="28525" y="3945828"/>
                  <a:pt x="30052" y="3926691"/>
                  <a:pt x="32148" y="3905387"/>
                </a:cubicBezTo>
                <a:lnTo>
                  <a:pt x="34754" y="3881032"/>
                </a:lnTo>
                <a:lnTo>
                  <a:pt x="39206" y="3802233"/>
                </a:lnTo>
                <a:cubicBezTo>
                  <a:pt x="39778" y="3763353"/>
                  <a:pt x="37619" y="3728800"/>
                  <a:pt x="30143" y="3698588"/>
                </a:cubicBezTo>
                <a:cubicBezTo>
                  <a:pt x="7714" y="3607954"/>
                  <a:pt x="33117" y="3482508"/>
                  <a:pt x="36579" y="3365983"/>
                </a:cubicBezTo>
                <a:lnTo>
                  <a:pt x="36510" y="3356621"/>
                </a:lnTo>
                <a:lnTo>
                  <a:pt x="30143" y="3311044"/>
                </a:lnTo>
                <a:cubicBezTo>
                  <a:pt x="14271" y="3224157"/>
                  <a:pt x="11445" y="3149243"/>
                  <a:pt x="14856" y="3082749"/>
                </a:cubicBezTo>
                <a:lnTo>
                  <a:pt x="22229" y="3005366"/>
                </a:lnTo>
                <a:lnTo>
                  <a:pt x="27244" y="2895198"/>
                </a:lnTo>
                <a:cubicBezTo>
                  <a:pt x="29143" y="2848776"/>
                  <a:pt x="30527" y="2799531"/>
                  <a:pt x="30143" y="2746826"/>
                </a:cubicBezTo>
                <a:lnTo>
                  <a:pt x="36784" y="2638240"/>
                </a:lnTo>
                <a:lnTo>
                  <a:pt x="30143" y="2615745"/>
                </a:lnTo>
                <a:cubicBezTo>
                  <a:pt x="-20952" y="2495890"/>
                  <a:pt x="17898" y="2340273"/>
                  <a:pt x="37923" y="2201958"/>
                </a:cubicBezTo>
                <a:lnTo>
                  <a:pt x="42734" y="2158379"/>
                </a:lnTo>
                <a:lnTo>
                  <a:pt x="30143" y="2114218"/>
                </a:lnTo>
                <a:cubicBezTo>
                  <a:pt x="2269" y="2040950"/>
                  <a:pt x="-2735" y="1972014"/>
                  <a:pt x="1162" y="1906697"/>
                </a:cubicBezTo>
                <a:lnTo>
                  <a:pt x="6289" y="1854885"/>
                </a:lnTo>
                <a:lnTo>
                  <a:pt x="8053" y="1809168"/>
                </a:lnTo>
                <a:cubicBezTo>
                  <a:pt x="9832" y="1790244"/>
                  <a:pt x="12470" y="1771472"/>
                  <a:pt x="15415" y="1752867"/>
                </a:cubicBezTo>
                <a:lnTo>
                  <a:pt x="30925" y="1652561"/>
                </a:lnTo>
                <a:lnTo>
                  <a:pt x="30143" y="1606992"/>
                </a:lnTo>
                <a:cubicBezTo>
                  <a:pt x="28397" y="1588584"/>
                  <a:pt x="27931" y="1568665"/>
                  <a:pt x="28348" y="1547550"/>
                </a:cubicBezTo>
                <a:lnTo>
                  <a:pt x="29206" y="1531212"/>
                </a:lnTo>
                <a:lnTo>
                  <a:pt x="23637" y="1487282"/>
                </a:lnTo>
                <a:cubicBezTo>
                  <a:pt x="16479" y="1367166"/>
                  <a:pt x="59638" y="1246041"/>
                  <a:pt x="30143" y="1156757"/>
                </a:cubicBezTo>
                <a:cubicBezTo>
                  <a:pt x="21716" y="1131248"/>
                  <a:pt x="18318" y="1090735"/>
                  <a:pt x="17757" y="1041370"/>
                </a:cubicBezTo>
                <a:lnTo>
                  <a:pt x="18463" y="985697"/>
                </a:lnTo>
                <a:lnTo>
                  <a:pt x="16239" y="975915"/>
                </a:lnTo>
                <a:cubicBezTo>
                  <a:pt x="13541" y="957312"/>
                  <a:pt x="12597" y="940330"/>
                  <a:pt x="12862" y="924477"/>
                </a:cubicBezTo>
                <a:lnTo>
                  <a:pt x="23640" y="845857"/>
                </a:lnTo>
                <a:lnTo>
                  <a:pt x="30907" y="688163"/>
                </a:lnTo>
                <a:lnTo>
                  <a:pt x="31375" y="662715"/>
                </a:lnTo>
                <a:lnTo>
                  <a:pt x="30143" y="655230"/>
                </a:lnTo>
                <a:cubicBezTo>
                  <a:pt x="20345" y="615334"/>
                  <a:pt x="17924" y="569960"/>
                  <a:pt x="19185" y="520814"/>
                </a:cubicBezTo>
                <a:lnTo>
                  <a:pt x="26662" y="415314"/>
                </a:lnTo>
                <a:lnTo>
                  <a:pt x="25635" y="383217"/>
                </a:lnTo>
                <a:cubicBezTo>
                  <a:pt x="25461" y="243905"/>
                  <a:pt x="35455" y="113017"/>
                  <a:pt x="30143" y="22622"/>
                </a:cubicBezTo>
                <a:cubicBezTo>
                  <a:pt x="90096" y="13526"/>
                  <a:pt x="146841" y="12585"/>
                  <a:pt x="200495" y="15390"/>
                </a:cubicBezTo>
                <a:lnTo>
                  <a:pt x="324102" y="27794"/>
                </a:lnTo>
                <a:lnTo>
                  <a:pt x="329634" y="27979"/>
                </a:lnTo>
                <a:cubicBezTo>
                  <a:pt x="398332" y="30204"/>
                  <a:pt x="468106" y="31425"/>
                  <a:pt x="551798" y="27886"/>
                </a:cubicBezTo>
                <a:lnTo>
                  <a:pt x="592464" y="25476"/>
                </a:lnTo>
                <a:lnTo>
                  <a:pt x="603122" y="22622"/>
                </a:lnTo>
                <a:cubicBezTo>
                  <a:pt x="639294" y="8191"/>
                  <a:pt x="679641" y="1916"/>
                  <a:pt x="723201" y="386"/>
                </a:cubicBezTo>
                <a:close/>
              </a:path>
            </a:pathLst>
          </a:custGeom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B901FB0-1A74-476C-AC88-9F162F904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955" y="1841279"/>
            <a:ext cx="6713552" cy="502057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buFont typeface="Wingdings" panose="020B0604020202020204" pitchFamily="34" charset="0"/>
              <a:buChar char="v"/>
            </a:pPr>
            <a:r>
              <a:rPr lang="el-GR" sz="2400" dirty="0">
                <a:latin typeface="Arial"/>
                <a:cs typeface="Arial"/>
              </a:rPr>
              <a:t>Κερκυραίοι ,Κρητικοί και Μανιάτες  μαζί με Βενετούς και Ισπανούς πολεμούν τους Τούρκους με επιχειρήσεις είτε στην ξηρά είτε στη θάλασσα.</a:t>
            </a:r>
          </a:p>
          <a:p>
            <a:pPr>
              <a:lnSpc>
                <a:spcPct val="100000"/>
              </a:lnSpc>
              <a:buFont typeface="Wingdings" panose="020B0604020202020204" pitchFamily="34" charset="0"/>
              <a:buChar char="v"/>
            </a:pPr>
            <a:endParaRPr lang="el-GR"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Wingdings" panose="020B0604020202020204" pitchFamily="34" charset="0"/>
              <a:buChar char="v"/>
            </a:pPr>
            <a:r>
              <a:rPr lang="el-GR" sz="2400" dirty="0">
                <a:latin typeface="Arial"/>
                <a:cs typeface="Arial"/>
              </a:rPr>
              <a:t>Στη Ναυμαχία της </a:t>
            </a:r>
            <a:r>
              <a:rPr lang="el-GR" sz="2400" dirty="0" err="1">
                <a:latin typeface="Arial"/>
                <a:cs typeface="Arial"/>
              </a:rPr>
              <a:t>Ναυπάκτου</a:t>
            </a:r>
            <a:r>
              <a:rPr lang="el-GR" sz="2400" dirty="0">
                <a:latin typeface="Arial"/>
                <a:cs typeface="Arial"/>
              </a:rPr>
              <a:t> (αλλιώς ναυμαχία του </a:t>
            </a:r>
            <a:r>
              <a:rPr lang="el-GR" sz="2400" dirty="0" err="1">
                <a:latin typeface="Arial"/>
                <a:cs typeface="Arial"/>
              </a:rPr>
              <a:t>Λεπάντο</a:t>
            </a:r>
            <a:r>
              <a:rPr lang="el-GR" sz="2400" dirty="0">
                <a:latin typeface="Arial"/>
                <a:cs typeface="Arial"/>
              </a:rPr>
              <a:t>) που έγινε το 1571  ο τουρκικός στόλος καταστράφηκε ολοκληρωτικά  από τους Δυτικούς.</a:t>
            </a:r>
          </a:p>
          <a:p>
            <a:pPr marL="0" indent="0">
              <a:lnSpc>
                <a:spcPct val="100000"/>
              </a:lnSpc>
              <a:buNone/>
            </a:pPr>
            <a:endParaRPr lang="el-GR"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Wingdings" panose="020B0604020202020204" pitchFamily="34" charset="0"/>
              <a:buChar char="v"/>
            </a:pPr>
            <a:r>
              <a:rPr lang="el-GR" sz="2400" dirty="0">
                <a:latin typeface="Arial"/>
                <a:cs typeface="Arial"/>
              </a:rPr>
              <a:t>Συμμετείχαν και ελληνικά πλοία.</a:t>
            </a:r>
          </a:p>
        </p:txBody>
      </p:sp>
    </p:spTree>
    <p:extLst>
      <p:ext uri="{BB962C8B-B14F-4D97-AF65-F5344CB8AC3E}">
        <p14:creationId xmlns:p14="http://schemas.microsoft.com/office/powerpoint/2010/main" val="2573904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69595A24-1C66-43D3-9406-B76430BFA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425444"/>
            <a:ext cx="11018259" cy="1132491"/>
          </a:xfrm>
        </p:spPr>
        <p:txBody>
          <a:bodyPr anchor="b">
            <a:normAutofit/>
          </a:bodyPr>
          <a:lstStyle/>
          <a:p>
            <a:r>
              <a:rPr lang="el-GR" sz="3200" dirty="0"/>
              <a:t>ΔΙΟΝΥΣΙΟΣ Ο ΦΙΛΟΣΟΦΟΣ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4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438938"/>
          </a:solidFill>
          <a:ln w="38100" cap="rnd">
            <a:solidFill>
              <a:srgbClr val="438938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Εικόνα 4" descr="Εικόνα που περιέχει υπαίθριος, βράχος, όρθιος, πέτρα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16BCBFD4-D5D3-44CD-A473-808434643F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012" r="19919" b="-2"/>
          <a:stretch/>
        </p:blipFill>
        <p:spPr>
          <a:xfrm>
            <a:off x="241813" y="2203339"/>
            <a:ext cx="4403924" cy="4414097"/>
          </a:xfrm>
          <a:custGeom>
            <a:avLst/>
            <a:gdLst/>
            <a:ahLst/>
            <a:cxnLst/>
            <a:rect l="l" t="t" r="r" b="b"/>
            <a:pathLst>
              <a:path w="3807743" h="6307845">
                <a:moveTo>
                  <a:pt x="723201" y="386"/>
                </a:moveTo>
                <a:cubicBezTo>
                  <a:pt x="853884" y="-4204"/>
                  <a:pt x="1013493" y="33912"/>
                  <a:pt x="1176100" y="22622"/>
                </a:cubicBezTo>
                <a:cubicBezTo>
                  <a:pt x="1230302" y="18859"/>
                  <a:pt x="1281736" y="20622"/>
                  <a:pt x="1331852" y="24473"/>
                </a:cubicBezTo>
                <a:lnTo>
                  <a:pt x="1439547" y="34944"/>
                </a:lnTo>
                <a:lnTo>
                  <a:pt x="1484197" y="36226"/>
                </a:lnTo>
                <a:cubicBezTo>
                  <a:pt x="1535166" y="35421"/>
                  <a:pt x="1586369" y="31625"/>
                  <a:pt x="1636625" y="22622"/>
                </a:cubicBezTo>
                <a:cubicBezTo>
                  <a:pt x="1686882" y="13619"/>
                  <a:pt x="1729837" y="10653"/>
                  <a:pt x="1768740" y="10885"/>
                </a:cubicBezTo>
                <a:lnTo>
                  <a:pt x="1829538" y="15086"/>
                </a:lnTo>
                <a:lnTo>
                  <a:pt x="1869968" y="7996"/>
                </a:lnTo>
                <a:cubicBezTo>
                  <a:pt x="1953577" y="-31"/>
                  <a:pt x="2036989" y="9808"/>
                  <a:pt x="2112925" y="20118"/>
                </a:cubicBezTo>
                <a:lnTo>
                  <a:pt x="2119331" y="20977"/>
                </a:lnTo>
                <a:lnTo>
                  <a:pt x="2221855" y="13374"/>
                </a:lnTo>
                <a:cubicBezTo>
                  <a:pt x="2261207" y="12845"/>
                  <a:pt x="2298379" y="14359"/>
                  <a:pt x="2333484" y="16393"/>
                </a:cubicBezTo>
                <a:lnTo>
                  <a:pt x="2372613" y="18812"/>
                </a:lnTo>
                <a:lnTo>
                  <a:pt x="2404945" y="9387"/>
                </a:lnTo>
                <a:cubicBezTo>
                  <a:pt x="2452532" y="1754"/>
                  <a:pt x="2506192" y="9333"/>
                  <a:pt x="2561622" y="17814"/>
                </a:cubicBezTo>
                <a:lnTo>
                  <a:pt x="2583950" y="20591"/>
                </a:lnTo>
                <a:lnTo>
                  <a:pt x="2643527" y="20319"/>
                </a:lnTo>
                <a:cubicBezTo>
                  <a:pt x="2669677" y="20426"/>
                  <a:pt x="2697963" y="20717"/>
                  <a:pt x="2727392" y="21103"/>
                </a:cubicBezTo>
                <a:lnTo>
                  <a:pt x="2786908" y="21989"/>
                </a:lnTo>
                <a:lnTo>
                  <a:pt x="2846459" y="13267"/>
                </a:lnTo>
                <a:cubicBezTo>
                  <a:pt x="2896401" y="10176"/>
                  <a:pt x="2960607" y="12733"/>
                  <a:pt x="3036361" y="17072"/>
                </a:cubicBezTo>
                <a:lnTo>
                  <a:pt x="3129100" y="22671"/>
                </a:lnTo>
                <a:lnTo>
                  <a:pt x="3130653" y="22622"/>
                </a:lnTo>
                <a:cubicBezTo>
                  <a:pt x="3178874" y="19804"/>
                  <a:pt x="3260845" y="26231"/>
                  <a:pt x="3352422" y="32691"/>
                </a:cubicBezTo>
                <a:lnTo>
                  <a:pt x="3362608" y="33356"/>
                </a:lnTo>
                <a:lnTo>
                  <a:pt x="3446036" y="35579"/>
                </a:lnTo>
                <a:cubicBezTo>
                  <a:pt x="3550323" y="36566"/>
                  <a:pt x="3662083" y="33535"/>
                  <a:pt x="3778601" y="22622"/>
                </a:cubicBezTo>
                <a:cubicBezTo>
                  <a:pt x="3793981" y="243672"/>
                  <a:pt x="3764152" y="318695"/>
                  <a:pt x="3778601" y="467157"/>
                </a:cubicBezTo>
                <a:cubicBezTo>
                  <a:pt x="3790077" y="557563"/>
                  <a:pt x="3783697" y="684218"/>
                  <a:pt x="3777639" y="811856"/>
                </a:cubicBezTo>
                <a:lnTo>
                  <a:pt x="3773760" y="922625"/>
                </a:lnTo>
                <a:lnTo>
                  <a:pt x="3778601" y="974384"/>
                </a:lnTo>
                <a:cubicBezTo>
                  <a:pt x="3785784" y="1003717"/>
                  <a:pt x="3785160" y="1041120"/>
                  <a:pt x="3781239" y="1085904"/>
                </a:cubicBezTo>
                <a:lnTo>
                  <a:pt x="3776107" y="1132519"/>
                </a:lnTo>
                <a:lnTo>
                  <a:pt x="3778601" y="1162456"/>
                </a:lnTo>
                <a:cubicBezTo>
                  <a:pt x="3791360" y="1256797"/>
                  <a:pt x="3774958" y="1367020"/>
                  <a:pt x="3763568" y="1469787"/>
                </a:cubicBezTo>
                <a:lnTo>
                  <a:pt x="3758806" y="1520515"/>
                </a:lnTo>
                <a:lnTo>
                  <a:pt x="3760417" y="1549437"/>
                </a:lnTo>
                <a:cubicBezTo>
                  <a:pt x="3764298" y="1588133"/>
                  <a:pt x="3770171" y="1628243"/>
                  <a:pt x="3778601" y="1669683"/>
                </a:cubicBezTo>
                <a:cubicBezTo>
                  <a:pt x="3846039" y="2001203"/>
                  <a:pt x="3774784" y="2142285"/>
                  <a:pt x="3778601" y="2364982"/>
                </a:cubicBezTo>
                <a:lnTo>
                  <a:pt x="3776565" y="2406088"/>
                </a:lnTo>
                <a:lnTo>
                  <a:pt x="3778601" y="2427673"/>
                </a:lnTo>
                <a:cubicBezTo>
                  <a:pt x="3821357" y="2695960"/>
                  <a:pt x="3735684" y="2699438"/>
                  <a:pt x="3778601" y="2809517"/>
                </a:cubicBezTo>
                <a:cubicBezTo>
                  <a:pt x="3789330" y="2837037"/>
                  <a:pt x="3791666" y="2872927"/>
                  <a:pt x="3789892" y="2914654"/>
                </a:cubicBezTo>
                <a:lnTo>
                  <a:pt x="3784971" y="2966248"/>
                </a:lnTo>
                <a:lnTo>
                  <a:pt x="3796722" y="3024078"/>
                </a:lnTo>
                <a:cubicBezTo>
                  <a:pt x="3809238" y="3115139"/>
                  <a:pt x="3806232" y="3210898"/>
                  <a:pt x="3799338" y="3302850"/>
                </a:cubicBezTo>
                <a:lnTo>
                  <a:pt x="3787405" y="3438354"/>
                </a:lnTo>
                <a:lnTo>
                  <a:pt x="3790719" y="3460532"/>
                </a:lnTo>
                <a:cubicBezTo>
                  <a:pt x="3797323" y="3541872"/>
                  <a:pt x="3789007" y="3624193"/>
                  <a:pt x="3780361" y="3709762"/>
                </a:cubicBezTo>
                <a:lnTo>
                  <a:pt x="3780169" y="3712283"/>
                </a:lnTo>
                <a:lnTo>
                  <a:pt x="3781239" y="3768266"/>
                </a:lnTo>
                <a:cubicBezTo>
                  <a:pt x="3780994" y="3815588"/>
                  <a:pt x="3779902" y="3863939"/>
                  <a:pt x="3778794" y="3912511"/>
                </a:cubicBezTo>
                <a:lnTo>
                  <a:pt x="3776324" y="4054010"/>
                </a:lnTo>
                <a:lnTo>
                  <a:pt x="3778601" y="4074733"/>
                </a:lnTo>
                <a:cubicBezTo>
                  <a:pt x="3822365" y="4336760"/>
                  <a:pt x="3765189" y="4482586"/>
                  <a:pt x="3778601" y="4644650"/>
                </a:cubicBezTo>
                <a:cubicBezTo>
                  <a:pt x="3781954" y="4685166"/>
                  <a:pt x="3782850" y="4718916"/>
                  <a:pt x="3782504" y="4749344"/>
                </a:cubicBezTo>
                <a:lnTo>
                  <a:pt x="3780512" y="4796832"/>
                </a:lnTo>
                <a:lnTo>
                  <a:pt x="3786260" y="4877451"/>
                </a:lnTo>
                <a:cubicBezTo>
                  <a:pt x="3786165" y="4918212"/>
                  <a:pt x="3784020" y="4964155"/>
                  <a:pt x="3781623" y="5015963"/>
                </a:cubicBezTo>
                <a:lnTo>
                  <a:pt x="3779076" y="5087925"/>
                </a:lnTo>
                <a:lnTo>
                  <a:pt x="3779599" y="5155456"/>
                </a:lnTo>
                <a:lnTo>
                  <a:pt x="3775907" y="5219073"/>
                </a:lnTo>
                <a:lnTo>
                  <a:pt x="3778601" y="5402640"/>
                </a:lnTo>
                <a:cubicBezTo>
                  <a:pt x="3780494" y="5441637"/>
                  <a:pt x="3781680" y="5475146"/>
                  <a:pt x="3782335" y="5504141"/>
                </a:cubicBezTo>
                <a:lnTo>
                  <a:pt x="3782798" y="5566951"/>
                </a:lnTo>
                <a:lnTo>
                  <a:pt x="3786885" y="5599303"/>
                </a:lnTo>
                <a:cubicBezTo>
                  <a:pt x="3799534" y="5776838"/>
                  <a:pt x="3769350" y="6111156"/>
                  <a:pt x="3778601" y="6291711"/>
                </a:cubicBezTo>
                <a:cubicBezTo>
                  <a:pt x="3687392" y="6306733"/>
                  <a:pt x="3632350" y="6304889"/>
                  <a:pt x="3574752" y="6300212"/>
                </a:cubicBezTo>
                <a:lnTo>
                  <a:pt x="3545837" y="6297718"/>
                </a:lnTo>
                <a:lnTo>
                  <a:pt x="3527963" y="6296834"/>
                </a:lnTo>
                <a:cubicBezTo>
                  <a:pt x="3482151" y="6294419"/>
                  <a:pt x="3430025" y="6291672"/>
                  <a:pt x="3355561" y="6291711"/>
                </a:cubicBezTo>
                <a:cubicBezTo>
                  <a:pt x="3304843" y="6293555"/>
                  <a:pt x="3262749" y="6292377"/>
                  <a:pt x="3225711" y="6290098"/>
                </a:cubicBezTo>
                <a:lnTo>
                  <a:pt x="3218247" y="6289525"/>
                </a:lnTo>
                <a:lnTo>
                  <a:pt x="3198550" y="6289212"/>
                </a:lnTo>
                <a:cubicBezTo>
                  <a:pt x="3144315" y="6287803"/>
                  <a:pt x="3088976" y="6286105"/>
                  <a:pt x="3034921" y="6284968"/>
                </a:cubicBezTo>
                <a:lnTo>
                  <a:pt x="2973802" y="6284626"/>
                </a:lnTo>
                <a:lnTo>
                  <a:pt x="2932520" y="6291711"/>
                </a:lnTo>
                <a:cubicBezTo>
                  <a:pt x="2893699" y="6300111"/>
                  <a:pt x="2847670" y="6301992"/>
                  <a:pt x="2797581" y="6300669"/>
                </a:cubicBezTo>
                <a:lnTo>
                  <a:pt x="2672392" y="6292599"/>
                </a:lnTo>
                <a:lnTo>
                  <a:pt x="2629726" y="6293120"/>
                </a:lnTo>
                <a:lnTo>
                  <a:pt x="2540544" y="6284698"/>
                </a:lnTo>
                <a:lnTo>
                  <a:pt x="2473475" y="6280786"/>
                </a:lnTo>
                <a:cubicBezTo>
                  <a:pt x="2419724" y="6279900"/>
                  <a:pt x="2368202" y="6282437"/>
                  <a:pt x="2322057" y="6291711"/>
                </a:cubicBezTo>
                <a:cubicBezTo>
                  <a:pt x="2275912" y="6300985"/>
                  <a:pt x="2236301" y="6305003"/>
                  <a:pt x="2199195" y="6305968"/>
                </a:cubicBezTo>
                <a:lnTo>
                  <a:pt x="2094190" y="6302012"/>
                </a:lnTo>
                <a:lnTo>
                  <a:pt x="2029724" y="6307766"/>
                </a:lnTo>
                <a:cubicBezTo>
                  <a:pt x="1971866" y="6308389"/>
                  <a:pt x="1916420" y="6305265"/>
                  <a:pt x="1864312" y="6301339"/>
                </a:cubicBezTo>
                <a:lnTo>
                  <a:pt x="1761307" y="6293375"/>
                </a:lnTo>
                <a:lnTo>
                  <a:pt x="1745972" y="6293782"/>
                </a:lnTo>
                <a:cubicBezTo>
                  <a:pt x="1699734" y="6294177"/>
                  <a:pt x="1664143" y="6292827"/>
                  <a:pt x="1633352" y="6291083"/>
                </a:cubicBezTo>
                <a:lnTo>
                  <a:pt x="1621369" y="6290324"/>
                </a:lnTo>
                <a:lnTo>
                  <a:pt x="1599140" y="6291711"/>
                </a:lnTo>
                <a:cubicBezTo>
                  <a:pt x="1564093" y="6296354"/>
                  <a:pt x="1527169" y="6296254"/>
                  <a:pt x="1488567" y="6294097"/>
                </a:cubicBezTo>
                <a:lnTo>
                  <a:pt x="1429716" y="6289243"/>
                </a:lnTo>
                <a:lnTo>
                  <a:pt x="1401008" y="6291711"/>
                </a:lnTo>
                <a:cubicBezTo>
                  <a:pt x="1314301" y="6301163"/>
                  <a:pt x="1222976" y="6299856"/>
                  <a:pt x="1127367" y="6296839"/>
                </a:cubicBezTo>
                <a:lnTo>
                  <a:pt x="1062601" y="6295730"/>
                </a:lnTo>
                <a:lnTo>
                  <a:pt x="964991" y="6305909"/>
                </a:lnTo>
                <a:cubicBezTo>
                  <a:pt x="833250" y="6307778"/>
                  <a:pt x="714190" y="6280255"/>
                  <a:pt x="603122" y="6291711"/>
                </a:cubicBezTo>
                <a:cubicBezTo>
                  <a:pt x="455032" y="6306986"/>
                  <a:pt x="261206" y="6260346"/>
                  <a:pt x="30143" y="6291711"/>
                </a:cubicBezTo>
                <a:cubicBezTo>
                  <a:pt x="-1198" y="6167281"/>
                  <a:pt x="7291" y="6044138"/>
                  <a:pt x="19371" y="5934598"/>
                </a:cubicBezTo>
                <a:lnTo>
                  <a:pt x="33559" y="5801663"/>
                </a:lnTo>
                <a:lnTo>
                  <a:pt x="30143" y="5784485"/>
                </a:lnTo>
                <a:cubicBezTo>
                  <a:pt x="7257" y="5691455"/>
                  <a:pt x="7506" y="5585492"/>
                  <a:pt x="13352" y="5476692"/>
                </a:cubicBezTo>
                <a:lnTo>
                  <a:pt x="21882" y="5346809"/>
                </a:lnTo>
                <a:lnTo>
                  <a:pt x="22064" y="5339439"/>
                </a:lnTo>
                <a:lnTo>
                  <a:pt x="29601" y="5166357"/>
                </a:lnTo>
                <a:lnTo>
                  <a:pt x="30143" y="5151877"/>
                </a:lnTo>
                <a:cubicBezTo>
                  <a:pt x="30018" y="5125783"/>
                  <a:pt x="30111" y="5102484"/>
                  <a:pt x="30346" y="5081409"/>
                </a:cubicBezTo>
                <a:lnTo>
                  <a:pt x="30433" y="5076663"/>
                </a:lnTo>
                <a:lnTo>
                  <a:pt x="30143" y="4963804"/>
                </a:lnTo>
                <a:cubicBezTo>
                  <a:pt x="27040" y="4910138"/>
                  <a:pt x="27067" y="4856021"/>
                  <a:pt x="28459" y="4800989"/>
                </a:cubicBezTo>
                <a:lnTo>
                  <a:pt x="30399" y="4750796"/>
                </a:lnTo>
                <a:lnTo>
                  <a:pt x="31514" y="4666872"/>
                </a:lnTo>
                <a:lnTo>
                  <a:pt x="34697" y="4639551"/>
                </a:lnTo>
                <a:lnTo>
                  <a:pt x="34963" y="4632686"/>
                </a:lnTo>
                <a:cubicBezTo>
                  <a:pt x="37318" y="4575362"/>
                  <a:pt x="39271" y="4516661"/>
                  <a:pt x="39056" y="4456118"/>
                </a:cubicBezTo>
                <a:lnTo>
                  <a:pt x="36996" y="4412759"/>
                </a:lnTo>
                <a:lnTo>
                  <a:pt x="30143" y="4388188"/>
                </a:lnTo>
                <a:cubicBezTo>
                  <a:pt x="7389" y="4328002"/>
                  <a:pt x="11492" y="4256950"/>
                  <a:pt x="19232" y="4188739"/>
                </a:cubicBezTo>
                <a:lnTo>
                  <a:pt x="23985" y="4147809"/>
                </a:lnTo>
                <a:lnTo>
                  <a:pt x="23690" y="4087290"/>
                </a:lnTo>
                <a:lnTo>
                  <a:pt x="29097" y="3984687"/>
                </a:lnTo>
                <a:lnTo>
                  <a:pt x="28035" y="3962690"/>
                </a:lnTo>
                <a:cubicBezTo>
                  <a:pt x="28525" y="3945828"/>
                  <a:pt x="30052" y="3926691"/>
                  <a:pt x="32148" y="3905387"/>
                </a:cubicBezTo>
                <a:lnTo>
                  <a:pt x="34754" y="3881032"/>
                </a:lnTo>
                <a:lnTo>
                  <a:pt x="39206" y="3802233"/>
                </a:lnTo>
                <a:cubicBezTo>
                  <a:pt x="39778" y="3763353"/>
                  <a:pt x="37619" y="3728800"/>
                  <a:pt x="30143" y="3698588"/>
                </a:cubicBezTo>
                <a:cubicBezTo>
                  <a:pt x="7714" y="3607954"/>
                  <a:pt x="33117" y="3482508"/>
                  <a:pt x="36579" y="3365983"/>
                </a:cubicBezTo>
                <a:lnTo>
                  <a:pt x="36510" y="3356621"/>
                </a:lnTo>
                <a:lnTo>
                  <a:pt x="30143" y="3311044"/>
                </a:lnTo>
                <a:cubicBezTo>
                  <a:pt x="14271" y="3224157"/>
                  <a:pt x="11445" y="3149243"/>
                  <a:pt x="14856" y="3082749"/>
                </a:cubicBezTo>
                <a:lnTo>
                  <a:pt x="22229" y="3005366"/>
                </a:lnTo>
                <a:lnTo>
                  <a:pt x="27244" y="2895198"/>
                </a:lnTo>
                <a:cubicBezTo>
                  <a:pt x="29143" y="2848776"/>
                  <a:pt x="30527" y="2799531"/>
                  <a:pt x="30143" y="2746826"/>
                </a:cubicBezTo>
                <a:lnTo>
                  <a:pt x="36784" y="2638240"/>
                </a:lnTo>
                <a:lnTo>
                  <a:pt x="30143" y="2615745"/>
                </a:lnTo>
                <a:cubicBezTo>
                  <a:pt x="-20952" y="2495890"/>
                  <a:pt x="17898" y="2340273"/>
                  <a:pt x="37923" y="2201958"/>
                </a:cubicBezTo>
                <a:lnTo>
                  <a:pt x="42734" y="2158379"/>
                </a:lnTo>
                <a:lnTo>
                  <a:pt x="30143" y="2114218"/>
                </a:lnTo>
                <a:cubicBezTo>
                  <a:pt x="2269" y="2040950"/>
                  <a:pt x="-2735" y="1972014"/>
                  <a:pt x="1162" y="1906697"/>
                </a:cubicBezTo>
                <a:lnTo>
                  <a:pt x="6289" y="1854885"/>
                </a:lnTo>
                <a:lnTo>
                  <a:pt x="8053" y="1809168"/>
                </a:lnTo>
                <a:cubicBezTo>
                  <a:pt x="9832" y="1790244"/>
                  <a:pt x="12470" y="1771472"/>
                  <a:pt x="15415" y="1752867"/>
                </a:cubicBezTo>
                <a:lnTo>
                  <a:pt x="30925" y="1652561"/>
                </a:lnTo>
                <a:lnTo>
                  <a:pt x="30143" y="1606992"/>
                </a:lnTo>
                <a:cubicBezTo>
                  <a:pt x="28397" y="1588584"/>
                  <a:pt x="27931" y="1568665"/>
                  <a:pt x="28348" y="1547550"/>
                </a:cubicBezTo>
                <a:lnTo>
                  <a:pt x="29206" y="1531212"/>
                </a:lnTo>
                <a:lnTo>
                  <a:pt x="23637" y="1487282"/>
                </a:lnTo>
                <a:cubicBezTo>
                  <a:pt x="16479" y="1367166"/>
                  <a:pt x="59638" y="1246041"/>
                  <a:pt x="30143" y="1156757"/>
                </a:cubicBezTo>
                <a:cubicBezTo>
                  <a:pt x="21716" y="1131248"/>
                  <a:pt x="18318" y="1090735"/>
                  <a:pt x="17757" y="1041370"/>
                </a:cubicBezTo>
                <a:lnTo>
                  <a:pt x="18463" y="985697"/>
                </a:lnTo>
                <a:lnTo>
                  <a:pt x="16239" y="975915"/>
                </a:lnTo>
                <a:cubicBezTo>
                  <a:pt x="13541" y="957312"/>
                  <a:pt x="12597" y="940330"/>
                  <a:pt x="12862" y="924477"/>
                </a:cubicBezTo>
                <a:lnTo>
                  <a:pt x="23640" y="845857"/>
                </a:lnTo>
                <a:lnTo>
                  <a:pt x="30907" y="688163"/>
                </a:lnTo>
                <a:lnTo>
                  <a:pt x="31375" y="662715"/>
                </a:lnTo>
                <a:lnTo>
                  <a:pt x="30143" y="655230"/>
                </a:lnTo>
                <a:cubicBezTo>
                  <a:pt x="20345" y="615334"/>
                  <a:pt x="17924" y="569960"/>
                  <a:pt x="19185" y="520814"/>
                </a:cubicBezTo>
                <a:lnTo>
                  <a:pt x="26662" y="415314"/>
                </a:lnTo>
                <a:lnTo>
                  <a:pt x="25635" y="383217"/>
                </a:lnTo>
                <a:cubicBezTo>
                  <a:pt x="25461" y="243905"/>
                  <a:pt x="35455" y="113017"/>
                  <a:pt x="30143" y="22622"/>
                </a:cubicBezTo>
                <a:cubicBezTo>
                  <a:pt x="90096" y="13526"/>
                  <a:pt x="146841" y="12585"/>
                  <a:pt x="200495" y="15390"/>
                </a:cubicBezTo>
                <a:lnTo>
                  <a:pt x="324102" y="27794"/>
                </a:lnTo>
                <a:lnTo>
                  <a:pt x="329634" y="27979"/>
                </a:lnTo>
                <a:cubicBezTo>
                  <a:pt x="398332" y="30204"/>
                  <a:pt x="468106" y="31425"/>
                  <a:pt x="551798" y="27886"/>
                </a:cubicBezTo>
                <a:lnTo>
                  <a:pt x="592464" y="25476"/>
                </a:lnTo>
                <a:lnTo>
                  <a:pt x="603122" y="22622"/>
                </a:lnTo>
                <a:cubicBezTo>
                  <a:pt x="639294" y="8191"/>
                  <a:pt x="679641" y="1916"/>
                  <a:pt x="723201" y="386"/>
                </a:cubicBezTo>
                <a:close/>
              </a:path>
            </a:pathLst>
          </a:custGeom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4BDC38E-0FF6-435E-B688-83B0FA0B2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7841" y="2200712"/>
            <a:ext cx="7101741" cy="447423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100000"/>
              </a:lnSpc>
              <a:buFont typeface="Wingdings" panose="020B0604020202020204" pitchFamily="34" charset="0"/>
              <a:buChar char="Ø"/>
            </a:pPr>
            <a:r>
              <a:rPr lang="el-GR" sz="2400" dirty="0">
                <a:latin typeface="Arial"/>
                <a:cs typeface="Arial"/>
              </a:rPr>
              <a:t>Ο Μητροπολίτης  Λαρίσης  Διονύσιος ,γνωστός ως Φιλόσοφος (οι Τούρκοι τον αποκαλούσαν ειρωνικά &lt;&lt;</a:t>
            </a:r>
            <a:r>
              <a:rPr lang="el-GR" sz="2400" dirty="0" err="1">
                <a:latin typeface="Arial"/>
                <a:cs typeface="Arial"/>
              </a:rPr>
              <a:t>Σκυλόσοφο</a:t>
            </a:r>
            <a:r>
              <a:rPr lang="el-GR" sz="2400" dirty="0">
                <a:latin typeface="Arial"/>
                <a:cs typeface="Arial"/>
              </a:rPr>
              <a:t>&gt;&gt; ) ,το 1600 ξεσήκωσε την ορεινή Θεσσαλία.</a:t>
            </a:r>
          </a:p>
          <a:p>
            <a:pPr>
              <a:lnSpc>
                <a:spcPct val="100000"/>
              </a:lnSpc>
              <a:buFont typeface="Wingdings" panose="020B0604020202020204" pitchFamily="34" charset="0"/>
              <a:buChar char="Ø"/>
            </a:pPr>
            <a:r>
              <a:rPr lang="el-GR" sz="2400" dirty="0">
                <a:latin typeface="Arial"/>
                <a:cs typeface="Arial"/>
              </a:rPr>
              <a:t>Αποτυγχάνει και διαφεύγει στη Ρώμη και από εκεί στην Ισπανία ζητώντας βοήθεια.</a:t>
            </a:r>
          </a:p>
          <a:p>
            <a:pPr>
              <a:lnSpc>
                <a:spcPct val="100000"/>
              </a:lnSpc>
              <a:buFont typeface="Wingdings" panose="020B0604020202020204" pitchFamily="34" charset="0"/>
              <a:buChar char="Ø"/>
            </a:pPr>
            <a:r>
              <a:rPr lang="el-GR" sz="2400" dirty="0">
                <a:latin typeface="Arial"/>
                <a:cs typeface="Arial"/>
              </a:rPr>
              <a:t>Εννιά χρόνια αργότερα επιστρέφει  ξεσηκώνοντας τους Θεσσαλούς να εξεγερθούν.</a:t>
            </a:r>
          </a:p>
          <a:p>
            <a:pPr>
              <a:lnSpc>
                <a:spcPct val="100000"/>
              </a:lnSpc>
              <a:buFont typeface="Wingdings" panose="020B0604020202020204" pitchFamily="34" charset="0"/>
              <a:buChar char="Ø"/>
            </a:pPr>
            <a:r>
              <a:rPr lang="el-GR" sz="2400" dirty="0">
                <a:latin typeface="Arial"/>
                <a:cs typeface="Arial"/>
              </a:rPr>
              <a:t>Βρήκε μαρτυρικό  θάνατο το 1611 από τους Τούρκους.</a:t>
            </a:r>
          </a:p>
        </p:txBody>
      </p:sp>
    </p:spTree>
    <p:extLst>
      <p:ext uri="{BB962C8B-B14F-4D97-AF65-F5344CB8AC3E}">
        <p14:creationId xmlns:p14="http://schemas.microsoft.com/office/powerpoint/2010/main" val="1618548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18DC95AC-7CAD-4093-8D6E-2CCAA2733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259" cy="1031849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l-GR" sz="3200" dirty="0"/>
              <a:t>ΣΥΓΚΡΟΥΣΕΙΣ  ΒΕΝΕΤΩΝ  ΜΕ  ΤΟΥΡΚΟΥΣ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4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B28A49"/>
          </a:solidFill>
          <a:ln w="38100" cap="rnd">
            <a:solidFill>
              <a:srgbClr val="B28A4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Εικόνα 4" descr="Εικόνα που περιέχει φύση, άτομα, νερό, παραλία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096F982C-1A85-4696-A95D-247CB95809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716" r="8209"/>
          <a:stretch/>
        </p:blipFill>
        <p:spPr>
          <a:xfrm>
            <a:off x="198681" y="2260848"/>
            <a:ext cx="4518943" cy="4356588"/>
          </a:xfrm>
          <a:custGeom>
            <a:avLst/>
            <a:gdLst/>
            <a:ahLst/>
            <a:cxnLst/>
            <a:rect l="l" t="t" r="r" b="b"/>
            <a:pathLst>
              <a:path w="3807743" h="6307845">
                <a:moveTo>
                  <a:pt x="723201" y="386"/>
                </a:moveTo>
                <a:cubicBezTo>
                  <a:pt x="853884" y="-4204"/>
                  <a:pt x="1013493" y="33912"/>
                  <a:pt x="1176100" y="22622"/>
                </a:cubicBezTo>
                <a:cubicBezTo>
                  <a:pt x="1230302" y="18859"/>
                  <a:pt x="1281736" y="20622"/>
                  <a:pt x="1331852" y="24473"/>
                </a:cubicBezTo>
                <a:lnTo>
                  <a:pt x="1439547" y="34944"/>
                </a:lnTo>
                <a:lnTo>
                  <a:pt x="1484197" y="36226"/>
                </a:lnTo>
                <a:cubicBezTo>
                  <a:pt x="1535166" y="35421"/>
                  <a:pt x="1586369" y="31625"/>
                  <a:pt x="1636625" y="22622"/>
                </a:cubicBezTo>
                <a:cubicBezTo>
                  <a:pt x="1686882" y="13619"/>
                  <a:pt x="1729837" y="10653"/>
                  <a:pt x="1768740" y="10885"/>
                </a:cubicBezTo>
                <a:lnTo>
                  <a:pt x="1829538" y="15086"/>
                </a:lnTo>
                <a:lnTo>
                  <a:pt x="1869968" y="7996"/>
                </a:lnTo>
                <a:cubicBezTo>
                  <a:pt x="1953577" y="-31"/>
                  <a:pt x="2036989" y="9808"/>
                  <a:pt x="2112925" y="20118"/>
                </a:cubicBezTo>
                <a:lnTo>
                  <a:pt x="2119331" y="20977"/>
                </a:lnTo>
                <a:lnTo>
                  <a:pt x="2221855" y="13374"/>
                </a:lnTo>
                <a:cubicBezTo>
                  <a:pt x="2261207" y="12845"/>
                  <a:pt x="2298379" y="14359"/>
                  <a:pt x="2333484" y="16393"/>
                </a:cubicBezTo>
                <a:lnTo>
                  <a:pt x="2372613" y="18812"/>
                </a:lnTo>
                <a:lnTo>
                  <a:pt x="2404945" y="9387"/>
                </a:lnTo>
                <a:cubicBezTo>
                  <a:pt x="2452532" y="1754"/>
                  <a:pt x="2506192" y="9333"/>
                  <a:pt x="2561622" y="17814"/>
                </a:cubicBezTo>
                <a:lnTo>
                  <a:pt x="2583950" y="20591"/>
                </a:lnTo>
                <a:lnTo>
                  <a:pt x="2643527" y="20319"/>
                </a:lnTo>
                <a:cubicBezTo>
                  <a:pt x="2669677" y="20426"/>
                  <a:pt x="2697963" y="20717"/>
                  <a:pt x="2727392" y="21103"/>
                </a:cubicBezTo>
                <a:lnTo>
                  <a:pt x="2786908" y="21989"/>
                </a:lnTo>
                <a:lnTo>
                  <a:pt x="2846459" y="13267"/>
                </a:lnTo>
                <a:cubicBezTo>
                  <a:pt x="2896401" y="10176"/>
                  <a:pt x="2960607" y="12733"/>
                  <a:pt x="3036361" y="17072"/>
                </a:cubicBezTo>
                <a:lnTo>
                  <a:pt x="3129100" y="22671"/>
                </a:lnTo>
                <a:lnTo>
                  <a:pt x="3130653" y="22622"/>
                </a:lnTo>
                <a:cubicBezTo>
                  <a:pt x="3178874" y="19804"/>
                  <a:pt x="3260845" y="26231"/>
                  <a:pt x="3352422" y="32691"/>
                </a:cubicBezTo>
                <a:lnTo>
                  <a:pt x="3362608" y="33356"/>
                </a:lnTo>
                <a:lnTo>
                  <a:pt x="3446036" y="35579"/>
                </a:lnTo>
                <a:cubicBezTo>
                  <a:pt x="3550323" y="36566"/>
                  <a:pt x="3662083" y="33535"/>
                  <a:pt x="3778601" y="22622"/>
                </a:cubicBezTo>
                <a:cubicBezTo>
                  <a:pt x="3793981" y="243672"/>
                  <a:pt x="3764152" y="318695"/>
                  <a:pt x="3778601" y="467157"/>
                </a:cubicBezTo>
                <a:cubicBezTo>
                  <a:pt x="3790077" y="557563"/>
                  <a:pt x="3783697" y="684218"/>
                  <a:pt x="3777639" y="811856"/>
                </a:cubicBezTo>
                <a:lnTo>
                  <a:pt x="3773760" y="922625"/>
                </a:lnTo>
                <a:lnTo>
                  <a:pt x="3778601" y="974384"/>
                </a:lnTo>
                <a:cubicBezTo>
                  <a:pt x="3785784" y="1003717"/>
                  <a:pt x="3785160" y="1041120"/>
                  <a:pt x="3781239" y="1085904"/>
                </a:cubicBezTo>
                <a:lnTo>
                  <a:pt x="3776107" y="1132519"/>
                </a:lnTo>
                <a:lnTo>
                  <a:pt x="3778601" y="1162456"/>
                </a:lnTo>
                <a:cubicBezTo>
                  <a:pt x="3791360" y="1256797"/>
                  <a:pt x="3774958" y="1367020"/>
                  <a:pt x="3763568" y="1469787"/>
                </a:cubicBezTo>
                <a:lnTo>
                  <a:pt x="3758806" y="1520515"/>
                </a:lnTo>
                <a:lnTo>
                  <a:pt x="3760417" y="1549437"/>
                </a:lnTo>
                <a:cubicBezTo>
                  <a:pt x="3764298" y="1588133"/>
                  <a:pt x="3770171" y="1628243"/>
                  <a:pt x="3778601" y="1669683"/>
                </a:cubicBezTo>
                <a:cubicBezTo>
                  <a:pt x="3846039" y="2001203"/>
                  <a:pt x="3774784" y="2142285"/>
                  <a:pt x="3778601" y="2364982"/>
                </a:cubicBezTo>
                <a:lnTo>
                  <a:pt x="3776565" y="2406088"/>
                </a:lnTo>
                <a:lnTo>
                  <a:pt x="3778601" y="2427673"/>
                </a:lnTo>
                <a:cubicBezTo>
                  <a:pt x="3821357" y="2695960"/>
                  <a:pt x="3735684" y="2699438"/>
                  <a:pt x="3778601" y="2809517"/>
                </a:cubicBezTo>
                <a:cubicBezTo>
                  <a:pt x="3789330" y="2837037"/>
                  <a:pt x="3791666" y="2872927"/>
                  <a:pt x="3789892" y="2914654"/>
                </a:cubicBezTo>
                <a:lnTo>
                  <a:pt x="3784971" y="2966248"/>
                </a:lnTo>
                <a:lnTo>
                  <a:pt x="3796722" y="3024078"/>
                </a:lnTo>
                <a:cubicBezTo>
                  <a:pt x="3809238" y="3115139"/>
                  <a:pt x="3806232" y="3210898"/>
                  <a:pt x="3799338" y="3302850"/>
                </a:cubicBezTo>
                <a:lnTo>
                  <a:pt x="3787405" y="3438354"/>
                </a:lnTo>
                <a:lnTo>
                  <a:pt x="3790719" y="3460532"/>
                </a:lnTo>
                <a:cubicBezTo>
                  <a:pt x="3797323" y="3541872"/>
                  <a:pt x="3789007" y="3624193"/>
                  <a:pt x="3780361" y="3709762"/>
                </a:cubicBezTo>
                <a:lnTo>
                  <a:pt x="3780169" y="3712283"/>
                </a:lnTo>
                <a:lnTo>
                  <a:pt x="3781239" y="3768266"/>
                </a:lnTo>
                <a:cubicBezTo>
                  <a:pt x="3780994" y="3815588"/>
                  <a:pt x="3779902" y="3863939"/>
                  <a:pt x="3778794" y="3912511"/>
                </a:cubicBezTo>
                <a:lnTo>
                  <a:pt x="3776324" y="4054010"/>
                </a:lnTo>
                <a:lnTo>
                  <a:pt x="3778601" y="4074733"/>
                </a:lnTo>
                <a:cubicBezTo>
                  <a:pt x="3822365" y="4336760"/>
                  <a:pt x="3765189" y="4482586"/>
                  <a:pt x="3778601" y="4644650"/>
                </a:cubicBezTo>
                <a:cubicBezTo>
                  <a:pt x="3781954" y="4685166"/>
                  <a:pt x="3782850" y="4718916"/>
                  <a:pt x="3782504" y="4749344"/>
                </a:cubicBezTo>
                <a:lnTo>
                  <a:pt x="3780512" y="4796832"/>
                </a:lnTo>
                <a:lnTo>
                  <a:pt x="3786260" y="4877451"/>
                </a:lnTo>
                <a:cubicBezTo>
                  <a:pt x="3786165" y="4918212"/>
                  <a:pt x="3784020" y="4964155"/>
                  <a:pt x="3781623" y="5015963"/>
                </a:cubicBezTo>
                <a:lnTo>
                  <a:pt x="3779076" y="5087925"/>
                </a:lnTo>
                <a:lnTo>
                  <a:pt x="3779599" y="5155456"/>
                </a:lnTo>
                <a:lnTo>
                  <a:pt x="3775907" y="5219073"/>
                </a:lnTo>
                <a:lnTo>
                  <a:pt x="3778601" y="5402640"/>
                </a:lnTo>
                <a:cubicBezTo>
                  <a:pt x="3780494" y="5441637"/>
                  <a:pt x="3781680" y="5475146"/>
                  <a:pt x="3782335" y="5504141"/>
                </a:cubicBezTo>
                <a:lnTo>
                  <a:pt x="3782798" y="5566951"/>
                </a:lnTo>
                <a:lnTo>
                  <a:pt x="3786885" y="5599303"/>
                </a:lnTo>
                <a:cubicBezTo>
                  <a:pt x="3799534" y="5776838"/>
                  <a:pt x="3769350" y="6111156"/>
                  <a:pt x="3778601" y="6291711"/>
                </a:cubicBezTo>
                <a:cubicBezTo>
                  <a:pt x="3687392" y="6306733"/>
                  <a:pt x="3632350" y="6304889"/>
                  <a:pt x="3574752" y="6300212"/>
                </a:cubicBezTo>
                <a:lnTo>
                  <a:pt x="3545837" y="6297718"/>
                </a:lnTo>
                <a:lnTo>
                  <a:pt x="3527963" y="6296834"/>
                </a:lnTo>
                <a:cubicBezTo>
                  <a:pt x="3482151" y="6294419"/>
                  <a:pt x="3430025" y="6291672"/>
                  <a:pt x="3355561" y="6291711"/>
                </a:cubicBezTo>
                <a:cubicBezTo>
                  <a:pt x="3304843" y="6293555"/>
                  <a:pt x="3262749" y="6292377"/>
                  <a:pt x="3225711" y="6290098"/>
                </a:cubicBezTo>
                <a:lnTo>
                  <a:pt x="3218247" y="6289525"/>
                </a:lnTo>
                <a:lnTo>
                  <a:pt x="3198550" y="6289212"/>
                </a:lnTo>
                <a:cubicBezTo>
                  <a:pt x="3144315" y="6287803"/>
                  <a:pt x="3088976" y="6286105"/>
                  <a:pt x="3034921" y="6284968"/>
                </a:cubicBezTo>
                <a:lnTo>
                  <a:pt x="2973802" y="6284626"/>
                </a:lnTo>
                <a:lnTo>
                  <a:pt x="2932520" y="6291711"/>
                </a:lnTo>
                <a:cubicBezTo>
                  <a:pt x="2893699" y="6300111"/>
                  <a:pt x="2847670" y="6301992"/>
                  <a:pt x="2797581" y="6300669"/>
                </a:cubicBezTo>
                <a:lnTo>
                  <a:pt x="2672392" y="6292599"/>
                </a:lnTo>
                <a:lnTo>
                  <a:pt x="2629726" y="6293120"/>
                </a:lnTo>
                <a:lnTo>
                  <a:pt x="2540544" y="6284698"/>
                </a:lnTo>
                <a:lnTo>
                  <a:pt x="2473475" y="6280786"/>
                </a:lnTo>
                <a:cubicBezTo>
                  <a:pt x="2419724" y="6279900"/>
                  <a:pt x="2368202" y="6282437"/>
                  <a:pt x="2322057" y="6291711"/>
                </a:cubicBezTo>
                <a:cubicBezTo>
                  <a:pt x="2275912" y="6300985"/>
                  <a:pt x="2236301" y="6305003"/>
                  <a:pt x="2199195" y="6305968"/>
                </a:cubicBezTo>
                <a:lnTo>
                  <a:pt x="2094190" y="6302012"/>
                </a:lnTo>
                <a:lnTo>
                  <a:pt x="2029724" y="6307766"/>
                </a:lnTo>
                <a:cubicBezTo>
                  <a:pt x="1971866" y="6308389"/>
                  <a:pt x="1916420" y="6305265"/>
                  <a:pt x="1864312" y="6301339"/>
                </a:cubicBezTo>
                <a:lnTo>
                  <a:pt x="1761307" y="6293375"/>
                </a:lnTo>
                <a:lnTo>
                  <a:pt x="1745972" y="6293782"/>
                </a:lnTo>
                <a:cubicBezTo>
                  <a:pt x="1699734" y="6294177"/>
                  <a:pt x="1664143" y="6292827"/>
                  <a:pt x="1633352" y="6291083"/>
                </a:cubicBezTo>
                <a:lnTo>
                  <a:pt x="1621369" y="6290324"/>
                </a:lnTo>
                <a:lnTo>
                  <a:pt x="1599140" y="6291711"/>
                </a:lnTo>
                <a:cubicBezTo>
                  <a:pt x="1564093" y="6296354"/>
                  <a:pt x="1527169" y="6296254"/>
                  <a:pt x="1488567" y="6294097"/>
                </a:cubicBezTo>
                <a:lnTo>
                  <a:pt x="1429716" y="6289243"/>
                </a:lnTo>
                <a:lnTo>
                  <a:pt x="1401008" y="6291711"/>
                </a:lnTo>
                <a:cubicBezTo>
                  <a:pt x="1314301" y="6301163"/>
                  <a:pt x="1222976" y="6299856"/>
                  <a:pt x="1127367" y="6296839"/>
                </a:cubicBezTo>
                <a:lnTo>
                  <a:pt x="1062601" y="6295730"/>
                </a:lnTo>
                <a:lnTo>
                  <a:pt x="964991" y="6305909"/>
                </a:lnTo>
                <a:cubicBezTo>
                  <a:pt x="833250" y="6307778"/>
                  <a:pt x="714190" y="6280255"/>
                  <a:pt x="603122" y="6291711"/>
                </a:cubicBezTo>
                <a:cubicBezTo>
                  <a:pt x="455032" y="6306986"/>
                  <a:pt x="261206" y="6260346"/>
                  <a:pt x="30143" y="6291711"/>
                </a:cubicBezTo>
                <a:cubicBezTo>
                  <a:pt x="-1198" y="6167281"/>
                  <a:pt x="7291" y="6044138"/>
                  <a:pt x="19371" y="5934598"/>
                </a:cubicBezTo>
                <a:lnTo>
                  <a:pt x="33559" y="5801663"/>
                </a:lnTo>
                <a:lnTo>
                  <a:pt x="30143" y="5784485"/>
                </a:lnTo>
                <a:cubicBezTo>
                  <a:pt x="7257" y="5691455"/>
                  <a:pt x="7506" y="5585492"/>
                  <a:pt x="13352" y="5476692"/>
                </a:cubicBezTo>
                <a:lnTo>
                  <a:pt x="21882" y="5346809"/>
                </a:lnTo>
                <a:lnTo>
                  <a:pt x="22064" y="5339439"/>
                </a:lnTo>
                <a:lnTo>
                  <a:pt x="29601" y="5166357"/>
                </a:lnTo>
                <a:lnTo>
                  <a:pt x="30143" y="5151877"/>
                </a:lnTo>
                <a:cubicBezTo>
                  <a:pt x="30018" y="5125783"/>
                  <a:pt x="30111" y="5102484"/>
                  <a:pt x="30346" y="5081409"/>
                </a:cubicBezTo>
                <a:lnTo>
                  <a:pt x="30433" y="5076663"/>
                </a:lnTo>
                <a:lnTo>
                  <a:pt x="30143" y="4963804"/>
                </a:lnTo>
                <a:cubicBezTo>
                  <a:pt x="27040" y="4910138"/>
                  <a:pt x="27067" y="4856021"/>
                  <a:pt x="28459" y="4800989"/>
                </a:cubicBezTo>
                <a:lnTo>
                  <a:pt x="30399" y="4750796"/>
                </a:lnTo>
                <a:lnTo>
                  <a:pt x="31514" y="4666872"/>
                </a:lnTo>
                <a:lnTo>
                  <a:pt x="34697" y="4639551"/>
                </a:lnTo>
                <a:lnTo>
                  <a:pt x="34963" y="4632686"/>
                </a:lnTo>
                <a:cubicBezTo>
                  <a:pt x="37318" y="4575362"/>
                  <a:pt x="39271" y="4516661"/>
                  <a:pt x="39056" y="4456118"/>
                </a:cubicBezTo>
                <a:lnTo>
                  <a:pt x="36996" y="4412759"/>
                </a:lnTo>
                <a:lnTo>
                  <a:pt x="30143" y="4388188"/>
                </a:lnTo>
                <a:cubicBezTo>
                  <a:pt x="7389" y="4328002"/>
                  <a:pt x="11492" y="4256950"/>
                  <a:pt x="19232" y="4188739"/>
                </a:cubicBezTo>
                <a:lnTo>
                  <a:pt x="23985" y="4147809"/>
                </a:lnTo>
                <a:lnTo>
                  <a:pt x="23690" y="4087290"/>
                </a:lnTo>
                <a:lnTo>
                  <a:pt x="29097" y="3984687"/>
                </a:lnTo>
                <a:lnTo>
                  <a:pt x="28035" y="3962690"/>
                </a:lnTo>
                <a:cubicBezTo>
                  <a:pt x="28525" y="3945828"/>
                  <a:pt x="30052" y="3926691"/>
                  <a:pt x="32148" y="3905387"/>
                </a:cubicBezTo>
                <a:lnTo>
                  <a:pt x="34754" y="3881032"/>
                </a:lnTo>
                <a:lnTo>
                  <a:pt x="39206" y="3802233"/>
                </a:lnTo>
                <a:cubicBezTo>
                  <a:pt x="39778" y="3763353"/>
                  <a:pt x="37619" y="3728800"/>
                  <a:pt x="30143" y="3698588"/>
                </a:cubicBezTo>
                <a:cubicBezTo>
                  <a:pt x="7714" y="3607954"/>
                  <a:pt x="33117" y="3482508"/>
                  <a:pt x="36579" y="3365983"/>
                </a:cubicBezTo>
                <a:lnTo>
                  <a:pt x="36510" y="3356621"/>
                </a:lnTo>
                <a:lnTo>
                  <a:pt x="30143" y="3311044"/>
                </a:lnTo>
                <a:cubicBezTo>
                  <a:pt x="14271" y="3224157"/>
                  <a:pt x="11445" y="3149243"/>
                  <a:pt x="14856" y="3082749"/>
                </a:cubicBezTo>
                <a:lnTo>
                  <a:pt x="22229" y="3005366"/>
                </a:lnTo>
                <a:lnTo>
                  <a:pt x="27244" y="2895198"/>
                </a:lnTo>
                <a:cubicBezTo>
                  <a:pt x="29143" y="2848776"/>
                  <a:pt x="30527" y="2799531"/>
                  <a:pt x="30143" y="2746826"/>
                </a:cubicBezTo>
                <a:lnTo>
                  <a:pt x="36784" y="2638240"/>
                </a:lnTo>
                <a:lnTo>
                  <a:pt x="30143" y="2615745"/>
                </a:lnTo>
                <a:cubicBezTo>
                  <a:pt x="-20952" y="2495890"/>
                  <a:pt x="17898" y="2340273"/>
                  <a:pt x="37923" y="2201958"/>
                </a:cubicBezTo>
                <a:lnTo>
                  <a:pt x="42734" y="2158379"/>
                </a:lnTo>
                <a:lnTo>
                  <a:pt x="30143" y="2114218"/>
                </a:lnTo>
                <a:cubicBezTo>
                  <a:pt x="2269" y="2040950"/>
                  <a:pt x="-2735" y="1972014"/>
                  <a:pt x="1162" y="1906697"/>
                </a:cubicBezTo>
                <a:lnTo>
                  <a:pt x="6289" y="1854885"/>
                </a:lnTo>
                <a:lnTo>
                  <a:pt x="8053" y="1809168"/>
                </a:lnTo>
                <a:cubicBezTo>
                  <a:pt x="9832" y="1790244"/>
                  <a:pt x="12470" y="1771472"/>
                  <a:pt x="15415" y="1752867"/>
                </a:cubicBezTo>
                <a:lnTo>
                  <a:pt x="30925" y="1652561"/>
                </a:lnTo>
                <a:lnTo>
                  <a:pt x="30143" y="1606992"/>
                </a:lnTo>
                <a:cubicBezTo>
                  <a:pt x="28397" y="1588584"/>
                  <a:pt x="27931" y="1568665"/>
                  <a:pt x="28348" y="1547550"/>
                </a:cubicBezTo>
                <a:lnTo>
                  <a:pt x="29206" y="1531212"/>
                </a:lnTo>
                <a:lnTo>
                  <a:pt x="23637" y="1487282"/>
                </a:lnTo>
                <a:cubicBezTo>
                  <a:pt x="16479" y="1367166"/>
                  <a:pt x="59638" y="1246041"/>
                  <a:pt x="30143" y="1156757"/>
                </a:cubicBezTo>
                <a:cubicBezTo>
                  <a:pt x="21716" y="1131248"/>
                  <a:pt x="18318" y="1090735"/>
                  <a:pt x="17757" y="1041370"/>
                </a:cubicBezTo>
                <a:lnTo>
                  <a:pt x="18463" y="985697"/>
                </a:lnTo>
                <a:lnTo>
                  <a:pt x="16239" y="975915"/>
                </a:lnTo>
                <a:cubicBezTo>
                  <a:pt x="13541" y="957312"/>
                  <a:pt x="12597" y="940330"/>
                  <a:pt x="12862" y="924477"/>
                </a:cubicBezTo>
                <a:lnTo>
                  <a:pt x="23640" y="845857"/>
                </a:lnTo>
                <a:lnTo>
                  <a:pt x="30907" y="688163"/>
                </a:lnTo>
                <a:lnTo>
                  <a:pt x="31375" y="662715"/>
                </a:lnTo>
                <a:lnTo>
                  <a:pt x="30143" y="655230"/>
                </a:lnTo>
                <a:cubicBezTo>
                  <a:pt x="20345" y="615334"/>
                  <a:pt x="17924" y="569960"/>
                  <a:pt x="19185" y="520814"/>
                </a:cubicBezTo>
                <a:lnTo>
                  <a:pt x="26662" y="415314"/>
                </a:lnTo>
                <a:lnTo>
                  <a:pt x="25635" y="383217"/>
                </a:lnTo>
                <a:cubicBezTo>
                  <a:pt x="25461" y="243905"/>
                  <a:pt x="35455" y="113017"/>
                  <a:pt x="30143" y="22622"/>
                </a:cubicBezTo>
                <a:cubicBezTo>
                  <a:pt x="90096" y="13526"/>
                  <a:pt x="146841" y="12585"/>
                  <a:pt x="200495" y="15390"/>
                </a:cubicBezTo>
                <a:lnTo>
                  <a:pt x="324102" y="27794"/>
                </a:lnTo>
                <a:lnTo>
                  <a:pt x="329634" y="27979"/>
                </a:lnTo>
                <a:cubicBezTo>
                  <a:pt x="398332" y="30204"/>
                  <a:pt x="468106" y="31425"/>
                  <a:pt x="551798" y="27886"/>
                </a:cubicBezTo>
                <a:lnTo>
                  <a:pt x="592464" y="25476"/>
                </a:lnTo>
                <a:lnTo>
                  <a:pt x="603122" y="22622"/>
                </a:lnTo>
                <a:cubicBezTo>
                  <a:pt x="639294" y="8191"/>
                  <a:pt x="679641" y="1916"/>
                  <a:pt x="723201" y="386"/>
                </a:cubicBezTo>
                <a:close/>
              </a:path>
            </a:pathLst>
          </a:custGeom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7D10F9B-06B1-4A21-A63E-BC3283A83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955" y="2071316"/>
            <a:ext cx="7144872" cy="479053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buFont typeface="Wingdings" panose="020B0604020202020204" pitchFamily="34" charset="0"/>
              <a:buChar char="ü"/>
            </a:pPr>
            <a:r>
              <a:rPr lang="el-GR" sz="2400" dirty="0"/>
              <a:t>Πολιορκία Αθήνας από τους Βενετούς...</a:t>
            </a:r>
          </a:p>
          <a:p>
            <a:pPr>
              <a:lnSpc>
                <a:spcPct val="100000"/>
              </a:lnSpc>
              <a:buFont typeface="Wingdings" panose="020B0604020202020204" pitchFamily="34" charset="0"/>
              <a:buChar char="ü"/>
            </a:pPr>
            <a:endParaRPr lang="el-GR" sz="2400" dirty="0"/>
          </a:p>
          <a:p>
            <a:pPr>
              <a:lnSpc>
                <a:spcPct val="100000"/>
              </a:lnSpc>
              <a:buFont typeface="Wingdings" panose="020B0604020202020204" pitchFamily="34" charset="0"/>
              <a:buChar char="ü"/>
            </a:pPr>
            <a:r>
              <a:rPr lang="el-GR" sz="2400" dirty="0"/>
              <a:t>Κατάληψη Πελοποννήσου  το  </a:t>
            </a:r>
            <a:r>
              <a:rPr lang="el-GR" sz="2400" dirty="0">
                <a:latin typeface="Arial"/>
                <a:cs typeface="Arial"/>
              </a:rPr>
              <a:t>1699</a:t>
            </a:r>
          </a:p>
          <a:p>
            <a:pPr marL="0" indent="0">
              <a:lnSpc>
                <a:spcPct val="100000"/>
              </a:lnSpc>
              <a:buNone/>
            </a:pPr>
            <a:endParaRPr lang="el-GR"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Wingdings" panose="020B0604020202020204" pitchFamily="34" charset="0"/>
              <a:buChar char="ü"/>
            </a:pPr>
            <a:r>
              <a:rPr lang="el-GR" sz="2400" dirty="0">
                <a:latin typeface="Arial"/>
                <a:cs typeface="Arial"/>
              </a:rPr>
              <a:t>Ανακατάληψη Πελοποννήσου από τους Τούρκους δύο δεκαετίες αργότερα</a:t>
            </a:r>
          </a:p>
          <a:p>
            <a:pPr>
              <a:lnSpc>
                <a:spcPct val="100000"/>
              </a:lnSpc>
              <a:buFont typeface="Wingdings" panose="020B0604020202020204" pitchFamily="34" charset="0"/>
              <a:buChar char="ü"/>
            </a:pPr>
            <a:endParaRPr lang="el-GR"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Wingdings" panose="020B0604020202020204" pitchFamily="34" charset="0"/>
              <a:buChar char="ü"/>
            </a:pPr>
            <a:r>
              <a:rPr lang="el-GR" sz="2400" dirty="0">
                <a:latin typeface="Arial"/>
                <a:cs typeface="Arial"/>
              </a:rPr>
              <a:t>Από τότε η Βενετία σταμάτησε να εμπλέκεται ενεργά στις ελληνικές υποθέσεις.</a:t>
            </a:r>
          </a:p>
          <a:p>
            <a:pPr>
              <a:lnSpc>
                <a:spcPct val="100000"/>
              </a:lnSpc>
              <a:buFont typeface="Wingdings" panose="020B0604020202020204" pitchFamily="34" charset="0"/>
              <a:buChar char="ü"/>
            </a:pPr>
            <a:endParaRPr lang="el-GR"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Wingdings" panose="020B0604020202020204" pitchFamily="34" charset="0"/>
              <a:buChar char="ü"/>
            </a:pPr>
            <a:endParaRPr lang="el-GR" sz="2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5119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76AC4D2-7E0C-4AF5-8153-AFBCF0903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47013" cy="1434415"/>
          </a:xfrm>
        </p:spPr>
        <p:txBody>
          <a:bodyPr anchor="b">
            <a:normAutofit/>
          </a:bodyPr>
          <a:lstStyle/>
          <a:p>
            <a:r>
              <a:rPr lang="el-GR" sz="3200" dirty="0">
                <a:latin typeface="Arial"/>
                <a:cs typeface="Arial"/>
              </a:rPr>
              <a:t>ΟΡΛΩΦΙΚΑ</a:t>
            </a:r>
          </a:p>
        </p:txBody>
      </p:sp>
      <p:sp>
        <p:nvSpPr>
          <p:cNvPr id="32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4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A84E2A"/>
          </a:solidFill>
          <a:ln w="38100" cap="rnd">
            <a:solidFill>
              <a:srgbClr val="A84E2A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Εικόνα 5" descr="Εικόνα που περιέχει νερό, βάρκα, πόλη, ποτάμι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8E5F0745-3C28-4BAE-9A59-034E2DF776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587" r="13712"/>
          <a:stretch/>
        </p:blipFill>
        <p:spPr>
          <a:xfrm>
            <a:off x="184304" y="2375867"/>
            <a:ext cx="4590829" cy="4313456"/>
          </a:xfrm>
          <a:custGeom>
            <a:avLst/>
            <a:gdLst/>
            <a:ahLst/>
            <a:cxnLst/>
            <a:rect l="l" t="t" r="r" b="b"/>
            <a:pathLst>
              <a:path w="3807743" h="6307845">
                <a:moveTo>
                  <a:pt x="723201" y="386"/>
                </a:moveTo>
                <a:cubicBezTo>
                  <a:pt x="853884" y="-4204"/>
                  <a:pt x="1013493" y="33912"/>
                  <a:pt x="1176100" y="22622"/>
                </a:cubicBezTo>
                <a:cubicBezTo>
                  <a:pt x="1230302" y="18859"/>
                  <a:pt x="1281736" y="20622"/>
                  <a:pt x="1331852" y="24473"/>
                </a:cubicBezTo>
                <a:lnTo>
                  <a:pt x="1439547" y="34944"/>
                </a:lnTo>
                <a:lnTo>
                  <a:pt x="1484197" y="36226"/>
                </a:lnTo>
                <a:cubicBezTo>
                  <a:pt x="1535166" y="35421"/>
                  <a:pt x="1586369" y="31625"/>
                  <a:pt x="1636625" y="22622"/>
                </a:cubicBezTo>
                <a:cubicBezTo>
                  <a:pt x="1686882" y="13619"/>
                  <a:pt x="1729837" y="10653"/>
                  <a:pt x="1768740" y="10885"/>
                </a:cubicBezTo>
                <a:lnTo>
                  <a:pt x="1829538" y="15086"/>
                </a:lnTo>
                <a:lnTo>
                  <a:pt x="1869968" y="7996"/>
                </a:lnTo>
                <a:cubicBezTo>
                  <a:pt x="1953577" y="-31"/>
                  <a:pt x="2036989" y="9808"/>
                  <a:pt x="2112925" y="20118"/>
                </a:cubicBezTo>
                <a:lnTo>
                  <a:pt x="2119331" y="20977"/>
                </a:lnTo>
                <a:lnTo>
                  <a:pt x="2221855" y="13374"/>
                </a:lnTo>
                <a:cubicBezTo>
                  <a:pt x="2261207" y="12845"/>
                  <a:pt x="2298379" y="14359"/>
                  <a:pt x="2333484" y="16393"/>
                </a:cubicBezTo>
                <a:lnTo>
                  <a:pt x="2372613" y="18812"/>
                </a:lnTo>
                <a:lnTo>
                  <a:pt x="2404945" y="9387"/>
                </a:lnTo>
                <a:cubicBezTo>
                  <a:pt x="2452532" y="1754"/>
                  <a:pt x="2506192" y="9333"/>
                  <a:pt x="2561622" y="17814"/>
                </a:cubicBezTo>
                <a:lnTo>
                  <a:pt x="2583950" y="20591"/>
                </a:lnTo>
                <a:lnTo>
                  <a:pt x="2643527" y="20319"/>
                </a:lnTo>
                <a:cubicBezTo>
                  <a:pt x="2669677" y="20426"/>
                  <a:pt x="2697963" y="20717"/>
                  <a:pt x="2727392" y="21103"/>
                </a:cubicBezTo>
                <a:lnTo>
                  <a:pt x="2786908" y="21989"/>
                </a:lnTo>
                <a:lnTo>
                  <a:pt x="2846459" y="13267"/>
                </a:lnTo>
                <a:cubicBezTo>
                  <a:pt x="2896401" y="10176"/>
                  <a:pt x="2960607" y="12733"/>
                  <a:pt x="3036361" y="17072"/>
                </a:cubicBezTo>
                <a:lnTo>
                  <a:pt x="3129100" y="22671"/>
                </a:lnTo>
                <a:lnTo>
                  <a:pt x="3130653" y="22622"/>
                </a:lnTo>
                <a:cubicBezTo>
                  <a:pt x="3178874" y="19804"/>
                  <a:pt x="3260845" y="26231"/>
                  <a:pt x="3352422" y="32691"/>
                </a:cubicBezTo>
                <a:lnTo>
                  <a:pt x="3362608" y="33356"/>
                </a:lnTo>
                <a:lnTo>
                  <a:pt x="3446036" y="35579"/>
                </a:lnTo>
                <a:cubicBezTo>
                  <a:pt x="3550323" y="36566"/>
                  <a:pt x="3662083" y="33535"/>
                  <a:pt x="3778601" y="22622"/>
                </a:cubicBezTo>
                <a:cubicBezTo>
                  <a:pt x="3793981" y="243672"/>
                  <a:pt x="3764152" y="318695"/>
                  <a:pt x="3778601" y="467157"/>
                </a:cubicBezTo>
                <a:cubicBezTo>
                  <a:pt x="3790077" y="557563"/>
                  <a:pt x="3783697" y="684218"/>
                  <a:pt x="3777639" y="811856"/>
                </a:cubicBezTo>
                <a:lnTo>
                  <a:pt x="3773760" y="922625"/>
                </a:lnTo>
                <a:lnTo>
                  <a:pt x="3778601" y="974384"/>
                </a:lnTo>
                <a:cubicBezTo>
                  <a:pt x="3785784" y="1003717"/>
                  <a:pt x="3785160" y="1041120"/>
                  <a:pt x="3781239" y="1085904"/>
                </a:cubicBezTo>
                <a:lnTo>
                  <a:pt x="3776107" y="1132519"/>
                </a:lnTo>
                <a:lnTo>
                  <a:pt x="3778601" y="1162456"/>
                </a:lnTo>
                <a:cubicBezTo>
                  <a:pt x="3791360" y="1256797"/>
                  <a:pt x="3774958" y="1367020"/>
                  <a:pt x="3763568" y="1469787"/>
                </a:cubicBezTo>
                <a:lnTo>
                  <a:pt x="3758806" y="1520515"/>
                </a:lnTo>
                <a:lnTo>
                  <a:pt x="3760417" y="1549437"/>
                </a:lnTo>
                <a:cubicBezTo>
                  <a:pt x="3764298" y="1588133"/>
                  <a:pt x="3770171" y="1628243"/>
                  <a:pt x="3778601" y="1669683"/>
                </a:cubicBezTo>
                <a:cubicBezTo>
                  <a:pt x="3846039" y="2001203"/>
                  <a:pt x="3774784" y="2142285"/>
                  <a:pt x="3778601" y="2364982"/>
                </a:cubicBezTo>
                <a:lnTo>
                  <a:pt x="3776565" y="2406088"/>
                </a:lnTo>
                <a:lnTo>
                  <a:pt x="3778601" y="2427673"/>
                </a:lnTo>
                <a:cubicBezTo>
                  <a:pt x="3821357" y="2695960"/>
                  <a:pt x="3735684" y="2699438"/>
                  <a:pt x="3778601" y="2809517"/>
                </a:cubicBezTo>
                <a:cubicBezTo>
                  <a:pt x="3789330" y="2837037"/>
                  <a:pt x="3791666" y="2872927"/>
                  <a:pt x="3789892" y="2914654"/>
                </a:cubicBezTo>
                <a:lnTo>
                  <a:pt x="3784971" y="2966248"/>
                </a:lnTo>
                <a:lnTo>
                  <a:pt x="3796722" y="3024078"/>
                </a:lnTo>
                <a:cubicBezTo>
                  <a:pt x="3809238" y="3115139"/>
                  <a:pt x="3806232" y="3210898"/>
                  <a:pt x="3799338" y="3302850"/>
                </a:cubicBezTo>
                <a:lnTo>
                  <a:pt x="3787405" y="3438354"/>
                </a:lnTo>
                <a:lnTo>
                  <a:pt x="3790719" y="3460532"/>
                </a:lnTo>
                <a:cubicBezTo>
                  <a:pt x="3797323" y="3541872"/>
                  <a:pt x="3789007" y="3624193"/>
                  <a:pt x="3780361" y="3709762"/>
                </a:cubicBezTo>
                <a:lnTo>
                  <a:pt x="3780169" y="3712283"/>
                </a:lnTo>
                <a:lnTo>
                  <a:pt x="3781239" y="3768266"/>
                </a:lnTo>
                <a:cubicBezTo>
                  <a:pt x="3780994" y="3815588"/>
                  <a:pt x="3779902" y="3863939"/>
                  <a:pt x="3778794" y="3912511"/>
                </a:cubicBezTo>
                <a:lnTo>
                  <a:pt x="3776324" y="4054010"/>
                </a:lnTo>
                <a:lnTo>
                  <a:pt x="3778601" y="4074733"/>
                </a:lnTo>
                <a:cubicBezTo>
                  <a:pt x="3822365" y="4336760"/>
                  <a:pt x="3765189" y="4482586"/>
                  <a:pt x="3778601" y="4644650"/>
                </a:cubicBezTo>
                <a:cubicBezTo>
                  <a:pt x="3781954" y="4685166"/>
                  <a:pt x="3782850" y="4718916"/>
                  <a:pt x="3782504" y="4749344"/>
                </a:cubicBezTo>
                <a:lnTo>
                  <a:pt x="3780512" y="4796832"/>
                </a:lnTo>
                <a:lnTo>
                  <a:pt x="3786260" y="4877451"/>
                </a:lnTo>
                <a:cubicBezTo>
                  <a:pt x="3786165" y="4918212"/>
                  <a:pt x="3784020" y="4964155"/>
                  <a:pt x="3781623" y="5015963"/>
                </a:cubicBezTo>
                <a:lnTo>
                  <a:pt x="3779076" y="5087925"/>
                </a:lnTo>
                <a:lnTo>
                  <a:pt x="3779599" y="5155456"/>
                </a:lnTo>
                <a:lnTo>
                  <a:pt x="3775907" y="5219073"/>
                </a:lnTo>
                <a:lnTo>
                  <a:pt x="3778601" y="5402640"/>
                </a:lnTo>
                <a:cubicBezTo>
                  <a:pt x="3780494" y="5441637"/>
                  <a:pt x="3781680" y="5475146"/>
                  <a:pt x="3782335" y="5504141"/>
                </a:cubicBezTo>
                <a:lnTo>
                  <a:pt x="3782798" y="5566951"/>
                </a:lnTo>
                <a:lnTo>
                  <a:pt x="3786885" y="5599303"/>
                </a:lnTo>
                <a:cubicBezTo>
                  <a:pt x="3799534" y="5776838"/>
                  <a:pt x="3769350" y="6111156"/>
                  <a:pt x="3778601" y="6291711"/>
                </a:cubicBezTo>
                <a:cubicBezTo>
                  <a:pt x="3687392" y="6306733"/>
                  <a:pt x="3632350" y="6304889"/>
                  <a:pt x="3574752" y="6300212"/>
                </a:cubicBezTo>
                <a:lnTo>
                  <a:pt x="3545837" y="6297718"/>
                </a:lnTo>
                <a:lnTo>
                  <a:pt x="3527963" y="6296834"/>
                </a:lnTo>
                <a:cubicBezTo>
                  <a:pt x="3482151" y="6294419"/>
                  <a:pt x="3430025" y="6291672"/>
                  <a:pt x="3355561" y="6291711"/>
                </a:cubicBezTo>
                <a:cubicBezTo>
                  <a:pt x="3304843" y="6293555"/>
                  <a:pt x="3262749" y="6292377"/>
                  <a:pt x="3225711" y="6290098"/>
                </a:cubicBezTo>
                <a:lnTo>
                  <a:pt x="3218247" y="6289525"/>
                </a:lnTo>
                <a:lnTo>
                  <a:pt x="3198550" y="6289212"/>
                </a:lnTo>
                <a:cubicBezTo>
                  <a:pt x="3144315" y="6287803"/>
                  <a:pt x="3088976" y="6286105"/>
                  <a:pt x="3034921" y="6284968"/>
                </a:cubicBezTo>
                <a:lnTo>
                  <a:pt x="2973802" y="6284626"/>
                </a:lnTo>
                <a:lnTo>
                  <a:pt x="2932520" y="6291711"/>
                </a:lnTo>
                <a:cubicBezTo>
                  <a:pt x="2893699" y="6300111"/>
                  <a:pt x="2847670" y="6301992"/>
                  <a:pt x="2797581" y="6300669"/>
                </a:cubicBezTo>
                <a:lnTo>
                  <a:pt x="2672392" y="6292599"/>
                </a:lnTo>
                <a:lnTo>
                  <a:pt x="2629726" y="6293120"/>
                </a:lnTo>
                <a:lnTo>
                  <a:pt x="2540544" y="6284698"/>
                </a:lnTo>
                <a:lnTo>
                  <a:pt x="2473475" y="6280786"/>
                </a:lnTo>
                <a:cubicBezTo>
                  <a:pt x="2419724" y="6279900"/>
                  <a:pt x="2368202" y="6282437"/>
                  <a:pt x="2322057" y="6291711"/>
                </a:cubicBezTo>
                <a:cubicBezTo>
                  <a:pt x="2275912" y="6300985"/>
                  <a:pt x="2236301" y="6305003"/>
                  <a:pt x="2199195" y="6305968"/>
                </a:cubicBezTo>
                <a:lnTo>
                  <a:pt x="2094190" y="6302012"/>
                </a:lnTo>
                <a:lnTo>
                  <a:pt x="2029724" y="6307766"/>
                </a:lnTo>
                <a:cubicBezTo>
                  <a:pt x="1971866" y="6308389"/>
                  <a:pt x="1916420" y="6305265"/>
                  <a:pt x="1864312" y="6301339"/>
                </a:cubicBezTo>
                <a:lnTo>
                  <a:pt x="1761307" y="6293375"/>
                </a:lnTo>
                <a:lnTo>
                  <a:pt x="1745972" y="6293782"/>
                </a:lnTo>
                <a:cubicBezTo>
                  <a:pt x="1699734" y="6294177"/>
                  <a:pt x="1664143" y="6292827"/>
                  <a:pt x="1633352" y="6291083"/>
                </a:cubicBezTo>
                <a:lnTo>
                  <a:pt x="1621369" y="6290324"/>
                </a:lnTo>
                <a:lnTo>
                  <a:pt x="1599140" y="6291711"/>
                </a:lnTo>
                <a:cubicBezTo>
                  <a:pt x="1564093" y="6296354"/>
                  <a:pt x="1527169" y="6296254"/>
                  <a:pt x="1488567" y="6294097"/>
                </a:cubicBezTo>
                <a:lnTo>
                  <a:pt x="1429716" y="6289243"/>
                </a:lnTo>
                <a:lnTo>
                  <a:pt x="1401008" y="6291711"/>
                </a:lnTo>
                <a:cubicBezTo>
                  <a:pt x="1314301" y="6301163"/>
                  <a:pt x="1222976" y="6299856"/>
                  <a:pt x="1127367" y="6296839"/>
                </a:cubicBezTo>
                <a:lnTo>
                  <a:pt x="1062601" y="6295730"/>
                </a:lnTo>
                <a:lnTo>
                  <a:pt x="964991" y="6305909"/>
                </a:lnTo>
                <a:cubicBezTo>
                  <a:pt x="833250" y="6307778"/>
                  <a:pt x="714190" y="6280255"/>
                  <a:pt x="603122" y="6291711"/>
                </a:cubicBezTo>
                <a:cubicBezTo>
                  <a:pt x="455032" y="6306986"/>
                  <a:pt x="261206" y="6260346"/>
                  <a:pt x="30143" y="6291711"/>
                </a:cubicBezTo>
                <a:cubicBezTo>
                  <a:pt x="-1198" y="6167281"/>
                  <a:pt x="7291" y="6044138"/>
                  <a:pt x="19371" y="5934598"/>
                </a:cubicBezTo>
                <a:lnTo>
                  <a:pt x="33559" y="5801663"/>
                </a:lnTo>
                <a:lnTo>
                  <a:pt x="30143" y="5784485"/>
                </a:lnTo>
                <a:cubicBezTo>
                  <a:pt x="7257" y="5691455"/>
                  <a:pt x="7506" y="5585492"/>
                  <a:pt x="13352" y="5476692"/>
                </a:cubicBezTo>
                <a:lnTo>
                  <a:pt x="21882" y="5346809"/>
                </a:lnTo>
                <a:lnTo>
                  <a:pt x="22064" y="5339439"/>
                </a:lnTo>
                <a:lnTo>
                  <a:pt x="29601" y="5166357"/>
                </a:lnTo>
                <a:lnTo>
                  <a:pt x="30143" y="5151877"/>
                </a:lnTo>
                <a:cubicBezTo>
                  <a:pt x="30018" y="5125783"/>
                  <a:pt x="30111" y="5102484"/>
                  <a:pt x="30346" y="5081409"/>
                </a:cubicBezTo>
                <a:lnTo>
                  <a:pt x="30433" y="5076663"/>
                </a:lnTo>
                <a:lnTo>
                  <a:pt x="30143" y="4963804"/>
                </a:lnTo>
                <a:cubicBezTo>
                  <a:pt x="27040" y="4910138"/>
                  <a:pt x="27067" y="4856021"/>
                  <a:pt x="28459" y="4800989"/>
                </a:cubicBezTo>
                <a:lnTo>
                  <a:pt x="30399" y="4750796"/>
                </a:lnTo>
                <a:lnTo>
                  <a:pt x="31514" y="4666872"/>
                </a:lnTo>
                <a:lnTo>
                  <a:pt x="34697" y="4639551"/>
                </a:lnTo>
                <a:lnTo>
                  <a:pt x="34963" y="4632686"/>
                </a:lnTo>
                <a:cubicBezTo>
                  <a:pt x="37318" y="4575362"/>
                  <a:pt x="39271" y="4516661"/>
                  <a:pt x="39056" y="4456118"/>
                </a:cubicBezTo>
                <a:lnTo>
                  <a:pt x="36996" y="4412759"/>
                </a:lnTo>
                <a:lnTo>
                  <a:pt x="30143" y="4388188"/>
                </a:lnTo>
                <a:cubicBezTo>
                  <a:pt x="7389" y="4328002"/>
                  <a:pt x="11492" y="4256950"/>
                  <a:pt x="19232" y="4188739"/>
                </a:cubicBezTo>
                <a:lnTo>
                  <a:pt x="23985" y="4147809"/>
                </a:lnTo>
                <a:lnTo>
                  <a:pt x="23690" y="4087290"/>
                </a:lnTo>
                <a:lnTo>
                  <a:pt x="29097" y="3984687"/>
                </a:lnTo>
                <a:lnTo>
                  <a:pt x="28035" y="3962690"/>
                </a:lnTo>
                <a:cubicBezTo>
                  <a:pt x="28525" y="3945828"/>
                  <a:pt x="30052" y="3926691"/>
                  <a:pt x="32148" y="3905387"/>
                </a:cubicBezTo>
                <a:lnTo>
                  <a:pt x="34754" y="3881032"/>
                </a:lnTo>
                <a:lnTo>
                  <a:pt x="39206" y="3802233"/>
                </a:lnTo>
                <a:cubicBezTo>
                  <a:pt x="39778" y="3763353"/>
                  <a:pt x="37619" y="3728800"/>
                  <a:pt x="30143" y="3698588"/>
                </a:cubicBezTo>
                <a:cubicBezTo>
                  <a:pt x="7714" y="3607954"/>
                  <a:pt x="33117" y="3482508"/>
                  <a:pt x="36579" y="3365983"/>
                </a:cubicBezTo>
                <a:lnTo>
                  <a:pt x="36510" y="3356621"/>
                </a:lnTo>
                <a:lnTo>
                  <a:pt x="30143" y="3311044"/>
                </a:lnTo>
                <a:cubicBezTo>
                  <a:pt x="14271" y="3224157"/>
                  <a:pt x="11445" y="3149243"/>
                  <a:pt x="14856" y="3082749"/>
                </a:cubicBezTo>
                <a:lnTo>
                  <a:pt x="22229" y="3005366"/>
                </a:lnTo>
                <a:lnTo>
                  <a:pt x="27244" y="2895198"/>
                </a:lnTo>
                <a:cubicBezTo>
                  <a:pt x="29143" y="2848776"/>
                  <a:pt x="30527" y="2799531"/>
                  <a:pt x="30143" y="2746826"/>
                </a:cubicBezTo>
                <a:lnTo>
                  <a:pt x="36784" y="2638240"/>
                </a:lnTo>
                <a:lnTo>
                  <a:pt x="30143" y="2615745"/>
                </a:lnTo>
                <a:cubicBezTo>
                  <a:pt x="-20952" y="2495890"/>
                  <a:pt x="17898" y="2340273"/>
                  <a:pt x="37923" y="2201958"/>
                </a:cubicBezTo>
                <a:lnTo>
                  <a:pt x="42734" y="2158379"/>
                </a:lnTo>
                <a:lnTo>
                  <a:pt x="30143" y="2114218"/>
                </a:lnTo>
                <a:cubicBezTo>
                  <a:pt x="2269" y="2040950"/>
                  <a:pt x="-2735" y="1972014"/>
                  <a:pt x="1162" y="1906697"/>
                </a:cubicBezTo>
                <a:lnTo>
                  <a:pt x="6289" y="1854885"/>
                </a:lnTo>
                <a:lnTo>
                  <a:pt x="8053" y="1809168"/>
                </a:lnTo>
                <a:cubicBezTo>
                  <a:pt x="9832" y="1790244"/>
                  <a:pt x="12470" y="1771472"/>
                  <a:pt x="15415" y="1752867"/>
                </a:cubicBezTo>
                <a:lnTo>
                  <a:pt x="30925" y="1652561"/>
                </a:lnTo>
                <a:lnTo>
                  <a:pt x="30143" y="1606992"/>
                </a:lnTo>
                <a:cubicBezTo>
                  <a:pt x="28397" y="1588584"/>
                  <a:pt x="27931" y="1568665"/>
                  <a:pt x="28348" y="1547550"/>
                </a:cubicBezTo>
                <a:lnTo>
                  <a:pt x="29206" y="1531212"/>
                </a:lnTo>
                <a:lnTo>
                  <a:pt x="23637" y="1487282"/>
                </a:lnTo>
                <a:cubicBezTo>
                  <a:pt x="16479" y="1367166"/>
                  <a:pt x="59638" y="1246041"/>
                  <a:pt x="30143" y="1156757"/>
                </a:cubicBezTo>
                <a:cubicBezTo>
                  <a:pt x="21716" y="1131248"/>
                  <a:pt x="18318" y="1090735"/>
                  <a:pt x="17757" y="1041370"/>
                </a:cubicBezTo>
                <a:lnTo>
                  <a:pt x="18463" y="985697"/>
                </a:lnTo>
                <a:lnTo>
                  <a:pt x="16239" y="975915"/>
                </a:lnTo>
                <a:cubicBezTo>
                  <a:pt x="13541" y="957312"/>
                  <a:pt x="12597" y="940330"/>
                  <a:pt x="12862" y="924477"/>
                </a:cubicBezTo>
                <a:lnTo>
                  <a:pt x="23640" y="845857"/>
                </a:lnTo>
                <a:lnTo>
                  <a:pt x="30907" y="688163"/>
                </a:lnTo>
                <a:lnTo>
                  <a:pt x="31375" y="662715"/>
                </a:lnTo>
                <a:lnTo>
                  <a:pt x="30143" y="655230"/>
                </a:lnTo>
                <a:cubicBezTo>
                  <a:pt x="20345" y="615334"/>
                  <a:pt x="17924" y="569960"/>
                  <a:pt x="19185" y="520814"/>
                </a:cubicBezTo>
                <a:lnTo>
                  <a:pt x="26662" y="415314"/>
                </a:lnTo>
                <a:lnTo>
                  <a:pt x="25635" y="383217"/>
                </a:lnTo>
                <a:cubicBezTo>
                  <a:pt x="25461" y="243905"/>
                  <a:pt x="35455" y="113017"/>
                  <a:pt x="30143" y="22622"/>
                </a:cubicBezTo>
                <a:cubicBezTo>
                  <a:pt x="90096" y="13526"/>
                  <a:pt x="146841" y="12585"/>
                  <a:pt x="200495" y="15390"/>
                </a:cubicBezTo>
                <a:lnTo>
                  <a:pt x="324102" y="27794"/>
                </a:lnTo>
                <a:lnTo>
                  <a:pt x="329634" y="27979"/>
                </a:lnTo>
                <a:cubicBezTo>
                  <a:pt x="398332" y="30204"/>
                  <a:pt x="468106" y="31425"/>
                  <a:pt x="551798" y="27886"/>
                </a:cubicBezTo>
                <a:lnTo>
                  <a:pt x="592464" y="25476"/>
                </a:lnTo>
                <a:lnTo>
                  <a:pt x="603122" y="22622"/>
                </a:lnTo>
                <a:cubicBezTo>
                  <a:pt x="639294" y="8191"/>
                  <a:pt x="679641" y="1916"/>
                  <a:pt x="723201" y="386"/>
                </a:cubicBezTo>
                <a:close/>
              </a:path>
            </a:pathLst>
          </a:custGeom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27AB10C-05FE-4E94-925F-B29120D98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955" y="2071316"/>
            <a:ext cx="7101740" cy="461800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buFont typeface="Wingdings" panose="020B0604020202020204" pitchFamily="34" charset="0"/>
              <a:buChar char="§"/>
            </a:pPr>
            <a:r>
              <a:rPr lang="el-GR" sz="2400" dirty="0"/>
              <a:t>Το </a:t>
            </a:r>
            <a:r>
              <a:rPr lang="el-GR" sz="2400" dirty="0">
                <a:latin typeface="Arial"/>
                <a:cs typeface="Arial"/>
              </a:rPr>
              <a:t>1770 οι αδερφοί </a:t>
            </a:r>
            <a:r>
              <a:rPr lang="el-GR" sz="2400" dirty="0" err="1">
                <a:latin typeface="Arial"/>
                <a:cs typeface="Arial"/>
              </a:rPr>
              <a:t>Ορλώφ</a:t>
            </a:r>
            <a:r>
              <a:rPr lang="el-GR" sz="2400" dirty="0">
                <a:latin typeface="Arial"/>
                <a:cs typeface="Arial"/>
              </a:rPr>
              <a:t> έφτασαν με Ρώσους και Έλληνες στρατιώτες στη Μάνη.</a:t>
            </a:r>
          </a:p>
          <a:p>
            <a:pPr>
              <a:lnSpc>
                <a:spcPct val="100000"/>
              </a:lnSpc>
              <a:buFont typeface="Wingdings" panose="020B0604020202020204" pitchFamily="34" charset="0"/>
              <a:buChar char="§"/>
            </a:pPr>
            <a:endParaRPr lang="el-GR"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Wingdings" panose="020B0604020202020204" pitchFamily="34" charset="0"/>
              <a:buChar char="§"/>
            </a:pPr>
            <a:r>
              <a:rPr lang="el-GR" sz="2400" dirty="0">
                <a:latin typeface="Arial"/>
                <a:cs typeface="Arial"/>
              </a:rPr>
              <a:t>Ο ολιγάριθμος ορθόδοξος στόλος νίκησε τους Οθωμανούς στη ναυμαχία του </a:t>
            </a:r>
            <a:r>
              <a:rPr lang="el-GR" sz="2400" dirty="0" err="1">
                <a:latin typeface="Arial"/>
                <a:cs typeface="Arial"/>
              </a:rPr>
              <a:t>Τσεσμέ</a:t>
            </a:r>
            <a:r>
              <a:rPr lang="el-GR" sz="2400" dirty="0">
                <a:latin typeface="Arial"/>
                <a:cs typeface="Arial"/>
              </a:rPr>
              <a:t> (περιοχή της Τουρκίας απέναντι από τη Χίο).</a:t>
            </a:r>
          </a:p>
          <a:p>
            <a:pPr>
              <a:lnSpc>
                <a:spcPct val="100000"/>
              </a:lnSpc>
              <a:buFont typeface="Wingdings" panose="020B0604020202020204" pitchFamily="34" charset="0"/>
              <a:buChar char="§"/>
            </a:pPr>
            <a:endParaRPr lang="el-GR"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Wingdings" panose="020B0604020202020204" pitchFamily="34" charset="0"/>
              <a:buChar char="§"/>
            </a:pPr>
            <a:r>
              <a:rPr lang="el-GR" sz="2400" dirty="0">
                <a:latin typeface="Arial"/>
                <a:cs typeface="Arial"/>
              </a:rPr>
              <a:t>Οι συγκρούσεις τερματίστηκαν με τη συνθήκη του </a:t>
            </a:r>
            <a:r>
              <a:rPr lang="el-GR" sz="2400" dirty="0" err="1">
                <a:latin typeface="Arial"/>
                <a:cs typeface="Arial"/>
              </a:rPr>
              <a:t>Κιουτσούκ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Καϊναρτζή</a:t>
            </a:r>
            <a:r>
              <a:rPr lang="el-GR" sz="2400" dirty="0">
                <a:latin typeface="Arial"/>
                <a:cs typeface="Arial"/>
              </a:rPr>
              <a:t> (οι Έλληνες έμποροι απέκτησαν το δικαίωμα να υψώνουν τη ρωσική σημαία στα καράβια τους).</a:t>
            </a:r>
          </a:p>
          <a:p>
            <a:pPr>
              <a:lnSpc>
                <a:spcPct val="100000"/>
              </a:lnSpc>
              <a:buFont typeface="Wingdings" panose="020B0604020202020204" pitchFamily="34" charset="0"/>
              <a:buChar char="§"/>
            </a:pPr>
            <a:endParaRPr lang="el-GR" sz="15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7513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D8B4940-4E82-4616-AD4A-FCA9E694D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47013" cy="945585"/>
          </a:xfrm>
        </p:spPr>
        <p:txBody>
          <a:bodyPr anchor="b">
            <a:normAutofit/>
          </a:bodyPr>
          <a:lstStyle/>
          <a:p>
            <a:r>
              <a:rPr lang="el-GR" sz="3200" dirty="0"/>
              <a:t>ΕΞΕΓΕΡΣΗ ΣΤΑ ΣΦΑΚΙΑ  ΤΗΣ ΚΡΗΤΗΣ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4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E9C47"/>
          </a:solidFill>
          <a:ln w="38100" cap="rnd">
            <a:solidFill>
              <a:srgbClr val="CE9C47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Εικόνα 4">
            <a:extLst>
              <a:ext uri="{FF2B5EF4-FFF2-40B4-BE49-F238E27FC236}">
                <a16:creationId xmlns:a16="http://schemas.microsoft.com/office/drawing/2014/main" id="{4D9C8F4E-B33D-4480-A5BF-E4D40E8CC9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829" r="4688" b="-1"/>
          <a:stretch/>
        </p:blipFill>
        <p:spPr>
          <a:xfrm>
            <a:off x="83662" y="2002056"/>
            <a:ext cx="4245774" cy="4615380"/>
          </a:xfrm>
          <a:custGeom>
            <a:avLst/>
            <a:gdLst/>
            <a:ahLst/>
            <a:cxnLst/>
            <a:rect l="l" t="t" r="r" b="b"/>
            <a:pathLst>
              <a:path w="3807743" h="6307845">
                <a:moveTo>
                  <a:pt x="723201" y="386"/>
                </a:moveTo>
                <a:cubicBezTo>
                  <a:pt x="853884" y="-4204"/>
                  <a:pt x="1013493" y="33912"/>
                  <a:pt x="1176100" y="22622"/>
                </a:cubicBezTo>
                <a:cubicBezTo>
                  <a:pt x="1230302" y="18859"/>
                  <a:pt x="1281736" y="20622"/>
                  <a:pt x="1331852" y="24473"/>
                </a:cubicBezTo>
                <a:lnTo>
                  <a:pt x="1439547" y="34944"/>
                </a:lnTo>
                <a:lnTo>
                  <a:pt x="1484197" y="36226"/>
                </a:lnTo>
                <a:cubicBezTo>
                  <a:pt x="1535166" y="35421"/>
                  <a:pt x="1586369" y="31625"/>
                  <a:pt x="1636625" y="22622"/>
                </a:cubicBezTo>
                <a:cubicBezTo>
                  <a:pt x="1686882" y="13619"/>
                  <a:pt x="1729837" y="10653"/>
                  <a:pt x="1768740" y="10885"/>
                </a:cubicBezTo>
                <a:lnTo>
                  <a:pt x="1829538" y="15086"/>
                </a:lnTo>
                <a:lnTo>
                  <a:pt x="1869968" y="7996"/>
                </a:lnTo>
                <a:cubicBezTo>
                  <a:pt x="1953577" y="-31"/>
                  <a:pt x="2036989" y="9808"/>
                  <a:pt x="2112925" y="20118"/>
                </a:cubicBezTo>
                <a:lnTo>
                  <a:pt x="2119331" y="20977"/>
                </a:lnTo>
                <a:lnTo>
                  <a:pt x="2221855" y="13374"/>
                </a:lnTo>
                <a:cubicBezTo>
                  <a:pt x="2261207" y="12845"/>
                  <a:pt x="2298379" y="14359"/>
                  <a:pt x="2333484" y="16393"/>
                </a:cubicBezTo>
                <a:lnTo>
                  <a:pt x="2372613" y="18812"/>
                </a:lnTo>
                <a:lnTo>
                  <a:pt x="2404945" y="9387"/>
                </a:lnTo>
                <a:cubicBezTo>
                  <a:pt x="2452532" y="1754"/>
                  <a:pt x="2506192" y="9333"/>
                  <a:pt x="2561622" y="17814"/>
                </a:cubicBezTo>
                <a:lnTo>
                  <a:pt x="2583950" y="20591"/>
                </a:lnTo>
                <a:lnTo>
                  <a:pt x="2643527" y="20319"/>
                </a:lnTo>
                <a:cubicBezTo>
                  <a:pt x="2669677" y="20426"/>
                  <a:pt x="2697963" y="20717"/>
                  <a:pt x="2727392" y="21103"/>
                </a:cubicBezTo>
                <a:lnTo>
                  <a:pt x="2786908" y="21989"/>
                </a:lnTo>
                <a:lnTo>
                  <a:pt x="2846459" y="13267"/>
                </a:lnTo>
                <a:cubicBezTo>
                  <a:pt x="2896401" y="10176"/>
                  <a:pt x="2960607" y="12733"/>
                  <a:pt x="3036361" y="17072"/>
                </a:cubicBezTo>
                <a:lnTo>
                  <a:pt x="3129100" y="22671"/>
                </a:lnTo>
                <a:lnTo>
                  <a:pt x="3130653" y="22622"/>
                </a:lnTo>
                <a:cubicBezTo>
                  <a:pt x="3178874" y="19804"/>
                  <a:pt x="3260845" y="26231"/>
                  <a:pt x="3352422" y="32691"/>
                </a:cubicBezTo>
                <a:lnTo>
                  <a:pt x="3362608" y="33356"/>
                </a:lnTo>
                <a:lnTo>
                  <a:pt x="3446036" y="35579"/>
                </a:lnTo>
                <a:cubicBezTo>
                  <a:pt x="3550323" y="36566"/>
                  <a:pt x="3662083" y="33535"/>
                  <a:pt x="3778601" y="22622"/>
                </a:cubicBezTo>
                <a:cubicBezTo>
                  <a:pt x="3793981" y="243672"/>
                  <a:pt x="3764152" y="318695"/>
                  <a:pt x="3778601" y="467157"/>
                </a:cubicBezTo>
                <a:cubicBezTo>
                  <a:pt x="3790077" y="557563"/>
                  <a:pt x="3783697" y="684218"/>
                  <a:pt x="3777639" y="811856"/>
                </a:cubicBezTo>
                <a:lnTo>
                  <a:pt x="3773760" y="922625"/>
                </a:lnTo>
                <a:lnTo>
                  <a:pt x="3778601" y="974384"/>
                </a:lnTo>
                <a:cubicBezTo>
                  <a:pt x="3785784" y="1003717"/>
                  <a:pt x="3785160" y="1041120"/>
                  <a:pt x="3781239" y="1085904"/>
                </a:cubicBezTo>
                <a:lnTo>
                  <a:pt x="3776107" y="1132519"/>
                </a:lnTo>
                <a:lnTo>
                  <a:pt x="3778601" y="1162456"/>
                </a:lnTo>
                <a:cubicBezTo>
                  <a:pt x="3791360" y="1256797"/>
                  <a:pt x="3774958" y="1367020"/>
                  <a:pt x="3763568" y="1469787"/>
                </a:cubicBezTo>
                <a:lnTo>
                  <a:pt x="3758806" y="1520515"/>
                </a:lnTo>
                <a:lnTo>
                  <a:pt x="3760417" y="1549437"/>
                </a:lnTo>
                <a:cubicBezTo>
                  <a:pt x="3764298" y="1588133"/>
                  <a:pt x="3770171" y="1628243"/>
                  <a:pt x="3778601" y="1669683"/>
                </a:cubicBezTo>
                <a:cubicBezTo>
                  <a:pt x="3846039" y="2001203"/>
                  <a:pt x="3774784" y="2142285"/>
                  <a:pt x="3778601" y="2364982"/>
                </a:cubicBezTo>
                <a:lnTo>
                  <a:pt x="3776565" y="2406088"/>
                </a:lnTo>
                <a:lnTo>
                  <a:pt x="3778601" y="2427673"/>
                </a:lnTo>
                <a:cubicBezTo>
                  <a:pt x="3821357" y="2695960"/>
                  <a:pt x="3735684" y="2699438"/>
                  <a:pt x="3778601" y="2809517"/>
                </a:cubicBezTo>
                <a:cubicBezTo>
                  <a:pt x="3789330" y="2837037"/>
                  <a:pt x="3791666" y="2872927"/>
                  <a:pt x="3789892" y="2914654"/>
                </a:cubicBezTo>
                <a:lnTo>
                  <a:pt x="3784971" y="2966248"/>
                </a:lnTo>
                <a:lnTo>
                  <a:pt x="3796722" y="3024078"/>
                </a:lnTo>
                <a:cubicBezTo>
                  <a:pt x="3809238" y="3115139"/>
                  <a:pt x="3806232" y="3210898"/>
                  <a:pt x="3799338" y="3302850"/>
                </a:cubicBezTo>
                <a:lnTo>
                  <a:pt x="3787405" y="3438354"/>
                </a:lnTo>
                <a:lnTo>
                  <a:pt x="3790719" y="3460532"/>
                </a:lnTo>
                <a:cubicBezTo>
                  <a:pt x="3797323" y="3541872"/>
                  <a:pt x="3789007" y="3624193"/>
                  <a:pt x="3780361" y="3709762"/>
                </a:cubicBezTo>
                <a:lnTo>
                  <a:pt x="3780169" y="3712283"/>
                </a:lnTo>
                <a:lnTo>
                  <a:pt x="3781239" y="3768266"/>
                </a:lnTo>
                <a:cubicBezTo>
                  <a:pt x="3780994" y="3815588"/>
                  <a:pt x="3779902" y="3863939"/>
                  <a:pt x="3778794" y="3912511"/>
                </a:cubicBezTo>
                <a:lnTo>
                  <a:pt x="3776324" y="4054010"/>
                </a:lnTo>
                <a:lnTo>
                  <a:pt x="3778601" y="4074733"/>
                </a:lnTo>
                <a:cubicBezTo>
                  <a:pt x="3822365" y="4336760"/>
                  <a:pt x="3765189" y="4482586"/>
                  <a:pt x="3778601" y="4644650"/>
                </a:cubicBezTo>
                <a:cubicBezTo>
                  <a:pt x="3781954" y="4685166"/>
                  <a:pt x="3782850" y="4718916"/>
                  <a:pt x="3782504" y="4749344"/>
                </a:cubicBezTo>
                <a:lnTo>
                  <a:pt x="3780512" y="4796832"/>
                </a:lnTo>
                <a:lnTo>
                  <a:pt x="3786260" y="4877451"/>
                </a:lnTo>
                <a:cubicBezTo>
                  <a:pt x="3786165" y="4918212"/>
                  <a:pt x="3784020" y="4964155"/>
                  <a:pt x="3781623" y="5015963"/>
                </a:cubicBezTo>
                <a:lnTo>
                  <a:pt x="3779076" y="5087925"/>
                </a:lnTo>
                <a:lnTo>
                  <a:pt x="3779599" y="5155456"/>
                </a:lnTo>
                <a:lnTo>
                  <a:pt x="3775907" y="5219073"/>
                </a:lnTo>
                <a:lnTo>
                  <a:pt x="3778601" y="5402640"/>
                </a:lnTo>
                <a:cubicBezTo>
                  <a:pt x="3780494" y="5441637"/>
                  <a:pt x="3781680" y="5475146"/>
                  <a:pt x="3782335" y="5504141"/>
                </a:cubicBezTo>
                <a:lnTo>
                  <a:pt x="3782798" y="5566951"/>
                </a:lnTo>
                <a:lnTo>
                  <a:pt x="3786885" y="5599303"/>
                </a:lnTo>
                <a:cubicBezTo>
                  <a:pt x="3799534" y="5776838"/>
                  <a:pt x="3769350" y="6111156"/>
                  <a:pt x="3778601" y="6291711"/>
                </a:cubicBezTo>
                <a:cubicBezTo>
                  <a:pt x="3687392" y="6306733"/>
                  <a:pt x="3632350" y="6304889"/>
                  <a:pt x="3574752" y="6300212"/>
                </a:cubicBezTo>
                <a:lnTo>
                  <a:pt x="3545837" y="6297718"/>
                </a:lnTo>
                <a:lnTo>
                  <a:pt x="3527963" y="6296834"/>
                </a:lnTo>
                <a:cubicBezTo>
                  <a:pt x="3482151" y="6294419"/>
                  <a:pt x="3430025" y="6291672"/>
                  <a:pt x="3355561" y="6291711"/>
                </a:cubicBezTo>
                <a:cubicBezTo>
                  <a:pt x="3304843" y="6293555"/>
                  <a:pt x="3262749" y="6292377"/>
                  <a:pt x="3225711" y="6290098"/>
                </a:cubicBezTo>
                <a:lnTo>
                  <a:pt x="3218247" y="6289525"/>
                </a:lnTo>
                <a:lnTo>
                  <a:pt x="3198550" y="6289212"/>
                </a:lnTo>
                <a:cubicBezTo>
                  <a:pt x="3144315" y="6287803"/>
                  <a:pt x="3088976" y="6286105"/>
                  <a:pt x="3034921" y="6284968"/>
                </a:cubicBezTo>
                <a:lnTo>
                  <a:pt x="2973802" y="6284626"/>
                </a:lnTo>
                <a:lnTo>
                  <a:pt x="2932520" y="6291711"/>
                </a:lnTo>
                <a:cubicBezTo>
                  <a:pt x="2893699" y="6300111"/>
                  <a:pt x="2847670" y="6301992"/>
                  <a:pt x="2797581" y="6300669"/>
                </a:cubicBezTo>
                <a:lnTo>
                  <a:pt x="2672392" y="6292599"/>
                </a:lnTo>
                <a:lnTo>
                  <a:pt x="2629726" y="6293120"/>
                </a:lnTo>
                <a:lnTo>
                  <a:pt x="2540544" y="6284698"/>
                </a:lnTo>
                <a:lnTo>
                  <a:pt x="2473475" y="6280786"/>
                </a:lnTo>
                <a:cubicBezTo>
                  <a:pt x="2419724" y="6279900"/>
                  <a:pt x="2368202" y="6282437"/>
                  <a:pt x="2322057" y="6291711"/>
                </a:cubicBezTo>
                <a:cubicBezTo>
                  <a:pt x="2275912" y="6300985"/>
                  <a:pt x="2236301" y="6305003"/>
                  <a:pt x="2199195" y="6305968"/>
                </a:cubicBezTo>
                <a:lnTo>
                  <a:pt x="2094190" y="6302012"/>
                </a:lnTo>
                <a:lnTo>
                  <a:pt x="2029724" y="6307766"/>
                </a:lnTo>
                <a:cubicBezTo>
                  <a:pt x="1971866" y="6308389"/>
                  <a:pt x="1916420" y="6305265"/>
                  <a:pt x="1864312" y="6301339"/>
                </a:cubicBezTo>
                <a:lnTo>
                  <a:pt x="1761307" y="6293375"/>
                </a:lnTo>
                <a:lnTo>
                  <a:pt x="1745972" y="6293782"/>
                </a:lnTo>
                <a:cubicBezTo>
                  <a:pt x="1699734" y="6294177"/>
                  <a:pt x="1664143" y="6292827"/>
                  <a:pt x="1633352" y="6291083"/>
                </a:cubicBezTo>
                <a:lnTo>
                  <a:pt x="1621369" y="6290324"/>
                </a:lnTo>
                <a:lnTo>
                  <a:pt x="1599140" y="6291711"/>
                </a:lnTo>
                <a:cubicBezTo>
                  <a:pt x="1564093" y="6296354"/>
                  <a:pt x="1527169" y="6296254"/>
                  <a:pt x="1488567" y="6294097"/>
                </a:cubicBezTo>
                <a:lnTo>
                  <a:pt x="1429716" y="6289243"/>
                </a:lnTo>
                <a:lnTo>
                  <a:pt x="1401008" y="6291711"/>
                </a:lnTo>
                <a:cubicBezTo>
                  <a:pt x="1314301" y="6301163"/>
                  <a:pt x="1222976" y="6299856"/>
                  <a:pt x="1127367" y="6296839"/>
                </a:cubicBezTo>
                <a:lnTo>
                  <a:pt x="1062601" y="6295730"/>
                </a:lnTo>
                <a:lnTo>
                  <a:pt x="964991" y="6305909"/>
                </a:lnTo>
                <a:cubicBezTo>
                  <a:pt x="833250" y="6307778"/>
                  <a:pt x="714190" y="6280255"/>
                  <a:pt x="603122" y="6291711"/>
                </a:cubicBezTo>
                <a:cubicBezTo>
                  <a:pt x="455032" y="6306986"/>
                  <a:pt x="261206" y="6260346"/>
                  <a:pt x="30143" y="6291711"/>
                </a:cubicBezTo>
                <a:cubicBezTo>
                  <a:pt x="-1198" y="6167281"/>
                  <a:pt x="7291" y="6044138"/>
                  <a:pt x="19371" y="5934598"/>
                </a:cubicBezTo>
                <a:lnTo>
                  <a:pt x="33559" y="5801663"/>
                </a:lnTo>
                <a:lnTo>
                  <a:pt x="30143" y="5784485"/>
                </a:lnTo>
                <a:cubicBezTo>
                  <a:pt x="7257" y="5691455"/>
                  <a:pt x="7506" y="5585492"/>
                  <a:pt x="13352" y="5476692"/>
                </a:cubicBezTo>
                <a:lnTo>
                  <a:pt x="21882" y="5346809"/>
                </a:lnTo>
                <a:lnTo>
                  <a:pt x="22064" y="5339439"/>
                </a:lnTo>
                <a:lnTo>
                  <a:pt x="29601" y="5166357"/>
                </a:lnTo>
                <a:lnTo>
                  <a:pt x="30143" y="5151877"/>
                </a:lnTo>
                <a:cubicBezTo>
                  <a:pt x="30018" y="5125783"/>
                  <a:pt x="30111" y="5102484"/>
                  <a:pt x="30346" y="5081409"/>
                </a:cubicBezTo>
                <a:lnTo>
                  <a:pt x="30433" y="5076663"/>
                </a:lnTo>
                <a:lnTo>
                  <a:pt x="30143" y="4963804"/>
                </a:lnTo>
                <a:cubicBezTo>
                  <a:pt x="27040" y="4910138"/>
                  <a:pt x="27067" y="4856021"/>
                  <a:pt x="28459" y="4800989"/>
                </a:cubicBezTo>
                <a:lnTo>
                  <a:pt x="30399" y="4750796"/>
                </a:lnTo>
                <a:lnTo>
                  <a:pt x="31514" y="4666872"/>
                </a:lnTo>
                <a:lnTo>
                  <a:pt x="34697" y="4639551"/>
                </a:lnTo>
                <a:lnTo>
                  <a:pt x="34963" y="4632686"/>
                </a:lnTo>
                <a:cubicBezTo>
                  <a:pt x="37318" y="4575362"/>
                  <a:pt x="39271" y="4516661"/>
                  <a:pt x="39056" y="4456118"/>
                </a:cubicBezTo>
                <a:lnTo>
                  <a:pt x="36996" y="4412759"/>
                </a:lnTo>
                <a:lnTo>
                  <a:pt x="30143" y="4388188"/>
                </a:lnTo>
                <a:cubicBezTo>
                  <a:pt x="7389" y="4328002"/>
                  <a:pt x="11492" y="4256950"/>
                  <a:pt x="19232" y="4188739"/>
                </a:cubicBezTo>
                <a:lnTo>
                  <a:pt x="23985" y="4147809"/>
                </a:lnTo>
                <a:lnTo>
                  <a:pt x="23690" y="4087290"/>
                </a:lnTo>
                <a:lnTo>
                  <a:pt x="29097" y="3984687"/>
                </a:lnTo>
                <a:lnTo>
                  <a:pt x="28035" y="3962690"/>
                </a:lnTo>
                <a:cubicBezTo>
                  <a:pt x="28525" y="3945828"/>
                  <a:pt x="30052" y="3926691"/>
                  <a:pt x="32148" y="3905387"/>
                </a:cubicBezTo>
                <a:lnTo>
                  <a:pt x="34754" y="3881032"/>
                </a:lnTo>
                <a:lnTo>
                  <a:pt x="39206" y="3802233"/>
                </a:lnTo>
                <a:cubicBezTo>
                  <a:pt x="39778" y="3763353"/>
                  <a:pt x="37619" y="3728800"/>
                  <a:pt x="30143" y="3698588"/>
                </a:cubicBezTo>
                <a:cubicBezTo>
                  <a:pt x="7714" y="3607954"/>
                  <a:pt x="33117" y="3482508"/>
                  <a:pt x="36579" y="3365983"/>
                </a:cubicBezTo>
                <a:lnTo>
                  <a:pt x="36510" y="3356621"/>
                </a:lnTo>
                <a:lnTo>
                  <a:pt x="30143" y="3311044"/>
                </a:lnTo>
                <a:cubicBezTo>
                  <a:pt x="14271" y="3224157"/>
                  <a:pt x="11445" y="3149243"/>
                  <a:pt x="14856" y="3082749"/>
                </a:cubicBezTo>
                <a:lnTo>
                  <a:pt x="22229" y="3005366"/>
                </a:lnTo>
                <a:lnTo>
                  <a:pt x="27244" y="2895198"/>
                </a:lnTo>
                <a:cubicBezTo>
                  <a:pt x="29143" y="2848776"/>
                  <a:pt x="30527" y="2799531"/>
                  <a:pt x="30143" y="2746826"/>
                </a:cubicBezTo>
                <a:lnTo>
                  <a:pt x="36784" y="2638240"/>
                </a:lnTo>
                <a:lnTo>
                  <a:pt x="30143" y="2615745"/>
                </a:lnTo>
                <a:cubicBezTo>
                  <a:pt x="-20952" y="2495890"/>
                  <a:pt x="17898" y="2340273"/>
                  <a:pt x="37923" y="2201958"/>
                </a:cubicBezTo>
                <a:lnTo>
                  <a:pt x="42734" y="2158379"/>
                </a:lnTo>
                <a:lnTo>
                  <a:pt x="30143" y="2114218"/>
                </a:lnTo>
                <a:cubicBezTo>
                  <a:pt x="2269" y="2040950"/>
                  <a:pt x="-2735" y="1972014"/>
                  <a:pt x="1162" y="1906697"/>
                </a:cubicBezTo>
                <a:lnTo>
                  <a:pt x="6289" y="1854885"/>
                </a:lnTo>
                <a:lnTo>
                  <a:pt x="8053" y="1809168"/>
                </a:lnTo>
                <a:cubicBezTo>
                  <a:pt x="9832" y="1790244"/>
                  <a:pt x="12470" y="1771472"/>
                  <a:pt x="15415" y="1752867"/>
                </a:cubicBezTo>
                <a:lnTo>
                  <a:pt x="30925" y="1652561"/>
                </a:lnTo>
                <a:lnTo>
                  <a:pt x="30143" y="1606992"/>
                </a:lnTo>
                <a:cubicBezTo>
                  <a:pt x="28397" y="1588584"/>
                  <a:pt x="27931" y="1568665"/>
                  <a:pt x="28348" y="1547550"/>
                </a:cubicBezTo>
                <a:lnTo>
                  <a:pt x="29206" y="1531212"/>
                </a:lnTo>
                <a:lnTo>
                  <a:pt x="23637" y="1487282"/>
                </a:lnTo>
                <a:cubicBezTo>
                  <a:pt x="16479" y="1367166"/>
                  <a:pt x="59638" y="1246041"/>
                  <a:pt x="30143" y="1156757"/>
                </a:cubicBezTo>
                <a:cubicBezTo>
                  <a:pt x="21716" y="1131248"/>
                  <a:pt x="18318" y="1090735"/>
                  <a:pt x="17757" y="1041370"/>
                </a:cubicBezTo>
                <a:lnTo>
                  <a:pt x="18463" y="985697"/>
                </a:lnTo>
                <a:lnTo>
                  <a:pt x="16239" y="975915"/>
                </a:lnTo>
                <a:cubicBezTo>
                  <a:pt x="13541" y="957312"/>
                  <a:pt x="12597" y="940330"/>
                  <a:pt x="12862" y="924477"/>
                </a:cubicBezTo>
                <a:lnTo>
                  <a:pt x="23640" y="845857"/>
                </a:lnTo>
                <a:lnTo>
                  <a:pt x="30907" y="688163"/>
                </a:lnTo>
                <a:lnTo>
                  <a:pt x="31375" y="662715"/>
                </a:lnTo>
                <a:lnTo>
                  <a:pt x="30143" y="655230"/>
                </a:lnTo>
                <a:cubicBezTo>
                  <a:pt x="20345" y="615334"/>
                  <a:pt x="17924" y="569960"/>
                  <a:pt x="19185" y="520814"/>
                </a:cubicBezTo>
                <a:lnTo>
                  <a:pt x="26662" y="415314"/>
                </a:lnTo>
                <a:lnTo>
                  <a:pt x="25635" y="383217"/>
                </a:lnTo>
                <a:cubicBezTo>
                  <a:pt x="25461" y="243905"/>
                  <a:pt x="35455" y="113017"/>
                  <a:pt x="30143" y="22622"/>
                </a:cubicBezTo>
                <a:cubicBezTo>
                  <a:pt x="90096" y="13526"/>
                  <a:pt x="146841" y="12585"/>
                  <a:pt x="200495" y="15390"/>
                </a:cubicBezTo>
                <a:lnTo>
                  <a:pt x="324102" y="27794"/>
                </a:lnTo>
                <a:lnTo>
                  <a:pt x="329634" y="27979"/>
                </a:lnTo>
                <a:cubicBezTo>
                  <a:pt x="398332" y="30204"/>
                  <a:pt x="468106" y="31425"/>
                  <a:pt x="551798" y="27886"/>
                </a:cubicBezTo>
                <a:lnTo>
                  <a:pt x="592464" y="25476"/>
                </a:lnTo>
                <a:lnTo>
                  <a:pt x="603122" y="22622"/>
                </a:lnTo>
                <a:cubicBezTo>
                  <a:pt x="639294" y="8191"/>
                  <a:pt x="679641" y="1916"/>
                  <a:pt x="723201" y="386"/>
                </a:cubicBezTo>
                <a:close/>
              </a:path>
            </a:pathLst>
          </a:custGeom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5C6D6FC-AD6D-48F1-AA68-2E3A889EC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918" y="1855656"/>
            <a:ext cx="7432419" cy="500619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buFont typeface="Wingdings" panose="020B0604020202020204" pitchFamily="34" charset="0"/>
              <a:buChar char="q"/>
            </a:pPr>
            <a:r>
              <a:rPr lang="el-GR" sz="2400" dirty="0">
                <a:latin typeface="Arial"/>
                <a:cs typeface="Arial"/>
              </a:rPr>
              <a:t> Ο πρόκριτος Ιωάννης Βλάχος ή Δασκαλογιάννης (ονομάστηκε έτσι επειδή ήταν μορφωμένος καθώς είχε σπουδάσει στο εξωτερικό) τέθηκε επικεφαλής της εξέγερσης στα </a:t>
            </a:r>
            <a:r>
              <a:rPr lang="el-GR" sz="2400" dirty="0" err="1">
                <a:latin typeface="Arial"/>
                <a:cs typeface="Arial"/>
              </a:rPr>
              <a:t>Σφακιά</a:t>
            </a:r>
            <a:r>
              <a:rPr lang="el-GR" sz="2400" dirty="0">
                <a:latin typeface="Arial"/>
                <a:cs typeface="Arial"/>
              </a:rPr>
              <a:t> το 1770.</a:t>
            </a:r>
          </a:p>
          <a:p>
            <a:pPr>
              <a:lnSpc>
                <a:spcPct val="100000"/>
              </a:lnSpc>
              <a:buFont typeface="Wingdings" panose="020B0604020202020204" pitchFamily="34" charset="0"/>
              <a:buChar char="q"/>
            </a:pPr>
            <a:endParaRPr lang="el-GR"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Wingdings" panose="020B0604020202020204" pitchFamily="34" charset="0"/>
              <a:buChar char="q"/>
            </a:pPr>
            <a:r>
              <a:rPr lang="el-GR" sz="2400" dirty="0">
                <a:latin typeface="Arial"/>
                <a:cs typeface="Arial"/>
              </a:rPr>
              <a:t>Η εξέγερση αποτυγχάνει  και ο Δασκαλογιάννης μαζί με τους συντρόφους του φυλακίστηκε στο Χάνδακα (Ηράκλειο).</a:t>
            </a:r>
          </a:p>
          <a:p>
            <a:pPr marL="0" indent="0">
              <a:lnSpc>
                <a:spcPct val="100000"/>
              </a:lnSpc>
              <a:buNone/>
            </a:pPr>
            <a:endParaRPr lang="el-GR"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Wingdings" panose="020B0604020202020204" pitchFamily="34" charset="0"/>
              <a:buChar char="q"/>
            </a:pPr>
            <a:r>
              <a:rPr lang="el-GR" sz="2400" dirty="0">
                <a:latin typeface="Arial"/>
                <a:cs typeface="Arial"/>
              </a:rPr>
              <a:t>Στις 17 Ιουνίου 1771 ο Δασκαλογιάννης βρίσκει φρικτό θάνατο στα χέρια των Τούρκων  μαζί με άλλους συναγωνιστές του.</a:t>
            </a:r>
          </a:p>
        </p:txBody>
      </p:sp>
    </p:spTree>
    <p:extLst>
      <p:ext uri="{BB962C8B-B14F-4D97-AF65-F5344CB8AC3E}">
        <p14:creationId xmlns:p14="http://schemas.microsoft.com/office/powerpoint/2010/main" val="1323429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E9BECB87-2426-4C19-B777-54678764A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47013" cy="1434415"/>
          </a:xfrm>
        </p:spPr>
        <p:txBody>
          <a:bodyPr anchor="b">
            <a:normAutofit/>
          </a:bodyPr>
          <a:lstStyle/>
          <a:p>
            <a:r>
              <a:rPr lang="el-GR" sz="3200" dirty="0"/>
              <a:t>ΛΑΜΠΡΟΣ ΚΑΤΣΩΝΗΣ</a:t>
            </a: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4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Εικόνα 4" descr="Εικόνα που περιέχει κείμενο, βιβλίο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A4B7425E-4C68-4E72-8D6B-4A2BEC6A7B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845" r="7687" b="-1"/>
          <a:stretch/>
        </p:blipFill>
        <p:spPr>
          <a:xfrm>
            <a:off x="112417" y="2332735"/>
            <a:ext cx="4403924" cy="4414097"/>
          </a:xfrm>
          <a:custGeom>
            <a:avLst/>
            <a:gdLst/>
            <a:ahLst/>
            <a:cxnLst/>
            <a:rect l="l" t="t" r="r" b="b"/>
            <a:pathLst>
              <a:path w="3807743" h="6307845">
                <a:moveTo>
                  <a:pt x="723201" y="386"/>
                </a:moveTo>
                <a:cubicBezTo>
                  <a:pt x="853884" y="-4204"/>
                  <a:pt x="1013493" y="33912"/>
                  <a:pt x="1176100" y="22622"/>
                </a:cubicBezTo>
                <a:cubicBezTo>
                  <a:pt x="1230302" y="18859"/>
                  <a:pt x="1281736" y="20622"/>
                  <a:pt x="1331852" y="24473"/>
                </a:cubicBezTo>
                <a:lnTo>
                  <a:pt x="1439547" y="34944"/>
                </a:lnTo>
                <a:lnTo>
                  <a:pt x="1484197" y="36226"/>
                </a:lnTo>
                <a:cubicBezTo>
                  <a:pt x="1535166" y="35421"/>
                  <a:pt x="1586369" y="31625"/>
                  <a:pt x="1636625" y="22622"/>
                </a:cubicBezTo>
                <a:cubicBezTo>
                  <a:pt x="1686882" y="13619"/>
                  <a:pt x="1729837" y="10653"/>
                  <a:pt x="1768740" y="10885"/>
                </a:cubicBezTo>
                <a:lnTo>
                  <a:pt x="1829538" y="15086"/>
                </a:lnTo>
                <a:lnTo>
                  <a:pt x="1869968" y="7996"/>
                </a:lnTo>
                <a:cubicBezTo>
                  <a:pt x="1953577" y="-31"/>
                  <a:pt x="2036989" y="9808"/>
                  <a:pt x="2112925" y="20118"/>
                </a:cubicBezTo>
                <a:lnTo>
                  <a:pt x="2119331" y="20977"/>
                </a:lnTo>
                <a:lnTo>
                  <a:pt x="2221855" y="13374"/>
                </a:lnTo>
                <a:cubicBezTo>
                  <a:pt x="2261207" y="12845"/>
                  <a:pt x="2298379" y="14359"/>
                  <a:pt x="2333484" y="16393"/>
                </a:cubicBezTo>
                <a:lnTo>
                  <a:pt x="2372613" y="18812"/>
                </a:lnTo>
                <a:lnTo>
                  <a:pt x="2404945" y="9387"/>
                </a:lnTo>
                <a:cubicBezTo>
                  <a:pt x="2452532" y="1754"/>
                  <a:pt x="2506192" y="9333"/>
                  <a:pt x="2561622" y="17814"/>
                </a:cubicBezTo>
                <a:lnTo>
                  <a:pt x="2583950" y="20591"/>
                </a:lnTo>
                <a:lnTo>
                  <a:pt x="2643527" y="20319"/>
                </a:lnTo>
                <a:cubicBezTo>
                  <a:pt x="2669677" y="20426"/>
                  <a:pt x="2697963" y="20717"/>
                  <a:pt x="2727392" y="21103"/>
                </a:cubicBezTo>
                <a:lnTo>
                  <a:pt x="2786908" y="21989"/>
                </a:lnTo>
                <a:lnTo>
                  <a:pt x="2846459" y="13267"/>
                </a:lnTo>
                <a:cubicBezTo>
                  <a:pt x="2896401" y="10176"/>
                  <a:pt x="2960607" y="12733"/>
                  <a:pt x="3036361" y="17072"/>
                </a:cubicBezTo>
                <a:lnTo>
                  <a:pt x="3129100" y="22671"/>
                </a:lnTo>
                <a:lnTo>
                  <a:pt x="3130653" y="22622"/>
                </a:lnTo>
                <a:cubicBezTo>
                  <a:pt x="3178874" y="19804"/>
                  <a:pt x="3260845" y="26231"/>
                  <a:pt x="3352422" y="32691"/>
                </a:cubicBezTo>
                <a:lnTo>
                  <a:pt x="3362608" y="33356"/>
                </a:lnTo>
                <a:lnTo>
                  <a:pt x="3446036" y="35579"/>
                </a:lnTo>
                <a:cubicBezTo>
                  <a:pt x="3550323" y="36566"/>
                  <a:pt x="3662083" y="33535"/>
                  <a:pt x="3778601" y="22622"/>
                </a:cubicBezTo>
                <a:cubicBezTo>
                  <a:pt x="3793981" y="243672"/>
                  <a:pt x="3764152" y="318695"/>
                  <a:pt x="3778601" y="467157"/>
                </a:cubicBezTo>
                <a:cubicBezTo>
                  <a:pt x="3790077" y="557563"/>
                  <a:pt x="3783697" y="684218"/>
                  <a:pt x="3777639" y="811856"/>
                </a:cubicBezTo>
                <a:lnTo>
                  <a:pt x="3773760" y="922625"/>
                </a:lnTo>
                <a:lnTo>
                  <a:pt x="3778601" y="974384"/>
                </a:lnTo>
                <a:cubicBezTo>
                  <a:pt x="3785784" y="1003717"/>
                  <a:pt x="3785160" y="1041120"/>
                  <a:pt x="3781239" y="1085904"/>
                </a:cubicBezTo>
                <a:lnTo>
                  <a:pt x="3776107" y="1132519"/>
                </a:lnTo>
                <a:lnTo>
                  <a:pt x="3778601" y="1162456"/>
                </a:lnTo>
                <a:cubicBezTo>
                  <a:pt x="3791360" y="1256797"/>
                  <a:pt x="3774958" y="1367020"/>
                  <a:pt x="3763568" y="1469787"/>
                </a:cubicBezTo>
                <a:lnTo>
                  <a:pt x="3758806" y="1520515"/>
                </a:lnTo>
                <a:lnTo>
                  <a:pt x="3760417" y="1549437"/>
                </a:lnTo>
                <a:cubicBezTo>
                  <a:pt x="3764298" y="1588133"/>
                  <a:pt x="3770171" y="1628243"/>
                  <a:pt x="3778601" y="1669683"/>
                </a:cubicBezTo>
                <a:cubicBezTo>
                  <a:pt x="3846039" y="2001203"/>
                  <a:pt x="3774784" y="2142285"/>
                  <a:pt x="3778601" y="2364982"/>
                </a:cubicBezTo>
                <a:lnTo>
                  <a:pt x="3776565" y="2406088"/>
                </a:lnTo>
                <a:lnTo>
                  <a:pt x="3778601" y="2427673"/>
                </a:lnTo>
                <a:cubicBezTo>
                  <a:pt x="3821357" y="2695960"/>
                  <a:pt x="3735684" y="2699438"/>
                  <a:pt x="3778601" y="2809517"/>
                </a:cubicBezTo>
                <a:cubicBezTo>
                  <a:pt x="3789330" y="2837037"/>
                  <a:pt x="3791666" y="2872927"/>
                  <a:pt x="3789892" y="2914654"/>
                </a:cubicBezTo>
                <a:lnTo>
                  <a:pt x="3784971" y="2966248"/>
                </a:lnTo>
                <a:lnTo>
                  <a:pt x="3796722" y="3024078"/>
                </a:lnTo>
                <a:cubicBezTo>
                  <a:pt x="3809238" y="3115139"/>
                  <a:pt x="3806232" y="3210898"/>
                  <a:pt x="3799338" y="3302850"/>
                </a:cubicBezTo>
                <a:lnTo>
                  <a:pt x="3787405" y="3438354"/>
                </a:lnTo>
                <a:lnTo>
                  <a:pt x="3790719" y="3460532"/>
                </a:lnTo>
                <a:cubicBezTo>
                  <a:pt x="3797323" y="3541872"/>
                  <a:pt x="3789007" y="3624193"/>
                  <a:pt x="3780361" y="3709762"/>
                </a:cubicBezTo>
                <a:lnTo>
                  <a:pt x="3780169" y="3712283"/>
                </a:lnTo>
                <a:lnTo>
                  <a:pt x="3781239" y="3768266"/>
                </a:lnTo>
                <a:cubicBezTo>
                  <a:pt x="3780994" y="3815588"/>
                  <a:pt x="3779902" y="3863939"/>
                  <a:pt x="3778794" y="3912511"/>
                </a:cubicBezTo>
                <a:lnTo>
                  <a:pt x="3776324" y="4054010"/>
                </a:lnTo>
                <a:lnTo>
                  <a:pt x="3778601" y="4074733"/>
                </a:lnTo>
                <a:cubicBezTo>
                  <a:pt x="3822365" y="4336760"/>
                  <a:pt x="3765189" y="4482586"/>
                  <a:pt x="3778601" y="4644650"/>
                </a:cubicBezTo>
                <a:cubicBezTo>
                  <a:pt x="3781954" y="4685166"/>
                  <a:pt x="3782850" y="4718916"/>
                  <a:pt x="3782504" y="4749344"/>
                </a:cubicBezTo>
                <a:lnTo>
                  <a:pt x="3780512" y="4796832"/>
                </a:lnTo>
                <a:lnTo>
                  <a:pt x="3786260" y="4877451"/>
                </a:lnTo>
                <a:cubicBezTo>
                  <a:pt x="3786165" y="4918212"/>
                  <a:pt x="3784020" y="4964155"/>
                  <a:pt x="3781623" y="5015963"/>
                </a:cubicBezTo>
                <a:lnTo>
                  <a:pt x="3779076" y="5087925"/>
                </a:lnTo>
                <a:lnTo>
                  <a:pt x="3779599" y="5155456"/>
                </a:lnTo>
                <a:lnTo>
                  <a:pt x="3775907" y="5219073"/>
                </a:lnTo>
                <a:lnTo>
                  <a:pt x="3778601" y="5402640"/>
                </a:lnTo>
                <a:cubicBezTo>
                  <a:pt x="3780494" y="5441637"/>
                  <a:pt x="3781680" y="5475146"/>
                  <a:pt x="3782335" y="5504141"/>
                </a:cubicBezTo>
                <a:lnTo>
                  <a:pt x="3782798" y="5566951"/>
                </a:lnTo>
                <a:lnTo>
                  <a:pt x="3786885" y="5599303"/>
                </a:lnTo>
                <a:cubicBezTo>
                  <a:pt x="3799534" y="5776838"/>
                  <a:pt x="3769350" y="6111156"/>
                  <a:pt x="3778601" y="6291711"/>
                </a:cubicBezTo>
                <a:cubicBezTo>
                  <a:pt x="3687392" y="6306733"/>
                  <a:pt x="3632350" y="6304889"/>
                  <a:pt x="3574752" y="6300212"/>
                </a:cubicBezTo>
                <a:lnTo>
                  <a:pt x="3545837" y="6297718"/>
                </a:lnTo>
                <a:lnTo>
                  <a:pt x="3527963" y="6296834"/>
                </a:lnTo>
                <a:cubicBezTo>
                  <a:pt x="3482151" y="6294419"/>
                  <a:pt x="3430025" y="6291672"/>
                  <a:pt x="3355561" y="6291711"/>
                </a:cubicBezTo>
                <a:cubicBezTo>
                  <a:pt x="3304843" y="6293555"/>
                  <a:pt x="3262749" y="6292377"/>
                  <a:pt x="3225711" y="6290098"/>
                </a:cubicBezTo>
                <a:lnTo>
                  <a:pt x="3218247" y="6289525"/>
                </a:lnTo>
                <a:lnTo>
                  <a:pt x="3198550" y="6289212"/>
                </a:lnTo>
                <a:cubicBezTo>
                  <a:pt x="3144315" y="6287803"/>
                  <a:pt x="3088976" y="6286105"/>
                  <a:pt x="3034921" y="6284968"/>
                </a:cubicBezTo>
                <a:lnTo>
                  <a:pt x="2973802" y="6284626"/>
                </a:lnTo>
                <a:lnTo>
                  <a:pt x="2932520" y="6291711"/>
                </a:lnTo>
                <a:cubicBezTo>
                  <a:pt x="2893699" y="6300111"/>
                  <a:pt x="2847670" y="6301992"/>
                  <a:pt x="2797581" y="6300669"/>
                </a:cubicBezTo>
                <a:lnTo>
                  <a:pt x="2672392" y="6292599"/>
                </a:lnTo>
                <a:lnTo>
                  <a:pt x="2629726" y="6293120"/>
                </a:lnTo>
                <a:lnTo>
                  <a:pt x="2540544" y="6284698"/>
                </a:lnTo>
                <a:lnTo>
                  <a:pt x="2473475" y="6280786"/>
                </a:lnTo>
                <a:cubicBezTo>
                  <a:pt x="2419724" y="6279900"/>
                  <a:pt x="2368202" y="6282437"/>
                  <a:pt x="2322057" y="6291711"/>
                </a:cubicBezTo>
                <a:cubicBezTo>
                  <a:pt x="2275912" y="6300985"/>
                  <a:pt x="2236301" y="6305003"/>
                  <a:pt x="2199195" y="6305968"/>
                </a:cubicBezTo>
                <a:lnTo>
                  <a:pt x="2094190" y="6302012"/>
                </a:lnTo>
                <a:lnTo>
                  <a:pt x="2029724" y="6307766"/>
                </a:lnTo>
                <a:cubicBezTo>
                  <a:pt x="1971866" y="6308389"/>
                  <a:pt x="1916420" y="6305265"/>
                  <a:pt x="1864312" y="6301339"/>
                </a:cubicBezTo>
                <a:lnTo>
                  <a:pt x="1761307" y="6293375"/>
                </a:lnTo>
                <a:lnTo>
                  <a:pt x="1745972" y="6293782"/>
                </a:lnTo>
                <a:cubicBezTo>
                  <a:pt x="1699734" y="6294177"/>
                  <a:pt x="1664143" y="6292827"/>
                  <a:pt x="1633352" y="6291083"/>
                </a:cubicBezTo>
                <a:lnTo>
                  <a:pt x="1621369" y="6290324"/>
                </a:lnTo>
                <a:lnTo>
                  <a:pt x="1599140" y="6291711"/>
                </a:lnTo>
                <a:cubicBezTo>
                  <a:pt x="1564093" y="6296354"/>
                  <a:pt x="1527169" y="6296254"/>
                  <a:pt x="1488567" y="6294097"/>
                </a:cubicBezTo>
                <a:lnTo>
                  <a:pt x="1429716" y="6289243"/>
                </a:lnTo>
                <a:lnTo>
                  <a:pt x="1401008" y="6291711"/>
                </a:lnTo>
                <a:cubicBezTo>
                  <a:pt x="1314301" y="6301163"/>
                  <a:pt x="1222976" y="6299856"/>
                  <a:pt x="1127367" y="6296839"/>
                </a:cubicBezTo>
                <a:lnTo>
                  <a:pt x="1062601" y="6295730"/>
                </a:lnTo>
                <a:lnTo>
                  <a:pt x="964991" y="6305909"/>
                </a:lnTo>
                <a:cubicBezTo>
                  <a:pt x="833250" y="6307778"/>
                  <a:pt x="714190" y="6280255"/>
                  <a:pt x="603122" y="6291711"/>
                </a:cubicBezTo>
                <a:cubicBezTo>
                  <a:pt x="455032" y="6306986"/>
                  <a:pt x="261206" y="6260346"/>
                  <a:pt x="30143" y="6291711"/>
                </a:cubicBezTo>
                <a:cubicBezTo>
                  <a:pt x="-1198" y="6167281"/>
                  <a:pt x="7291" y="6044138"/>
                  <a:pt x="19371" y="5934598"/>
                </a:cubicBezTo>
                <a:lnTo>
                  <a:pt x="33559" y="5801663"/>
                </a:lnTo>
                <a:lnTo>
                  <a:pt x="30143" y="5784485"/>
                </a:lnTo>
                <a:cubicBezTo>
                  <a:pt x="7257" y="5691455"/>
                  <a:pt x="7506" y="5585492"/>
                  <a:pt x="13352" y="5476692"/>
                </a:cubicBezTo>
                <a:lnTo>
                  <a:pt x="21882" y="5346809"/>
                </a:lnTo>
                <a:lnTo>
                  <a:pt x="22064" y="5339439"/>
                </a:lnTo>
                <a:lnTo>
                  <a:pt x="29601" y="5166357"/>
                </a:lnTo>
                <a:lnTo>
                  <a:pt x="30143" y="5151877"/>
                </a:lnTo>
                <a:cubicBezTo>
                  <a:pt x="30018" y="5125783"/>
                  <a:pt x="30111" y="5102484"/>
                  <a:pt x="30346" y="5081409"/>
                </a:cubicBezTo>
                <a:lnTo>
                  <a:pt x="30433" y="5076663"/>
                </a:lnTo>
                <a:lnTo>
                  <a:pt x="30143" y="4963804"/>
                </a:lnTo>
                <a:cubicBezTo>
                  <a:pt x="27040" y="4910138"/>
                  <a:pt x="27067" y="4856021"/>
                  <a:pt x="28459" y="4800989"/>
                </a:cubicBezTo>
                <a:lnTo>
                  <a:pt x="30399" y="4750796"/>
                </a:lnTo>
                <a:lnTo>
                  <a:pt x="31514" y="4666872"/>
                </a:lnTo>
                <a:lnTo>
                  <a:pt x="34697" y="4639551"/>
                </a:lnTo>
                <a:lnTo>
                  <a:pt x="34963" y="4632686"/>
                </a:lnTo>
                <a:cubicBezTo>
                  <a:pt x="37318" y="4575362"/>
                  <a:pt x="39271" y="4516661"/>
                  <a:pt x="39056" y="4456118"/>
                </a:cubicBezTo>
                <a:lnTo>
                  <a:pt x="36996" y="4412759"/>
                </a:lnTo>
                <a:lnTo>
                  <a:pt x="30143" y="4388188"/>
                </a:lnTo>
                <a:cubicBezTo>
                  <a:pt x="7389" y="4328002"/>
                  <a:pt x="11492" y="4256950"/>
                  <a:pt x="19232" y="4188739"/>
                </a:cubicBezTo>
                <a:lnTo>
                  <a:pt x="23985" y="4147809"/>
                </a:lnTo>
                <a:lnTo>
                  <a:pt x="23690" y="4087290"/>
                </a:lnTo>
                <a:lnTo>
                  <a:pt x="29097" y="3984687"/>
                </a:lnTo>
                <a:lnTo>
                  <a:pt x="28035" y="3962690"/>
                </a:lnTo>
                <a:cubicBezTo>
                  <a:pt x="28525" y="3945828"/>
                  <a:pt x="30052" y="3926691"/>
                  <a:pt x="32148" y="3905387"/>
                </a:cubicBezTo>
                <a:lnTo>
                  <a:pt x="34754" y="3881032"/>
                </a:lnTo>
                <a:lnTo>
                  <a:pt x="39206" y="3802233"/>
                </a:lnTo>
                <a:cubicBezTo>
                  <a:pt x="39778" y="3763353"/>
                  <a:pt x="37619" y="3728800"/>
                  <a:pt x="30143" y="3698588"/>
                </a:cubicBezTo>
                <a:cubicBezTo>
                  <a:pt x="7714" y="3607954"/>
                  <a:pt x="33117" y="3482508"/>
                  <a:pt x="36579" y="3365983"/>
                </a:cubicBezTo>
                <a:lnTo>
                  <a:pt x="36510" y="3356621"/>
                </a:lnTo>
                <a:lnTo>
                  <a:pt x="30143" y="3311044"/>
                </a:lnTo>
                <a:cubicBezTo>
                  <a:pt x="14271" y="3224157"/>
                  <a:pt x="11445" y="3149243"/>
                  <a:pt x="14856" y="3082749"/>
                </a:cubicBezTo>
                <a:lnTo>
                  <a:pt x="22229" y="3005366"/>
                </a:lnTo>
                <a:lnTo>
                  <a:pt x="27244" y="2895198"/>
                </a:lnTo>
                <a:cubicBezTo>
                  <a:pt x="29143" y="2848776"/>
                  <a:pt x="30527" y="2799531"/>
                  <a:pt x="30143" y="2746826"/>
                </a:cubicBezTo>
                <a:lnTo>
                  <a:pt x="36784" y="2638240"/>
                </a:lnTo>
                <a:lnTo>
                  <a:pt x="30143" y="2615745"/>
                </a:lnTo>
                <a:cubicBezTo>
                  <a:pt x="-20952" y="2495890"/>
                  <a:pt x="17898" y="2340273"/>
                  <a:pt x="37923" y="2201958"/>
                </a:cubicBezTo>
                <a:lnTo>
                  <a:pt x="42734" y="2158379"/>
                </a:lnTo>
                <a:lnTo>
                  <a:pt x="30143" y="2114218"/>
                </a:lnTo>
                <a:cubicBezTo>
                  <a:pt x="2269" y="2040950"/>
                  <a:pt x="-2735" y="1972014"/>
                  <a:pt x="1162" y="1906697"/>
                </a:cubicBezTo>
                <a:lnTo>
                  <a:pt x="6289" y="1854885"/>
                </a:lnTo>
                <a:lnTo>
                  <a:pt x="8053" y="1809168"/>
                </a:lnTo>
                <a:cubicBezTo>
                  <a:pt x="9832" y="1790244"/>
                  <a:pt x="12470" y="1771472"/>
                  <a:pt x="15415" y="1752867"/>
                </a:cubicBezTo>
                <a:lnTo>
                  <a:pt x="30925" y="1652561"/>
                </a:lnTo>
                <a:lnTo>
                  <a:pt x="30143" y="1606992"/>
                </a:lnTo>
                <a:cubicBezTo>
                  <a:pt x="28397" y="1588584"/>
                  <a:pt x="27931" y="1568665"/>
                  <a:pt x="28348" y="1547550"/>
                </a:cubicBezTo>
                <a:lnTo>
                  <a:pt x="29206" y="1531212"/>
                </a:lnTo>
                <a:lnTo>
                  <a:pt x="23637" y="1487282"/>
                </a:lnTo>
                <a:cubicBezTo>
                  <a:pt x="16479" y="1367166"/>
                  <a:pt x="59638" y="1246041"/>
                  <a:pt x="30143" y="1156757"/>
                </a:cubicBezTo>
                <a:cubicBezTo>
                  <a:pt x="21716" y="1131248"/>
                  <a:pt x="18318" y="1090735"/>
                  <a:pt x="17757" y="1041370"/>
                </a:cubicBezTo>
                <a:lnTo>
                  <a:pt x="18463" y="985697"/>
                </a:lnTo>
                <a:lnTo>
                  <a:pt x="16239" y="975915"/>
                </a:lnTo>
                <a:cubicBezTo>
                  <a:pt x="13541" y="957312"/>
                  <a:pt x="12597" y="940330"/>
                  <a:pt x="12862" y="924477"/>
                </a:cubicBezTo>
                <a:lnTo>
                  <a:pt x="23640" y="845857"/>
                </a:lnTo>
                <a:lnTo>
                  <a:pt x="30907" y="688163"/>
                </a:lnTo>
                <a:lnTo>
                  <a:pt x="31375" y="662715"/>
                </a:lnTo>
                <a:lnTo>
                  <a:pt x="30143" y="655230"/>
                </a:lnTo>
                <a:cubicBezTo>
                  <a:pt x="20345" y="615334"/>
                  <a:pt x="17924" y="569960"/>
                  <a:pt x="19185" y="520814"/>
                </a:cubicBezTo>
                <a:lnTo>
                  <a:pt x="26662" y="415314"/>
                </a:lnTo>
                <a:lnTo>
                  <a:pt x="25635" y="383217"/>
                </a:lnTo>
                <a:cubicBezTo>
                  <a:pt x="25461" y="243905"/>
                  <a:pt x="35455" y="113017"/>
                  <a:pt x="30143" y="22622"/>
                </a:cubicBezTo>
                <a:cubicBezTo>
                  <a:pt x="90096" y="13526"/>
                  <a:pt x="146841" y="12585"/>
                  <a:pt x="200495" y="15390"/>
                </a:cubicBezTo>
                <a:lnTo>
                  <a:pt x="324102" y="27794"/>
                </a:lnTo>
                <a:lnTo>
                  <a:pt x="329634" y="27979"/>
                </a:lnTo>
                <a:cubicBezTo>
                  <a:pt x="398332" y="30204"/>
                  <a:pt x="468106" y="31425"/>
                  <a:pt x="551798" y="27886"/>
                </a:cubicBezTo>
                <a:lnTo>
                  <a:pt x="592464" y="25476"/>
                </a:lnTo>
                <a:lnTo>
                  <a:pt x="603122" y="22622"/>
                </a:lnTo>
                <a:cubicBezTo>
                  <a:pt x="639294" y="8191"/>
                  <a:pt x="679641" y="1916"/>
                  <a:pt x="723201" y="386"/>
                </a:cubicBezTo>
                <a:close/>
              </a:path>
            </a:pathLst>
          </a:custGeom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8C27431-772F-4DC0-BCD4-D94F7B567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955" y="2071316"/>
            <a:ext cx="6713552" cy="477615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lnSpc>
                <a:spcPct val="100000"/>
              </a:lnSpc>
              <a:buFont typeface="Courier New" panose="020B0604020202020204" pitchFamily="34" charset="0"/>
              <a:buChar char="o"/>
            </a:pPr>
            <a:r>
              <a:rPr lang="el-GR" sz="2400" dirty="0">
                <a:latin typeface="Arial"/>
                <a:cs typeface="Arial"/>
              </a:rPr>
              <a:t> Ο  Λάμπρος  Κατσώνης καταγόταν από τη Λιβαδειά και ήταν αξιωματικός του ρωσικού στρατού.</a:t>
            </a:r>
            <a:endParaRPr lang="el-GR" sz="240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buNone/>
            </a:pPr>
            <a:endParaRPr lang="el-GR" sz="2400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buNone/>
            </a:pPr>
            <a:endParaRPr lang="el-GR"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Courier New" panose="020B0604020202020204" pitchFamily="34" charset="0"/>
              <a:buChar char="o"/>
            </a:pPr>
            <a:r>
              <a:rPr lang="el-GR" sz="2400" dirty="0">
                <a:latin typeface="Arial"/>
                <a:cs typeface="Arial"/>
              </a:rPr>
              <a:t>Έκανε επιθέσεις  στο Αιγαίο εναντίον τουρκικών πλοίων έχοντας ως ορμητήριο το νησί Κέα.</a:t>
            </a:r>
            <a:endParaRPr lang="el-GR" sz="240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buNone/>
            </a:pPr>
            <a:endParaRPr lang="el-GR"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Courier New" panose="020B0604020202020204" pitchFamily="34" charset="0"/>
              <a:buChar char="o"/>
            </a:pPr>
            <a:endParaRPr lang="el-GR"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Courier New" panose="020B0604020202020204" pitchFamily="34" charset="0"/>
              <a:buChar char="o"/>
            </a:pPr>
            <a:r>
              <a:rPr lang="el-GR" sz="2400" dirty="0">
                <a:latin typeface="Arial"/>
                <a:cs typeface="Arial"/>
              </a:rPr>
              <a:t>Είχε μαζί του τον Γεώργιο </a:t>
            </a:r>
            <a:r>
              <a:rPr lang="el-GR" sz="2400" dirty="0" err="1">
                <a:latin typeface="Arial"/>
                <a:cs typeface="Arial"/>
              </a:rPr>
              <a:t>Ανδρίτσο</a:t>
            </a:r>
            <a:r>
              <a:rPr lang="el-GR" sz="2400" dirty="0">
                <a:latin typeface="Arial"/>
                <a:cs typeface="Arial"/>
              </a:rPr>
              <a:t>, πατέρα του γνωστού ήρωα της Επανάστασης Οδυσσέα Ανδρούτσου.</a:t>
            </a:r>
          </a:p>
          <a:p>
            <a:pPr>
              <a:lnSpc>
                <a:spcPct val="100000"/>
              </a:lnSpc>
              <a:buFont typeface="Courier New" panose="020B0604020202020204" pitchFamily="34" charset="0"/>
              <a:buChar char="o"/>
            </a:pPr>
            <a:endParaRPr lang="el-GR" sz="1800"/>
          </a:p>
          <a:p>
            <a:pPr>
              <a:lnSpc>
                <a:spcPct val="100000"/>
              </a:lnSpc>
              <a:buFont typeface="Courier New" panose="020B0604020202020204" pitchFamily="34" charset="0"/>
              <a:buChar char="o"/>
            </a:pPr>
            <a:endParaRPr lang="el-GR" sz="1800"/>
          </a:p>
        </p:txBody>
      </p:sp>
    </p:spTree>
    <p:extLst>
      <p:ext uri="{BB962C8B-B14F-4D97-AF65-F5344CB8AC3E}">
        <p14:creationId xmlns:p14="http://schemas.microsoft.com/office/powerpoint/2010/main" val="3981433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B831B6F-405A-4B47-B9BB-5CA88F285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EED51B72-E49B-4AB5-ADBE-2F3649FE0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2713" y="235525"/>
            <a:ext cx="6127227" cy="1879365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l-GR" sz="3200" dirty="0">
                <a:latin typeface="Arial"/>
                <a:cs typeface="Arial"/>
              </a:rPr>
              <a:t>ΠΟΥ ΣΤΡΕΦΟΝΤΑΙ ΟΙ ΥΠΟΔΟΥΛΟΙ ΕΛΛΗΝΕΣ ΓΙΑ ΒΟΗΘΕΙΑ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9128" y="2381825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B1B365"/>
          </a:solidFill>
          <a:ln w="38100" cap="rnd">
            <a:solidFill>
              <a:srgbClr val="B1B365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762C45A-B6CE-4707-A4B2-FB91758D2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0790" y="2521113"/>
            <a:ext cx="6673565" cy="416901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lnSpc>
                <a:spcPct val="100000"/>
              </a:lnSpc>
              <a:buFont typeface="Wingdings" panose="020B0604020202020204" pitchFamily="34" charset="0"/>
              <a:buChar char="§"/>
            </a:pPr>
            <a:r>
              <a:rPr lang="el-GR" sz="2400" dirty="0">
                <a:latin typeface="Arial"/>
                <a:cs typeface="Arial"/>
              </a:rPr>
              <a:t>Οι ελπίδες των σκλαβωμένων Ελλήνων στρέφονται  προς τους Γάλλους του Ναπολέοντα (βοηθούν σε αυτό οι ιδέες της Γαλλικής Επανάστασης και τα διάφορα δημοσιεύματα υπέρ των Γάλλων).</a:t>
            </a:r>
            <a:endParaRPr lang="el-GR" sz="2400" dirty="0"/>
          </a:p>
          <a:p>
            <a:pPr marL="0" indent="0">
              <a:lnSpc>
                <a:spcPct val="100000"/>
              </a:lnSpc>
              <a:buNone/>
            </a:pPr>
            <a:endParaRPr lang="el-GR"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Wingdings" panose="020B0604020202020204" pitchFamily="34" charset="0"/>
              <a:buChar char="§"/>
            </a:pPr>
            <a:endParaRPr lang="el-GR"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Wingdings" panose="020B0604020202020204" pitchFamily="34" charset="0"/>
              <a:buChar char="§"/>
            </a:pPr>
            <a:r>
              <a:rPr lang="el-GR" sz="2400" dirty="0">
                <a:latin typeface="Arial"/>
                <a:cs typeface="Arial"/>
              </a:rPr>
              <a:t>Γρήγορα οι ελπίδες αυτές διαψεύστηκαν.</a:t>
            </a:r>
          </a:p>
          <a:p>
            <a:pPr marL="0" indent="0">
              <a:lnSpc>
                <a:spcPct val="100000"/>
              </a:lnSpc>
              <a:buNone/>
            </a:pPr>
            <a:endParaRPr lang="el-GR"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Wingdings" panose="020B0604020202020204" pitchFamily="34" charset="0"/>
              <a:buChar char="§"/>
            </a:pPr>
            <a:endParaRPr lang="el-GR"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Wingdings" panose="020B0604020202020204" pitchFamily="34" charset="0"/>
              <a:buChar char="§"/>
            </a:pPr>
            <a:r>
              <a:rPr lang="el-GR" sz="2400" dirty="0">
                <a:latin typeface="Arial"/>
                <a:cs typeface="Arial"/>
              </a:rPr>
              <a:t>Κοντά στο 1800  οι υπόδουλοι συνειδητοποιούν ότι η απελευθέρωση θα προέλθει από τους ίδιους.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6436237" y="1971579"/>
              <a:ext cx="360" cy="21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18237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Εικόνα 4">
            <a:extLst>
              <a:ext uri="{FF2B5EF4-FFF2-40B4-BE49-F238E27FC236}">
                <a16:creationId xmlns:a16="http://schemas.microsoft.com/office/drawing/2014/main" id="{E26897ED-D755-48D8-8C7F-4C642B9D0B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616" y="1703586"/>
            <a:ext cx="4682591" cy="497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176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9146C08-7473-4977-A284-70A08FC60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842"/>
            <a:ext cx="10515600" cy="1383072"/>
          </a:xfrm>
        </p:spPr>
        <p:txBody>
          <a:bodyPr>
            <a:normAutofit fontScale="90000"/>
          </a:bodyPr>
          <a:lstStyle/>
          <a:p>
            <a:r>
              <a:rPr lang="el-GR" sz="3200" u="sng" dirty="0">
                <a:latin typeface="Arial"/>
                <a:cs typeface="Arial"/>
              </a:rPr>
              <a:t>ΑΣΚΗΣΗ 1</a:t>
            </a:r>
            <a:br>
              <a:rPr lang="el-GR" sz="3200" u="sng" dirty="0">
                <a:latin typeface="Arial"/>
                <a:cs typeface="Arial"/>
              </a:rPr>
            </a:br>
            <a:br>
              <a:rPr lang="el-GR" sz="3200" u="sng" dirty="0">
                <a:latin typeface="Arial"/>
                <a:cs typeface="Arial"/>
              </a:rPr>
            </a:br>
            <a:r>
              <a:rPr lang="el-GR" sz="2400" dirty="0">
                <a:latin typeface="Arial"/>
                <a:cs typeface="Arial"/>
              </a:rPr>
              <a:t>Να συμπληρώσεις τα κενά των παρακάτω προτάσεων.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4F2F65F-2B12-4041-9A76-428D5C72F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484" y="1929384"/>
            <a:ext cx="11076316" cy="492769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l-GR" sz="2400" dirty="0">
                <a:latin typeface="Arial"/>
                <a:cs typeface="Arial"/>
              </a:rPr>
              <a:t>1. Το  1600 ξεσήκωσε τους Έλληνες στην ορεινή  Θεσσαλία ο …....................... .</a:t>
            </a:r>
          </a:p>
          <a:p>
            <a:pPr marL="0" indent="0">
              <a:buNone/>
            </a:pPr>
            <a:r>
              <a:rPr lang="el-GR" sz="2400" dirty="0">
                <a:latin typeface="Arial"/>
                <a:cs typeface="Arial"/>
              </a:rPr>
              <a:t>2.Το επαναστατικό κίνημα που ξεκίνησε από τη Μάνη στα 1770 , με την υποκίνηση της Ρωσίας ,είναι γνωστό με την ονομασία .............................................. .</a:t>
            </a:r>
          </a:p>
          <a:p>
            <a:pPr marL="0" indent="0">
              <a:buNone/>
            </a:pPr>
            <a:r>
              <a:rPr lang="el-GR" sz="2400" dirty="0">
                <a:latin typeface="Arial"/>
                <a:cs typeface="Arial"/>
              </a:rPr>
              <a:t>3. Ηγέτης του κινήματος στα </a:t>
            </a:r>
            <a:r>
              <a:rPr lang="el-GR" sz="2400" dirty="0" err="1">
                <a:latin typeface="Arial"/>
                <a:cs typeface="Arial"/>
              </a:rPr>
              <a:t>Σφακιά</a:t>
            </a:r>
            <a:r>
              <a:rPr lang="el-GR" sz="2400" dirty="0">
                <a:latin typeface="Arial"/>
                <a:cs typeface="Arial"/>
              </a:rPr>
              <a:t> το 1770  ήταν ο   ..................................................... .</a:t>
            </a:r>
          </a:p>
          <a:p>
            <a:pPr marL="0" indent="0">
              <a:buNone/>
            </a:pPr>
            <a:r>
              <a:rPr lang="el-GR" sz="2400" dirty="0">
                <a:latin typeface="Arial"/>
                <a:cs typeface="Arial"/>
              </a:rPr>
              <a:t>4.Πολλές καταστροφές στα τουρκικά πλοία  στο Αιγαίο προκάλεσε η δράση του  .......................... .</a:t>
            </a:r>
          </a:p>
          <a:p>
            <a:pPr marL="0" indent="0">
              <a:buNone/>
            </a:pPr>
            <a:r>
              <a:rPr lang="el-GR" sz="2400" dirty="0">
                <a:latin typeface="Arial"/>
                <a:cs typeface="Arial"/>
              </a:rPr>
              <a:t>5. Ο Διονύσιος ο Φιλόσοφος ονομάστηκε ειρωνικά από τους Τούρκους  .............</a:t>
            </a:r>
          </a:p>
          <a:p>
            <a:pPr marL="0" indent="0">
              <a:buNone/>
            </a:pPr>
            <a:r>
              <a:rPr lang="el-GR" sz="2400" dirty="0">
                <a:latin typeface="Arial"/>
                <a:cs typeface="Arial"/>
              </a:rPr>
              <a:t>..............................  .</a:t>
            </a:r>
          </a:p>
          <a:p>
            <a:pPr marL="0" indent="0">
              <a:buNone/>
            </a:pPr>
            <a:endParaRPr lang="el-GR" sz="2400" dirty="0">
              <a:latin typeface="Arial"/>
              <a:cs typeface="Arial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4655409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Ευρεία οθόνη</PresentationFormat>
  <Paragraphs>0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SketchyVTI</vt:lpstr>
      <vt:lpstr>ΤΑ ΚΥΡΙΟΤΕΡΑ ΕΠΑΝΑΣΤΑΤΙΚΑ ΚΙΝΗΜΑΤΑ</vt:lpstr>
      <vt:lpstr>ΣΗΜΑΝΤΙΚΕΣ ΠΟΛΕΜΙΚΕΣ ΣΥΓΚΡΟΥΣΕΙΣ ΕΛΛΗΝΩΝ ΚΑΙ ΕΥΡΩΠΑΙΩΝ ΜΕ ΤΟΥΣ ΤΟΥΡΚΟΥΣ </vt:lpstr>
      <vt:lpstr>ΔΙΟΝΥΣΙΟΣ Ο ΦΙΛΟΣΟΦΟΣ</vt:lpstr>
      <vt:lpstr>ΣΥΓΚΡΟΥΣΕΙΣ  ΒΕΝΕΤΩΝ  ΜΕ  ΤΟΥΡΚΟΥΣ</vt:lpstr>
      <vt:lpstr>ΟΡΛΩΦΙΚΑ</vt:lpstr>
      <vt:lpstr>ΕΞΕΓΕΡΣΗ ΣΤΑ ΣΦΑΚΙΑ  ΤΗΣ ΚΡΗΤΗΣ</vt:lpstr>
      <vt:lpstr>ΛΑΜΠΡΟΣ ΚΑΤΣΩΝΗΣ</vt:lpstr>
      <vt:lpstr>ΠΟΥ ΣΤΡΕΦΟΝΤΑΙ ΟΙ ΥΠΟΔΟΥΛΟΙ ΕΛΛΗΝΕΣ ΓΙΑ ΒΟΗΘΕΙΑ</vt:lpstr>
      <vt:lpstr>ΑΣΚΗΣΗ 1  Να συμπληρώσεις τα κενά των παρακάτω προτάσεων.</vt:lpstr>
      <vt:lpstr>ΑΣΚΗΣΗ 2  Να αντιστοιχίσετε τα γεγονότα με τις ημερομηνίες.  </vt:lpstr>
      <vt:lpstr>Παρουσίαση του PowerPoint</vt:lpstr>
      <vt:lpstr>Η συνέχεια την επόμενη φορά!!!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/>
  <cp:lastModifiedBy/>
  <cp:revision>1951</cp:revision>
  <dcterms:created xsi:type="dcterms:W3CDTF">2020-05-19T16:01:40Z</dcterms:created>
  <dcterms:modified xsi:type="dcterms:W3CDTF">2020-05-22T16:55:44Z</dcterms:modified>
</cp:coreProperties>
</file>