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9F102-3037-42DD-914C-CAEB75479969}" v="292" dt="2020-05-22T16:37:37.251"/>
    <p1510:client id="{99C4DD81-3F2C-4B06-8104-528D5AC7613B}" v="2730" dt="2020-05-18T18:09:24.321"/>
    <p1510:client id="{BCDACDB2-4EFE-4C02-AA4A-66E70F0A5765}" v="1645" dt="2020-05-18T18:50:34.855"/>
    <p1510:client id="{D03629CD-3F4E-4A35-AD1B-F133F403F0D9}" v="191" dt="2020-05-18T17:12:39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78OcEBJPmg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39965" y="4431628"/>
            <a:ext cx="10509504" cy="1193672"/>
          </a:xfrm>
        </p:spPr>
        <p:txBody>
          <a:bodyPr>
            <a:normAutofit/>
          </a:bodyPr>
          <a:lstStyle/>
          <a:p>
            <a:r>
              <a:rPr lang="el-GR" sz="3200" b="1" dirty="0">
                <a:cs typeface="Calibri Light"/>
              </a:rPr>
              <a:t>Ο ΡΗΓΑΣ ΒΕΛΕΣΤΙΝΛΗΣ ΚΑΙ Ο ΑΔΑΜΑΝΤΙΟΣ ΚΟΡΑΗΣ</a:t>
            </a:r>
            <a:endParaRPr lang="el-GR" sz="32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41248" y="5818017"/>
            <a:ext cx="10509504" cy="10333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2000" dirty="0">
                <a:cs typeface="Calibri"/>
              </a:rPr>
              <a:t>ΕΝΟΤΗΤΑ Β</a:t>
            </a:r>
            <a:r>
              <a:rPr lang="el-GR" sz="1100" dirty="0">
                <a:cs typeface="Calibri"/>
              </a:rPr>
              <a:t> </a:t>
            </a:r>
          </a:p>
          <a:p>
            <a:r>
              <a:rPr lang="el-GR" sz="2000" dirty="0">
                <a:cs typeface="Calibri"/>
              </a:rPr>
              <a:t>ΚΕΦΑΛΑΙΟ 8</a:t>
            </a:r>
          </a:p>
        </p:txBody>
      </p:sp>
      <p:pic>
        <p:nvPicPr>
          <p:cNvPr id="4" name="Εικόνα 4" descr="Εικόνα που περιέχει πουκάμισ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0244537D-5370-4742-97E9-939881F7F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93" r="2" b="5595"/>
          <a:stretch/>
        </p:blipFill>
        <p:spPr>
          <a:xfrm>
            <a:off x="250182" y="220253"/>
            <a:ext cx="5738492" cy="4081291"/>
          </a:xfrm>
          <a:prstGeom prst="rect">
            <a:avLst/>
          </a:prstGeom>
        </p:spPr>
      </p:pic>
      <p:pic>
        <p:nvPicPr>
          <p:cNvPr id="5" name="Εικόνα 5" descr="Εικόνα που περιέχει άνδρας, κουστούμι, αναζήτηση, μπροστά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543C649-283D-403B-9884-702F5DAE98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34" r="13036" b="2"/>
          <a:stretch/>
        </p:blipFill>
        <p:spPr>
          <a:xfrm>
            <a:off x="6203325" y="220252"/>
            <a:ext cx="5738491" cy="408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13157-A072-41F1-B9FB-22809215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u="sng" dirty="0">
                <a:latin typeface="Arial"/>
                <a:cs typeface="Calibri Light"/>
              </a:rPr>
              <a:t>ΑΣΚΗΣΗ 3</a:t>
            </a:r>
            <a:br>
              <a:rPr lang="el-GR" sz="2800" u="sng" dirty="0">
                <a:latin typeface="Arial"/>
                <a:cs typeface="Calibri Light"/>
              </a:rPr>
            </a:br>
            <a:br>
              <a:rPr lang="el-GR" sz="2800" u="sng" dirty="0">
                <a:latin typeface="Arial"/>
                <a:cs typeface="Calibri Light"/>
              </a:rPr>
            </a:br>
            <a:r>
              <a:rPr lang="el-GR" sz="2800" dirty="0">
                <a:latin typeface="Arial"/>
                <a:cs typeface="Calibri Light"/>
              </a:rPr>
              <a:t>Κάνε την αντιστοίχιση.</a:t>
            </a:r>
            <a:endParaRPr lang="el-GR" sz="2800" u="sng" dirty="0">
              <a:latin typeface="Arial"/>
              <a:cs typeface="Calibri Ligh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C39F63-0EA0-41DA-AB90-D4720D3A00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q"/>
            </a:pPr>
            <a:endParaRPr lang="el-GR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Ρήγας Βελεστινλής</a:t>
            </a:r>
          </a:p>
          <a:p>
            <a:pPr>
              <a:buFont typeface="Wingdings" panose="020B0604020202020204" pitchFamily="34" charset="0"/>
              <a:buChar char="q"/>
            </a:pPr>
            <a:endParaRPr lang="el-GR" dirty="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q"/>
            </a:pPr>
            <a:endParaRPr lang="el-GR" dirty="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q"/>
            </a:pPr>
            <a:endParaRPr lang="el-GR" dirty="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q"/>
            </a:pPr>
            <a:endParaRPr lang="el-GR" dirty="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Αδαμάντιος Κοραής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01D1775-034C-4481-A74D-F094D5C8E9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Έζησε στο Παρίσι.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Εξέδωσε έργα του στη Βιέννη.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Σπούδασε γιατρός.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Ήταν και φιλόλογος.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Εργάστηκε ως γραμματέας </a:t>
            </a:r>
            <a:r>
              <a:rPr lang="el-GR" dirty="0" err="1">
                <a:cs typeface="Calibri" panose="020F0502020204030204"/>
              </a:rPr>
              <a:t>Φαναριώτη</a:t>
            </a:r>
            <a:r>
              <a:rPr lang="el-GR" dirty="0">
                <a:cs typeface="Calibri" panose="020F0502020204030204"/>
              </a:rPr>
              <a:t> ηγεμόνα.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Τον θανάτωσαν οι Τούρκοι.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l-GR" dirty="0">
                <a:cs typeface="Calibri" panose="020F0502020204030204"/>
              </a:rPr>
              <a:t>Συμμετείχε στην ίδρυση φιλελληνικής οργάνωσης.</a:t>
            </a:r>
          </a:p>
        </p:txBody>
      </p:sp>
    </p:spTree>
    <p:extLst>
      <p:ext uri="{BB962C8B-B14F-4D97-AF65-F5344CB8AC3E}">
        <p14:creationId xmlns:p14="http://schemas.microsoft.com/office/powerpoint/2010/main" val="333530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AD64AC-DCE6-4656-9AF6-FB255A6B0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329" y="640080"/>
            <a:ext cx="6274590" cy="2781889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ΚΑΛΟ ΔΙΑΒΑΣΜΑ!!!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2183B18-3A5D-4921-8FFC-58841D3E6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38687" y="4796852"/>
            <a:ext cx="6260213" cy="1421068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Να π</a:t>
            </a:r>
            <a:r>
              <a:rPr lang="en-US" sz="2400" dirty="0" err="1"/>
              <a:t>εράσετε</a:t>
            </a:r>
            <a:r>
              <a:rPr lang="en-US" sz="2400" dirty="0"/>
              <a:t>  </a:t>
            </a:r>
            <a:r>
              <a:rPr lang="en-US" sz="2400" dirty="0" err="1"/>
              <a:t>έν</a:t>
            </a:r>
            <a:r>
              <a:rPr lang="en-US" sz="2400" dirty="0"/>
              <a:t>α </a:t>
            </a:r>
            <a:r>
              <a:rPr lang="en-US" sz="2400" dirty="0" err="1"/>
              <a:t>όμορφο</a:t>
            </a:r>
            <a:r>
              <a:rPr lang="en-US" sz="2400" dirty="0"/>
              <a:t>  Σαββα</a:t>
            </a:r>
            <a:r>
              <a:rPr lang="en-US" sz="2400" dirty="0" err="1"/>
              <a:t>τοκύρι</a:t>
            </a:r>
            <a:r>
              <a:rPr lang="en-US" sz="2400" dirty="0"/>
              <a:t>α</a:t>
            </a:r>
            <a:r>
              <a:rPr lang="en-US" sz="2400" dirty="0" err="1"/>
              <a:t>κο</a:t>
            </a:r>
            <a:r>
              <a:rPr lang="en-US" sz="2400" dirty="0"/>
              <a:t>!!!</a:t>
            </a:r>
          </a:p>
        </p:txBody>
      </p:sp>
      <p:pic>
        <p:nvPicPr>
          <p:cNvPr id="5" name="Εικόνα 5" descr="Εικόνα που περιέχει κείμενο, βιβλί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17C036F-E6B1-41DE-981E-9FBAB579038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1" b="9641"/>
          <a:stretch/>
        </p:blipFill>
        <p:spPr>
          <a:xfrm>
            <a:off x="1" y="10"/>
            <a:ext cx="465429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4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3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3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3A9EDA29-AFF1-4EEF-AA63-C2B21C99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FFFFFF"/>
                </a:solidFill>
                <a:cs typeface="Calibri Light"/>
              </a:rPr>
              <a:t>ΣΥΓΓΡΑΦΙΚΟ ΚΑΙ ΕΚΔΟΤΙΚΟ ΕΡΓΟ ΤΟΥ ΡΗΓΑ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6A1A9D-0C73-413B-98BB-A30B24A78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42" y="3184563"/>
            <a:ext cx="6483317" cy="36781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Μεταφράσεις γαλλικών μυθιστορημάτων στη δημοτική γλώσσα.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Βιβλίο Φυσικής για σχολική χρήση.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 &lt;&lt;Χάρτα της Ελλάδος&gt;&gt; -μεγάλος γεωγραφικός και ιστορικός χάρτης του ελληνισμού.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 &lt;&lt;Θούριος&gt;&gt; -επαναστατικός ύμνος που έγινε σύμβολο του αγώνα. </a:t>
            </a:r>
          </a:p>
          <a:p>
            <a:pPr>
              <a:buFont typeface="Wingdings" panose="020B0604020202020204" pitchFamily="34" charset="0"/>
              <a:buChar char="Ø"/>
            </a:pPr>
            <a:endParaRPr lang="el-GR" sz="2000" dirty="0">
              <a:latin typeface="Arial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l-GR" sz="2000" dirty="0">
                <a:latin typeface="Arial"/>
                <a:cs typeface="Calibri" panose="020F0502020204030204"/>
              </a:rPr>
              <a:t>Μπορείτε στον παρακάτω σύνδεσμο να ακούσετε μελοποιημ</a:t>
            </a:r>
            <a:r>
              <a:rPr lang="el-GR" sz="2000" dirty="0">
                <a:cs typeface="Calibri" panose="020F0502020204030204"/>
              </a:rPr>
              <a:t>ένο το &lt;&lt;Θούριο&gt;&gt; από  τον Νίκο </a:t>
            </a:r>
            <a:r>
              <a:rPr lang="el-GR" sz="2000" dirty="0" err="1">
                <a:cs typeface="Calibri" panose="020F0502020204030204"/>
              </a:rPr>
              <a:t>Ξυλούρη</a:t>
            </a:r>
            <a:r>
              <a:rPr lang="el-GR" sz="2000" dirty="0">
                <a:cs typeface="Calibri" panose="020F0502020204030204"/>
              </a:rPr>
              <a:t>.</a:t>
            </a:r>
          </a:p>
          <a:p>
            <a:pPr marL="0" indent="0">
              <a:buNone/>
            </a:pPr>
            <a:r>
              <a:rPr lang="el-GR" sz="1300" dirty="0">
                <a:solidFill>
                  <a:srgbClr val="002060"/>
                </a:solidFill>
                <a:ea typeface="+mn-lt"/>
                <a:cs typeface="+mn-lt"/>
                <a:hlinkClick r:id="rId2"/>
              </a:rPr>
              <a:t>https://www.youtube.com/watch?v=78OcEBJPmg</a:t>
            </a:r>
            <a:r>
              <a:rPr lang="el-GR" sz="1300" dirty="0">
                <a:solidFill>
                  <a:schemeClr val="accent5">
                    <a:lumMod val="50000"/>
                  </a:schemeClr>
                </a:solidFill>
                <a:ea typeface="+mn-lt"/>
                <a:cs typeface="+mn-lt"/>
                <a:hlinkClick r:id="rId2"/>
              </a:rPr>
              <a:t>M</a:t>
            </a:r>
            <a:r>
              <a:rPr lang="el-GR" sz="1300" dirty="0">
                <a:solidFill>
                  <a:schemeClr val="accent5">
                    <a:lumMod val="50000"/>
                  </a:schemeClr>
                </a:solidFill>
                <a:cs typeface="Calibri" panose="020F0502020204030204"/>
              </a:rPr>
              <a:t> </a:t>
            </a:r>
            <a:endParaRPr lang="el-GR" sz="13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l-GR" sz="1300">
              <a:cs typeface="Calibri" panose="020F0502020204030204"/>
            </a:endParaRPr>
          </a:p>
        </p:txBody>
      </p:sp>
      <p:pic>
        <p:nvPicPr>
          <p:cNvPr id="4" name="Εικόνα 4" descr="Εικόνα που περιέχει κείμενο, πέτρ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EC61C61-A9BD-45C3-939C-3B733B3702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450" r="-1" b="-1"/>
          <a:stretch/>
        </p:blipFill>
        <p:spPr>
          <a:xfrm>
            <a:off x="7536627" y="3067470"/>
            <a:ext cx="4442971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8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1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0E50967D-A384-46D7-87B2-CB398F291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  <a:cs typeface="Calibri Light"/>
              </a:rPr>
              <a:t>Η ΙΔΕΟΛΟΓΙΑ ΤΟΥ</a:t>
            </a:r>
            <a:endParaRPr lang="el-GR" sz="40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A0FFDB-D936-4998-91F5-A37708C76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62" y="3256450"/>
            <a:ext cx="5232487" cy="3491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Calibri" panose="020F0502020204030204"/>
              </a:rPr>
              <a:t>Συνεργασία όλων των υπόδουλων λαών των Βαλκανίων για την απελευθέρωση από τον οθωμανικό ζυγό.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 dirty="0">
              <a:latin typeface="Arial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Calibri" panose="020F0502020204030204"/>
              </a:rPr>
              <a:t>Δημιουργία ενός ευνομούμενου δημοκρατικού κράτους στην περιοχή ,όπου θα κυριαρχούσε η ελληνική γλώσσα και παιδεία.</a:t>
            </a:r>
          </a:p>
        </p:txBody>
      </p:sp>
      <p:pic>
        <p:nvPicPr>
          <p:cNvPr id="4" name="Εικόνα 4" descr="Εικόνα που περιέχει υπογραφή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9DEF18D-DF43-4976-A240-65425C4FD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375" y="2952452"/>
            <a:ext cx="4757285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9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2BFB458F-60E0-45D7-8573-1224E24E0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  <a:cs typeface="Calibri Light"/>
              </a:rPr>
              <a:t>ΤΟ ΤΕΛΟΣ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60A6A0-F935-4350-9DE1-B50D2EDDD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42" y="3184562"/>
            <a:ext cx="6339544" cy="357753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Calibri" panose="020F0502020204030204"/>
              </a:rPr>
              <a:t>Συνελήφθη στη Βιέννη το 1797 μαζί με εφτά συντρόφους του από τις αυστριακές αρχές και παραδόθηκε στους Οθωμανούς.</a:t>
            </a:r>
          </a:p>
          <a:p>
            <a:pPr marL="0" indent="0">
              <a:buNone/>
            </a:pPr>
            <a:endParaRPr lang="el-GR" sz="2400" dirty="0">
              <a:latin typeface="Arial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Calibri" panose="020F0502020204030204"/>
              </a:rPr>
              <a:t>Κρατήθηκε αιχμάλωτος στον πύργο </a:t>
            </a:r>
            <a:r>
              <a:rPr lang="el-GR" sz="2400" dirty="0" err="1">
                <a:latin typeface="Arial"/>
                <a:cs typeface="Calibri" panose="020F0502020204030204"/>
              </a:rPr>
              <a:t>Νεμπόισα</a:t>
            </a:r>
            <a:r>
              <a:rPr lang="el-GR" sz="2400" dirty="0">
                <a:latin typeface="Arial"/>
                <a:cs typeface="Calibri" panose="020F0502020204030204"/>
              </a:rPr>
              <a:t> στο Βελιγράδι.</a:t>
            </a:r>
          </a:p>
          <a:p>
            <a:pPr marL="0" indent="0">
              <a:buNone/>
            </a:pPr>
            <a:endParaRPr lang="el-GR" sz="2400" dirty="0">
              <a:latin typeface="Arial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Calibri" panose="020F0502020204030204"/>
              </a:rPr>
              <a:t>Εκτελέστηκε λίγους μήνες αργότερα  και ρίχτηκε στον ποταμό Δούναβη.</a:t>
            </a:r>
          </a:p>
        </p:txBody>
      </p:sp>
      <p:pic>
        <p:nvPicPr>
          <p:cNvPr id="4" name="Εικόνα 4" descr="Εικόνα που περιέχει υπαίθριος, κτίριο, χλόη, οικί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36D31D13-6405-47C4-ABBF-746B3ED61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2175" y="3689457"/>
            <a:ext cx="4802404" cy="266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0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1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76C7993D-2462-40BD-91C7-0231ED76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  <a:cs typeface="Calibri Light"/>
              </a:rPr>
              <a:t>ΔΡΑΣΗ ΤΟΥ ΑΔΑΜΑΝΤΙΟΥ ΚΟΡΑΗ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184112-86CE-41A4-A3E8-F0DDA7746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" y="3184563"/>
            <a:ext cx="5908222" cy="34337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Καταγωγή από πλούσια χιώτικη οικογένεια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Γεννημένος στη Σμύρνη το 1748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Σπουδές ιατρικής στη Γαλλία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Αντιγραφή, επιμέλεια και έκδοση  </a:t>
            </a:r>
            <a:r>
              <a:rPr lang="el-GR" sz="2000" dirty="0" err="1">
                <a:latin typeface="Arial"/>
                <a:cs typeface="Calibri" panose="020F0502020204030204"/>
              </a:rPr>
              <a:t>χειρογράφων</a:t>
            </a:r>
            <a:r>
              <a:rPr lang="el-GR" sz="2000" dirty="0">
                <a:latin typeface="Arial"/>
                <a:cs typeface="Calibri" panose="020F0502020204030204"/>
              </a:rPr>
              <a:t> Ελλήνων συγγραφέων</a:t>
            </a:r>
          </a:p>
          <a:p>
            <a:pPr marL="514350" indent="-514350">
              <a:buAutoNum type="arabicPeriod"/>
            </a:pPr>
            <a:r>
              <a:rPr lang="el-GR" sz="2000" dirty="0">
                <a:latin typeface="Arial"/>
                <a:cs typeface="Calibri" panose="020F0502020204030204"/>
              </a:rPr>
              <a:t>Συμβολή στην ιδεολογική προετοιμασία και στην ενίσχυση της Επανάστασης (ποιήματα, συμβουλευτικές επιστολές, συμμετοχή στην  ίδρυση του Ελληνικού Κομιτάτου</a:t>
            </a:r>
            <a:r>
              <a:rPr lang="el-GR" sz="2000" dirty="0">
                <a:cs typeface="Calibri" panose="020F0502020204030204"/>
              </a:rPr>
              <a:t>)</a:t>
            </a:r>
          </a:p>
        </p:txBody>
      </p:sp>
      <p:pic>
        <p:nvPicPr>
          <p:cNvPr id="4" name="Εικόνα 4" descr="Εικόνα που περιέχει κτίριο, υπαίθριος, λευκό, δρόμο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6475F7C-3FCF-4E20-958B-B9C461D89E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33" b="-2"/>
          <a:stretch/>
        </p:blipFill>
        <p:spPr>
          <a:xfrm>
            <a:off x="7162817" y="2923713"/>
            <a:ext cx="4802404" cy="356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3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8E4903DA-C4E5-4FAD-8BC8-B050EC7E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  <a:cs typeface="Calibri Light"/>
              </a:rPr>
              <a:t>ΟΙ ΙΔΕΕΣ ΤΟΥ</a:t>
            </a:r>
            <a:endParaRPr lang="el-GR" sz="4000">
              <a:solidFill>
                <a:srgbClr val="FFFF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5395CC-B3EF-4212-BBF7-971BA219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97" y="3127052"/>
            <a:ext cx="6770864" cy="40088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el-GR" sz="2000" dirty="0">
                <a:latin typeface="Arial"/>
                <a:cs typeface="Calibri" panose="020F0502020204030204"/>
              </a:rPr>
              <a:t>Φωτισμός του Έθνους μέσω της παιδείας ,για να μπορέσει να απελευθερωθεί.</a:t>
            </a:r>
            <a:endParaRPr lang="el-GR" sz="2000">
              <a:latin typeface="Arial"/>
              <a:cs typeface="Calibri" panose="020F0502020204030204"/>
            </a:endParaRPr>
          </a:p>
          <a:p>
            <a:pPr marL="514350" indent="-514350">
              <a:buAutoNum type="arabicParenR"/>
            </a:pPr>
            <a:endParaRPr lang="el-GR" sz="2000" dirty="0">
              <a:latin typeface="Arial"/>
              <a:cs typeface="Calibri" panose="020F0502020204030204"/>
            </a:endParaRPr>
          </a:p>
          <a:p>
            <a:pPr marL="514350" indent="-514350">
              <a:buAutoNum type="arabicParenR"/>
            </a:pPr>
            <a:r>
              <a:rPr lang="el-GR" sz="2000" dirty="0">
                <a:latin typeface="Arial"/>
                <a:cs typeface="Calibri" panose="020F0502020204030204"/>
              </a:rPr>
              <a:t>Χρήση μιας νέας ελληνικής γλώσσας ,που θα είχε ως βάση την καθομιλουμένη της εποχής &lt;&lt;καθαρισμένη&gt;&gt; από ξένες  λέξεις και ιδιωματικές εκφράσεις.</a:t>
            </a:r>
            <a:endParaRPr lang="el-GR" sz="2000">
              <a:latin typeface="Arial"/>
              <a:cs typeface="Calibri" panose="020F0502020204030204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Calibri" panose="020F0502020204030204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Calibri" panose="020F0502020204030204"/>
              </a:rPr>
              <a:t>  3)   Βασική αρχή του η πίστη στη</a:t>
            </a:r>
          </a:p>
          <a:p>
            <a:pPr marL="0" indent="0">
              <a:buNone/>
            </a:pPr>
            <a:r>
              <a:rPr lang="el-GR" sz="2000" dirty="0">
                <a:latin typeface="Arial"/>
                <a:cs typeface="Calibri" panose="020F0502020204030204"/>
              </a:rPr>
              <a:t>        λογική του ανθρώπου.</a:t>
            </a:r>
          </a:p>
        </p:txBody>
      </p:sp>
      <p:pic>
        <p:nvPicPr>
          <p:cNvPr id="4" name="Εικόνα 4" descr="Εικόνα που περιέχει κείμεν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D3BC293-EE70-4726-987D-318D391B64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7" b="9128"/>
          <a:stretch/>
        </p:blipFill>
        <p:spPr>
          <a:xfrm>
            <a:off x="7177194" y="3124980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4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2B07CD-F3B7-4041-8709-1B363D88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Calibri Light"/>
              </a:rPr>
              <a:t>                       </a:t>
            </a:r>
            <a:r>
              <a:rPr lang="el-GR" sz="3200" dirty="0">
                <a:latin typeface="Arial"/>
                <a:cs typeface="Calibri Light"/>
              </a:rPr>
              <a:t>ΓΛΩΣΣΑΡΙ</a:t>
            </a:r>
            <a:endParaRPr lang="el-GR" sz="3200" dirty="0">
              <a:latin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9C1BDD-933E-425E-B595-F82369C79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Θούριος</a:t>
            </a:r>
            <a:r>
              <a:rPr lang="el-GR" dirty="0">
                <a:cs typeface="Calibri"/>
              </a:rPr>
              <a:t> : Επαναστατικό τραγούδι .Οι στίχοι  του απευθύνονταν στους υπόδουλους και τους καλούσαν να ξεσηκωθούν εναντίον του οθωμανικού ζυγού.</a:t>
            </a:r>
          </a:p>
          <a:p>
            <a:endParaRPr lang="el-GR" dirty="0">
              <a:cs typeface="Calibri"/>
            </a:endParaRPr>
          </a:p>
          <a:p>
            <a:r>
              <a:rPr lang="el-GR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Ευνομούμενος</a:t>
            </a:r>
            <a:r>
              <a:rPr lang="el-GR" dirty="0">
                <a:cs typeface="Calibri"/>
              </a:rPr>
              <a:t> : Αυτός που διοικείται με δίκαιους νόμους.</a:t>
            </a:r>
          </a:p>
          <a:p>
            <a:endParaRPr lang="el-GR" dirty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r>
              <a:rPr lang="el-GR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Ελληνικό Κομιτάτο </a:t>
            </a:r>
            <a:r>
              <a:rPr lang="el-GR" dirty="0">
                <a:cs typeface="Calibri"/>
              </a:rPr>
              <a:t>: Φιλελληνική οργάνωση  που ιδρύθηκε στο Παρίσι.</a:t>
            </a:r>
          </a:p>
        </p:txBody>
      </p:sp>
    </p:spTree>
    <p:extLst>
      <p:ext uri="{BB962C8B-B14F-4D97-AF65-F5344CB8AC3E}">
        <p14:creationId xmlns:p14="http://schemas.microsoft.com/office/powerpoint/2010/main" val="251005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E9A1E3-A8FE-45DF-99A4-70F25C589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7728"/>
            <a:ext cx="10515600" cy="3942241"/>
          </a:xfrm>
        </p:spPr>
        <p:txBody>
          <a:bodyPr>
            <a:normAutofit/>
          </a:bodyPr>
          <a:lstStyle/>
          <a:p>
            <a:r>
              <a:rPr lang="el-GR" sz="2400" u="sng" dirty="0">
                <a:latin typeface="Arial"/>
                <a:cs typeface="Calibri Light"/>
              </a:rPr>
              <a:t>ΑΣΚΗΣΗ 1</a:t>
            </a:r>
            <a:br>
              <a:rPr lang="el-GR" sz="2400" u="sng" dirty="0">
                <a:latin typeface="Arial"/>
                <a:cs typeface="Calibri Light"/>
              </a:rPr>
            </a:br>
            <a:br>
              <a:rPr lang="el-GR" sz="2400" u="sng" dirty="0">
                <a:latin typeface="Arial"/>
                <a:cs typeface="Calibri Light"/>
              </a:rPr>
            </a:br>
            <a:br>
              <a:rPr lang="el-GR" sz="2400" u="sng" dirty="0">
                <a:latin typeface="Arial"/>
                <a:cs typeface="Calibri Light"/>
              </a:rPr>
            </a:br>
            <a:br>
              <a:rPr lang="el-GR" sz="2400" u="sng" dirty="0">
                <a:latin typeface="Arial"/>
                <a:cs typeface="Calibri Light"/>
              </a:rPr>
            </a:br>
            <a:r>
              <a:rPr lang="el-GR" sz="2400" dirty="0">
                <a:latin typeface="Arial"/>
                <a:cs typeface="Calibri Light"/>
              </a:rPr>
              <a:t>Να σχολιάσεις τη φράση του Ρήγα</a:t>
            </a:r>
            <a:r>
              <a:rPr lang="el-GR" sz="2400" b="1" dirty="0">
                <a:latin typeface="Arial"/>
                <a:cs typeface="Calibri Light"/>
              </a:rPr>
              <a:t>:&lt;&lt;Όποιος ελεύθερα </a:t>
            </a:r>
            <a:r>
              <a:rPr lang="el-GR" sz="2400" b="1" dirty="0" err="1">
                <a:latin typeface="Arial"/>
                <a:cs typeface="Calibri Light"/>
              </a:rPr>
              <a:t>συλλογάται</a:t>
            </a:r>
            <a:r>
              <a:rPr lang="el-GR" sz="2400" b="1" u="sng" dirty="0">
                <a:latin typeface="Arial"/>
                <a:cs typeface="Calibri Light"/>
              </a:rPr>
              <a:t> </a:t>
            </a:r>
            <a:r>
              <a:rPr lang="el-GR" sz="2400" b="1" dirty="0" err="1">
                <a:latin typeface="Arial"/>
                <a:cs typeface="Calibri Light"/>
              </a:rPr>
              <a:t>συλλογάται</a:t>
            </a:r>
            <a:r>
              <a:rPr lang="el-GR" sz="2400" dirty="0">
                <a:latin typeface="Arial"/>
                <a:cs typeface="Calibri Light"/>
              </a:rPr>
              <a:t> </a:t>
            </a:r>
            <a:r>
              <a:rPr lang="el-GR" sz="2400" b="1" dirty="0">
                <a:latin typeface="Arial"/>
                <a:cs typeface="Calibri Light"/>
              </a:rPr>
              <a:t>καλά&gt;&gt;.</a:t>
            </a:r>
            <a:br>
              <a:rPr lang="el-GR" u="sng" dirty="0">
                <a:cs typeface="Calibri Light"/>
              </a:rPr>
            </a:br>
            <a:br>
              <a:rPr lang="el-GR" u="sng" dirty="0">
                <a:cs typeface="Calibri Light"/>
              </a:rPr>
            </a:br>
            <a:endParaRPr lang="el-GR" u="sng">
              <a:cs typeface="Calibri Ligh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BBF7F3-575E-45DE-81F1-F1B2597A9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511"/>
            <a:ext cx="10515600" cy="40925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>
                <a:cs typeface="Calibri" panose="020F0502020204030204"/>
              </a:rPr>
              <a:t>  </a:t>
            </a:r>
            <a:endParaRPr lang="el-GR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560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E64FC9-B46C-4359-92C6-33145BD5E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>
                <a:cs typeface="Calibri Light"/>
              </a:rPr>
              <a:t>ΑΣΚΗΣΗ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E610D3-06D7-47E5-AEDC-4C8437C72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21" y="1811248"/>
            <a:ext cx="10946920" cy="45526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>
                <a:cs typeface="Calibri" panose="020F0502020204030204"/>
              </a:rPr>
              <a:t>Να σχολιάσεις την παρακάτω φράση του Κοραή : </a:t>
            </a:r>
            <a:r>
              <a:rPr lang="el-GR" b="1" dirty="0">
                <a:cs typeface="Calibri" panose="020F0502020204030204"/>
              </a:rPr>
              <a:t>&lt;&lt;Πολιτεία που δεν</a:t>
            </a:r>
            <a:r>
              <a:rPr lang="el-GR" dirty="0">
                <a:cs typeface="Calibri" panose="020F0502020204030204"/>
              </a:rPr>
              <a:t> </a:t>
            </a:r>
            <a:r>
              <a:rPr lang="el-GR" b="1" dirty="0">
                <a:cs typeface="Calibri" panose="020F0502020204030204"/>
              </a:rPr>
              <a:t>έχει βάση της την παιδεία, είναι οικοδομή πάνω στην άμμο&gt;&gt;</a:t>
            </a:r>
            <a:r>
              <a:rPr lang="el-GR" dirty="0">
                <a:cs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4795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Ο ΡΗΓΑΣ ΒΕΛΕΣΤΙΝΛΗΣ ΚΑΙ Ο ΑΔΑΜΑΝΤΙΟΣ ΚΟΡΑΗΣ</vt:lpstr>
      <vt:lpstr>ΣΥΓΓΡΑΦΙΚΟ ΚΑΙ ΕΚΔΟΤΙΚΟ ΕΡΓΟ ΤΟΥ ΡΗΓΑ</vt:lpstr>
      <vt:lpstr>Η ΙΔΕΟΛΟΓΙΑ ΤΟΥ</vt:lpstr>
      <vt:lpstr>ΤΟ ΤΕΛΟΣ ΤΟΥ</vt:lpstr>
      <vt:lpstr>ΔΡΑΣΗ ΤΟΥ ΑΔΑΜΑΝΤΙΟΥ ΚΟΡΑΗ</vt:lpstr>
      <vt:lpstr>ΟΙ ΙΔΕΕΣ ΤΟΥ</vt:lpstr>
      <vt:lpstr>                       ΓΛΩΣΣΑΡΙ</vt:lpstr>
      <vt:lpstr>ΑΣΚΗΣΗ 1    Να σχολιάσεις τη φράση του Ρήγα:&lt;&lt;Όποιος ελεύθερα συλλογάται συλλογάται καλά&gt;&gt;.  </vt:lpstr>
      <vt:lpstr>ΑΣΚΗΣΗ 2</vt:lpstr>
      <vt:lpstr>ΑΣΚΗΣΗ 3  Κάνε την αντιστοίχιση.</vt:lpstr>
      <vt:lpstr>ΚΑΛΟ ΔΙΑΒΑΣΜΑ!!!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840</cp:revision>
  <dcterms:created xsi:type="dcterms:W3CDTF">2020-05-18T17:00:53Z</dcterms:created>
  <dcterms:modified xsi:type="dcterms:W3CDTF">2020-05-22T16:39:00Z</dcterms:modified>
</cp:coreProperties>
</file>