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9" r:id="rId1"/>
  </p:sldMasterIdLst>
  <p:sldIdLst>
    <p:sldId id="267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FA758-00D3-46DE-8FDB-DDDB55FE65C2}" v="35" dt="2020-05-14T17:36:02.623"/>
    <p1510:client id="{883E7A5D-020E-436D-B21A-A9EEACA13216}" v="244" dt="2020-05-11T18:22:36.719"/>
    <p1510:client id="{A8F8424B-E206-4006-8053-0A3BCAD4258F}" v="1971" dt="2020-05-11T16:30:46.890"/>
    <p1510:client id="{E1366372-9EBE-4635-B134-5A6BA5242A1D}" v="3418" dt="2020-05-11T18:01:49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4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5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1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5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2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2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0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9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3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2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DD8BCBC-2453-4F2F-B543-9B66F0C4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/>
              <a:t>ΟΙ ΕΛΛΗΝΕΣ ΤΩΝ ΠΑΡΟΙΚΙΩΝ ΚΑΙ ΤΩΝ ΠΑΡΑΔΟΥΝΑΒΙΩΝ ΗΓΕΜΟΝΙΩΝ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B6C62F-C8CD-4BF1-B41D-FEAE0D97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98" y="2013625"/>
            <a:ext cx="5247362" cy="41920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000"/>
              <a:t>                                 </a:t>
            </a:r>
            <a:endParaRPr lang="el-GR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r>
              <a:rPr lang="el-GR" sz="2000"/>
              <a:t>                                   ΕΝΟΤΗΤΑ    2  </a:t>
            </a:r>
          </a:p>
          <a:p>
            <a:pPr marL="0" indent="0">
              <a:buNone/>
            </a:pPr>
            <a:endParaRPr lang="el-GR" sz="2000"/>
          </a:p>
          <a:p>
            <a:pPr marL="0" indent="0">
              <a:buNone/>
            </a:pPr>
            <a:r>
              <a:rPr lang="el-GR" sz="2000"/>
              <a:t>                                        ΚΕΦΑΛΑΙΟ 6</a:t>
            </a:r>
          </a:p>
        </p:txBody>
      </p:sp>
      <p:pic>
        <p:nvPicPr>
          <p:cNvPr id="4" name="Εικόνα 4" descr="Εικόνα που περιέχει υπαίθριος, φωτογραφία, παλιός, πλοί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7730F617-1631-4950-BA05-78C0912F2A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40" r="19315" b="1"/>
          <a:stretch/>
        </p:blipFill>
        <p:spPr>
          <a:xfrm>
            <a:off x="5454357" y="1727621"/>
            <a:ext cx="6592205" cy="485742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856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328F87-83C3-4072-AF25-63922301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591"/>
            <a:ext cx="10515600" cy="1627487"/>
          </a:xfrm>
        </p:spPr>
        <p:txBody>
          <a:bodyPr>
            <a:normAutofit/>
          </a:bodyPr>
          <a:lstStyle/>
          <a:p>
            <a:r>
              <a:rPr lang="el-GR" sz="2800" u="sng"/>
              <a:t>ΑΣΚΗΣΗ 2</a:t>
            </a:r>
            <a:br>
              <a:rPr lang="el-GR" sz="2800" u="sng"/>
            </a:br>
            <a:br>
              <a:rPr lang="el-GR" sz="2800" u="sng"/>
            </a:br>
            <a:r>
              <a:rPr lang="el-GR" sz="2800"/>
              <a:t>Κάνε την αντιστοίχιση.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359DD8-D715-42D2-90C6-367BEBC91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993" y="1709755"/>
            <a:ext cx="5440967" cy="509504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Καραβάνια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Παραδουνάβιες Ηγεμονίες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Καταστατικό        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Αρχοντικά</a:t>
            </a:r>
          </a:p>
          <a:p>
            <a:pPr>
              <a:buFont typeface="Wingdings" panose="020B0604020202020204" pitchFamily="34" charset="0"/>
              <a:buChar char="v"/>
            </a:pPr>
            <a:endParaRPr lang="el-GR"/>
          </a:p>
          <a:p>
            <a:pPr>
              <a:buFont typeface="Wingdings" panose="020B0604020202020204" pitchFamily="34" charset="0"/>
              <a:buChar char="v"/>
            </a:pPr>
            <a:r>
              <a:rPr lang="el-GR" sz="2400" err="1">
                <a:latin typeface="Arial"/>
                <a:cs typeface="Arial"/>
              </a:rPr>
              <a:t>Φλαγγινιανό</a:t>
            </a:r>
            <a:r>
              <a:rPr lang="el-GR" sz="2400">
                <a:latin typeface="Arial"/>
                <a:cs typeface="Arial"/>
              </a:rPr>
              <a:t> Φροντιστήριο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2A78A66-E724-494E-AB60-9C3C03D29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7918" y="1767265"/>
            <a:ext cx="4937760" cy="5238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Ρουμανία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Γραπτός κανονισμός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Πολυτελείς κατοικίες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Σχολείο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Ταξιδευτές έμποροι</a:t>
            </a:r>
          </a:p>
        </p:txBody>
      </p:sp>
    </p:spTree>
    <p:extLst>
      <p:ext uri="{BB962C8B-B14F-4D97-AF65-F5344CB8AC3E}">
        <p14:creationId xmlns:p14="http://schemas.microsoft.com/office/powerpoint/2010/main" val="3731649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 descr="Εικόνα που περιέχει υπαίθριος, φωτογραφία, παλιός, λευκό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27ED000E-2ACE-4D68-9A72-031A4E7F0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" y="-3772"/>
            <a:ext cx="12274883" cy="68655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1286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CE6528B7-AE0E-4B3B-9E30-DB5F2554B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25" y="-5430"/>
            <a:ext cx="12198850" cy="718970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6385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A8FD3D1-6D6D-4525-A477-C60A6891D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8082"/>
            <a:ext cx="10515600" cy="807978"/>
          </a:xfrm>
        </p:spPr>
        <p:txBody>
          <a:bodyPr>
            <a:normAutofit/>
          </a:bodyPr>
          <a:lstStyle/>
          <a:p>
            <a:r>
              <a:rPr lang="el-GR" sz="2800" b="1">
                <a:latin typeface="Calibri"/>
                <a:cs typeface="Arial"/>
              </a:rPr>
              <a:t>ΜΕΤΑΝΑΣΤΕΥΣΗ ΕΛΛΗΝΩΝ ΣΤΟ ΕΞΩΤΕΡΙΚΟ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23A91B-3E00-40D6-8950-8C45F043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85" y="474240"/>
            <a:ext cx="7234211" cy="751426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l-GR" sz="2400" u="sng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2400" u="sng">
                <a:latin typeface="Arial"/>
                <a:cs typeface="Arial"/>
              </a:rPr>
              <a:t>ΠΡΩΤΗ ΠΕΡΙΟΔΟΣ:</a:t>
            </a:r>
          </a:p>
          <a:p>
            <a:pPr>
              <a:lnSpc>
                <a:spcPct val="90000"/>
              </a:lnSpc>
              <a:buFont typeface="Wingdings" panose="020B0604020202020204" pitchFamily="34" charset="0"/>
              <a:buChar char="v"/>
            </a:pPr>
            <a:endParaRPr lang="el-GR" sz="2400" u="sng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Έγινε υποχρεωτικά τον 15ο και 16ο αιώνα εξαιτίας των πολεμικών  συγκρούσεων και της επέκτασης των Τούρκων.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Εγκαταστάθηκαν κυρίως στην Ιταλία (παραθαλάσσιες πόλεις) και σε άλλα μέρη της Ευρώπης ιδρύοντας παροικίες.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anose="020B0604020202020204" pitchFamily="34" charset="0"/>
              <a:buChar char="v"/>
            </a:pPr>
            <a:r>
              <a:rPr lang="el-GR" sz="2400">
                <a:latin typeface="Arial"/>
                <a:cs typeface="Arial"/>
              </a:rPr>
              <a:t>Οι Έλληνες μετανάστες συνήθως εργάζονταν ως στρατιώτες, ναυτικοί ,τεχνίτες ,έμποροι, αντιγραφείς </a:t>
            </a:r>
            <a:r>
              <a:rPr lang="el-GR" sz="2400" err="1">
                <a:latin typeface="Arial"/>
                <a:cs typeface="Arial"/>
              </a:rPr>
              <a:t>χειρογράφων</a:t>
            </a:r>
            <a:r>
              <a:rPr lang="el-GR" sz="2400">
                <a:latin typeface="Arial"/>
                <a:cs typeface="Arial"/>
              </a:rPr>
              <a:t> και δάσκαλοι σε ανώτατα εκπαιδευτικά ιδρύματα.</a:t>
            </a:r>
          </a:p>
          <a:p>
            <a:pPr>
              <a:lnSpc>
                <a:spcPct val="90000"/>
              </a:lnSpc>
              <a:buFont typeface="Wingdings" panose="020B0604020202020204" pitchFamily="34" charset="0"/>
              <a:buChar char="v"/>
            </a:pPr>
            <a:endParaRPr lang="el-GR" sz="1300"/>
          </a:p>
        </p:txBody>
      </p:sp>
      <p:pic>
        <p:nvPicPr>
          <p:cNvPr id="4" name="Εικόνα 4" descr="Εικόνα που περιέχει φωτογραφία, παλιός, υπαίθριος, βάρκ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D5FFA5D-D84C-4B5B-91FF-08F426DF8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372" y="2260212"/>
            <a:ext cx="4281936" cy="443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68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355D6E-2F3D-4901-9DF6-07DFBF744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3705"/>
            <a:ext cx="10515600" cy="1828770"/>
          </a:xfrm>
        </p:spPr>
        <p:txBody>
          <a:bodyPr>
            <a:normAutofit/>
          </a:bodyPr>
          <a:lstStyle/>
          <a:p>
            <a:r>
              <a:rPr lang="el-GR" sz="2400" u="sng">
                <a:latin typeface="Arial"/>
                <a:cs typeface="Arial"/>
              </a:rPr>
              <a:t>ΔΕΥΤΕΡΗ ΠΕΡΙΟΔΟΣ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720210-C9DD-4917-A257-A0DC19D85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19" y="1307190"/>
            <a:ext cx="8962846" cy="5497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Έγινε εθελοντικά και ειρηνικά ,με οικονομικά κυρίως αίτια, κατά τον 17ο και 18ο αιώνα.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Γινόταν μεταφορά εμπορευμάτων προς την Κεντρική Ευρώπη και τη Ρωσία διά ξηράς.</a:t>
            </a:r>
          </a:p>
          <a:p>
            <a:pPr>
              <a:buFont typeface="Wingdings" panose="020B0604020202020204" pitchFamily="34" charset="0"/>
              <a:buChar char="v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Καραβάνια ακολουθώντας συγκεκριμένους δρόμους διέσχιζαν τα Βαλκάνια μεταφέροντας εμπορεύματα.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Κατά μήκος αυτών των δρόμων εγκαταστάθηκαν Έλληνες.(Βαλκάνια ,Κεντρική Ευρώπη και Εύξεινος Πόντος)</a:t>
            </a:r>
          </a:p>
        </p:txBody>
      </p:sp>
      <p:pic>
        <p:nvPicPr>
          <p:cNvPr id="4" name="Εικόνα 4" descr="Εικόνα που περιέχει φράχτης, κτίριο, υπαίθριος, φωτογραφί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0C819AB4-0773-44BE-ACE1-AD4643C4D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340" y="2750603"/>
            <a:ext cx="2902608" cy="363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8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EEA425B-C247-42BD-B25B-CB48853B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4354" cy="261639"/>
          </a:xfrm>
        </p:spPr>
        <p:txBody>
          <a:bodyPr>
            <a:normAutofit fontScale="90000"/>
          </a:bodyPr>
          <a:lstStyle/>
          <a:p>
            <a:r>
              <a:rPr lang="el-GR" sz="2800"/>
              <a:t>ΠΑΡΟΙΚΙΕΣ-ΠΑΡΑΔΟΥΝΑΒΙΕΣ ΗΓΕΜΟΝΙΕΣ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620541-B44D-4EE6-B527-5568F1E7A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88" y="1208494"/>
            <a:ext cx="6124381" cy="534227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r>
              <a:rPr lang="el-GR" sz="2400">
                <a:latin typeface="Arial"/>
                <a:cs typeface="Arial"/>
              </a:rPr>
              <a:t>Έλληνες από τον Πόντο ίδρυσαν παροικίες ,με γνωστότερη την </a:t>
            </a:r>
            <a:r>
              <a:rPr lang="el-GR" sz="2400" err="1">
                <a:latin typeface="Arial"/>
                <a:cs typeface="Arial"/>
              </a:rPr>
              <a:t>Οδησσό</a:t>
            </a:r>
            <a:r>
              <a:rPr lang="el-GR" sz="2400">
                <a:latin typeface="Arial"/>
                <a:cs typeface="Arial"/>
              </a:rPr>
              <a:t> (Ουκρανία).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r>
              <a:rPr lang="el-GR" sz="2400">
                <a:latin typeface="Arial"/>
                <a:cs typeface="Arial"/>
              </a:rPr>
              <a:t>Οι Έλληνες από τη Μακεδονία εγκαταστάθηκαν κυρίως στη Βιέννη, την Τεργέστη ,τη Σερβία και την Ουγγαρία (εμπόριο δερμάτων, βαμβακερών και χαλιών ).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r>
              <a:rPr lang="el-GR" sz="2400">
                <a:latin typeface="Arial"/>
                <a:cs typeface="Arial"/>
              </a:rPr>
              <a:t>Αρκετοί Έλληνες δραστηριοποιήθηκαν στις Παραδουνάβιες Ηγεμονίες (Βλαχία και Μολδαβία ),περιοχές που κυβερνούσαν ηγεμόνες </a:t>
            </a:r>
            <a:r>
              <a:rPr lang="el-GR" sz="2400" err="1">
                <a:latin typeface="Arial"/>
                <a:cs typeface="Arial"/>
              </a:rPr>
              <a:t>Φαναριώτες</a:t>
            </a:r>
            <a:r>
              <a:rPr lang="el-GR" sz="2400">
                <a:latin typeface="Arial"/>
                <a:cs typeface="Arial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endParaRPr lang="el-GR" sz="1700"/>
          </a:p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endParaRPr lang="el-GR" sz="1700"/>
          </a:p>
          <a:p>
            <a:pPr marL="457200" indent="-457200">
              <a:lnSpc>
                <a:spcPct val="90000"/>
              </a:lnSpc>
              <a:buFont typeface="Wingdings" panose="020B0604020202020204" pitchFamily="34" charset="0"/>
              <a:buChar char="Ø"/>
            </a:pPr>
            <a:endParaRPr lang="el-GR" sz="1700"/>
          </a:p>
        </p:txBody>
      </p:sp>
      <p:pic>
        <p:nvPicPr>
          <p:cNvPr id="4" name="Εικόνα 4" descr="Εικόνα που περιέχει αλκοόλ, κείμενο, φαγητό, υπογραφή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7B8BCCA5-5933-47B0-A38F-894755D98A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05" r="9288"/>
          <a:stretch/>
        </p:blipFill>
        <p:spPr>
          <a:xfrm>
            <a:off x="6432017" y="2015168"/>
            <a:ext cx="5657677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1678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7A5168B-3B1A-4E54-ABED-7FD02405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591"/>
            <a:ext cx="10544354" cy="994883"/>
          </a:xfrm>
        </p:spPr>
        <p:txBody>
          <a:bodyPr>
            <a:normAutofit/>
          </a:bodyPr>
          <a:lstStyle/>
          <a:p>
            <a:r>
              <a:rPr lang="el-GR" sz="2400"/>
              <a:t>ΔΡΑΣΤΗΡΙΟΠΟΙΗΣΗ ΕΛΛΗΝΩΝ ΜΕΤΑΝΑΣΤΩΝ ΣΤΙΣ ΠΑΡΟΙΚΙΕΣ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79646F-8EE1-482D-BA3D-B9A8B047B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71" y="748419"/>
            <a:ext cx="5664305" cy="610427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lnSpc>
                <a:spcPct val="90000"/>
              </a:lnSpc>
              <a:buAutoNum type="arabicParenR"/>
            </a:pPr>
            <a:r>
              <a:rPr lang="el-GR" sz="2400">
                <a:latin typeface="Arial"/>
                <a:cs typeface="Arial"/>
              </a:rPr>
              <a:t>Ανήγειραν ναούς για να τελούν τα θρησκευτικά τους καθήκοντα.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2400">
                <a:latin typeface="Arial"/>
                <a:cs typeface="Arial"/>
              </a:rPr>
              <a:t>2)  Συνέταξαν καταστατικά για να οργανώσουν τις κοινότητές τους.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2400">
                <a:latin typeface="Arial"/>
                <a:cs typeface="Arial"/>
              </a:rPr>
              <a:t>3)   Έχτισαν μοναστήρια.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2400">
                <a:latin typeface="Arial"/>
                <a:cs typeface="Arial"/>
              </a:rPr>
              <a:t> 4)  Ίδρυσαν κοινοτικά σχολεία, όπως το </a:t>
            </a:r>
            <a:r>
              <a:rPr lang="el-GR" sz="2400" err="1">
                <a:latin typeface="Arial"/>
                <a:cs typeface="Arial"/>
              </a:rPr>
              <a:t>Φλαγγινιανό</a:t>
            </a:r>
            <a:r>
              <a:rPr lang="el-GR" sz="2400">
                <a:latin typeface="Arial"/>
                <a:cs typeface="Arial"/>
              </a:rPr>
              <a:t> Φροντιστήριο στη Βιέννη.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2400">
                <a:latin typeface="Arial"/>
                <a:cs typeface="Arial"/>
              </a:rPr>
              <a:t> 5)  Εξέδωσαν βιβλία ,περιοδικά και εφημερίδες.</a:t>
            </a:r>
          </a:p>
        </p:txBody>
      </p:sp>
      <p:pic>
        <p:nvPicPr>
          <p:cNvPr id="4" name="Εικόνα 4" descr="Εικόνα που περιέχει κτίριο, υπαίθριος, φωτογραφία, παλι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0B3CCAB-26F1-481F-91AC-9E75D42EEA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7" r="10460"/>
          <a:stretch/>
        </p:blipFill>
        <p:spPr>
          <a:xfrm>
            <a:off x="6101339" y="1713244"/>
            <a:ext cx="6088997" cy="4886177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780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44E1E7-6AA7-4E4A-B8BF-109BE23B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2"/>
            <a:ext cx="10515600" cy="865487"/>
          </a:xfrm>
        </p:spPr>
        <p:txBody>
          <a:bodyPr>
            <a:normAutofit/>
          </a:bodyPr>
          <a:lstStyle/>
          <a:p>
            <a:r>
              <a:rPr lang="el-GR" sz="2800"/>
              <a:t>ΕΛΛΗΝΕΣ ΤΗΣ ΔΙΑΣΠΟΡΑΣ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6958B7-BA4E-4406-B0D0-F2B819FB5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97" y="1350322"/>
            <a:ext cx="8243977" cy="51381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el-GR" sz="2400">
                <a:latin typeface="Arial"/>
                <a:cs typeface="Arial"/>
              </a:rPr>
              <a:t>Οι μετανάστες αυτοί ονομάστηκαν Έλληνες της Διασποράς.</a:t>
            </a:r>
          </a:p>
          <a:p>
            <a:pPr>
              <a:buFont typeface="Wingdings" panose="020B0604020202020204" pitchFamily="34" charset="0"/>
              <a:buChar char="ü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l-GR" sz="2400">
                <a:latin typeface="Arial"/>
                <a:cs typeface="Arial"/>
              </a:rPr>
              <a:t>Ενίσχυσαν οικονομικά τα ελληνικά σχολεία στις τουρκοκρατούμενες περιοχές.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l-GR" sz="2400">
                <a:latin typeface="Arial"/>
                <a:cs typeface="Arial"/>
              </a:rPr>
              <a:t>Κατασκεύασαν στους τόπους καταγωγής τους πολυτελείς κατοικίες, τα αρχοντικά.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l-GR" sz="2400">
                <a:latin typeface="Arial"/>
                <a:cs typeface="Arial"/>
              </a:rPr>
              <a:t>Αρχοντικά κατασκευάστηκαν στη Σιάτιστα (Κοζάνη), την Καστοριά ,τα Ζαγοροχώρια (Ιωάννινα) και τα χωριά του </a:t>
            </a:r>
            <a:r>
              <a:rPr lang="el-GR" sz="2400" err="1">
                <a:latin typeface="Arial"/>
                <a:cs typeface="Arial"/>
              </a:rPr>
              <a:t>Πηλίου</a:t>
            </a:r>
            <a:r>
              <a:rPr lang="el-GR" sz="2400">
                <a:latin typeface="Arial"/>
                <a:cs typeface="Arial"/>
              </a:rPr>
              <a:t>  (Βόλος).</a:t>
            </a:r>
          </a:p>
        </p:txBody>
      </p:sp>
      <p:pic>
        <p:nvPicPr>
          <p:cNvPr id="4" name="Εικόνα 4" descr="Εικόνα που περιέχει υπαίθριος, κτίριο, φορτηγό, παλι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EA668845-4742-4C17-9355-822BA7458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0727" y="2169274"/>
            <a:ext cx="3151338" cy="430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790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23DC96-62FA-4F38-BBBB-5E0F25B7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68761"/>
            <a:ext cx="10515600" cy="2173826"/>
          </a:xfrm>
        </p:spPr>
        <p:txBody>
          <a:bodyPr/>
          <a:lstStyle/>
          <a:p>
            <a:r>
              <a:rPr lang="el-GR"/>
              <a:t>                            </a:t>
            </a:r>
            <a:r>
              <a:rPr lang="el-GR" b="1"/>
              <a:t> </a:t>
            </a:r>
            <a:r>
              <a:rPr lang="el-GR" sz="2800" b="1"/>
              <a:t> ΓΛΩΣΣΑΡΙ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E45310-95F1-4B3A-8E2D-2F513282D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643"/>
            <a:ext cx="10515600" cy="584266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solidFill>
                  <a:srgbClr val="002060"/>
                </a:solidFill>
                <a:latin typeface="Arial"/>
                <a:cs typeface="Arial"/>
              </a:rPr>
              <a:t>Καραβάνι</a:t>
            </a:r>
            <a:r>
              <a:rPr lang="el-GR" sz="2400" dirty="0">
                <a:latin typeface="Arial"/>
                <a:cs typeface="Arial"/>
              </a:rPr>
              <a:t>: Ομάδα ανθρώπων, συνήθως εμπόρων, που ταξιδεύουν μαζί.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solidFill>
                  <a:srgbClr val="002060"/>
                </a:solidFill>
                <a:latin typeface="Arial"/>
                <a:cs typeface="Arial"/>
              </a:rPr>
              <a:t>Παραδουνάβιες Ηγεμονίες</a:t>
            </a:r>
            <a:r>
              <a:rPr lang="el-GR" sz="2400" dirty="0">
                <a:latin typeface="Arial"/>
                <a:cs typeface="Arial"/>
              </a:rPr>
              <a:t>: Ήταν οι περιοχές της Βλαχίας και της Μολδαβίας,  χώρες  δίπλα στον ποταμό Δούναβη. Είναι η σημερινή Ρουμανία.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§"/>
            </a:pPr>
            <a:endParaRPr lang="el-GR" sz="24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l-GR" sz="2400" dirty="0">
                <a:solidFill>
                  <a:srgbClr val="002060"/>
                </a:solidFill>
                <a:latin typeface="Arial"/>
                <a:cs typeface="Arial"/>
              </a:rPr>
              <a:t>Καταστατικό</a:t>
            </a:r>
            <a:r>
              <a:rPr lang="el-GR" sz="2400" dirty="0">
                <a:latin typeface="Arial"/>
                <a:cs typeface="Arial"/>
              </a:rPr>
              <a:t> :Ο γραπτός κανονισμός που καθόριζε τον τρόπο οργάνωσης και λειτουργίας της παροικίας.</a:t>
            </a:r>
          </a:p>
          <a:p>
            <a:pPr>
              <a:buFont typeface="Wingdings" panose="020B0604020202020204" pitchFamily="34" charset="0"/>
              <a:buChar char="§"/>
            </a:pPr>
            <a:endParaRPr lang="el-GR" sz="240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l-GR" sz="2400" dirty="0" err="1">
                <a:solidFill>
                  <a:srgbClr val="002060"/>
                </a:solidFill>
                <a:latin typeface="Arial"/>
                <a:cs typeface="Arial"/>
              </a:rPr>
              <a:t>Φλαγγινιανό</a:t>
            </a:r>
            <a:r>
              <a:rPr lang="el-GR" sz="2400" dirty="0">
                <a:solidFill>
                  <a:srgbClr val="002060"/>
                </a:solidFill>
                <a:latin typeface="Arial"/>
                <a:cs typeface="Arial"/>
              </a:rPr>
              <a:t> Φροντιστήριο </a:t>
            </a:r>
            <a:r>
              <a:rPr lang="el-GR" sz="2400" dirty="0">
                <a:latin typeface="Arial"/>
                <a:cs typeface="Arial"/>
              </a:rPr>
              <a:t>:Ιδρύθηκε με χρήματα του Ηπειρώτη εμπόρου Θωμά Φλαγγίνη (πρόεδρος της ελληνικής κοινότητας της Βενετίας στις αρχές του 17ου αιώνα) και λειτούργησε από το 1665 ως το 1797. </a:t>
            </a:r>
          </a:p>
          <a:p>
            <a:pPr>
              <a:buFont typeface="Wingdings" panose="020B0604020202020204" pitchFamily="34" charset="0"/>
              <a:buChar char="§"/>
            </a:pPr>
            <a:endParaRPr lang="el-GR"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812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6EC4F5-6559-4021-9FCB-4C5573644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6837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i="0" u="sng"/>
              <a:t>ΑΣΚΗΣΗ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06E130-CB80-45F8-8470-C3900941B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719"/>
            <a:ext cx="10515600" cy="60439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συμπληρώσεις τα κενά των παρακάτω προτάσεων με τις κατάλληλες λέξεις.</a:t>
            </a:r>
          </a:p>
          <a:p>
            <a:pPr marL="0" indent="0">
              <a:buNone/>
            </a:pPr>
            <a:endParaRPr lang="el-GR" sz="2400"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l-GR" sz="2400" dirty="0">
                <a:latin typeface="Arial"/>
                <a:cs typeface="Arial"/>
              </a:rPr>
              <a:t>Η γνωστότερη ελληνική παροικία στη νότια Ρωσία (σήμερα στην Ουκρανία) ήταν η .......................... .</a:t>
            </a:r>
          </a:p>
          <a:p>
            <a:pPr marL="514350" indent="-514350">
              <a:buAutoNum type="arabicPeriod"/>
            </a:pPr>
            <a:r>
              <a:rPr lang="el-GR" sz="2400" dirty="0">
                <a:latin typeface="Arial"/>
                <a:cs typeface="Arial"/>
              </a:rPr>
              <a:t>Για τον τρόπο οργάνωσης της κοινότητάς τους στο εξωτερικό οι Έλληνες συνέταξαν ….......................  .</a:t>
            </a:r>
          </a:p>
          <a:p>
            <a:pPr marL="514350" indent="-514350">
              <a:buAutoNum type="arabicPeriod"/>
            </a:pPr>
            <a:r>
              <a:rPr lang="el-GR" sz="2400" dirty="0">
                <a:latin typeface="Arial"/>
                <a:cs typeface="Arial"/>
              </a:rPr>
              <a:t>Το </a:t>
            </a:r>
            <a:r>
              <a:rPr lang="el-GR" sz="2400" dirty="0" err="1">
                <a:latin typeface="Arial"/>
                <a:cs typeface="Arial"/>
              </a:rPr>
              <a:t>Φλαγγινιανό</a:t>
            </a:r>
            <a:r>
              <a:rPr lang="el-GR" sz="2400" dirty="0">
                <a:latin typeface="Arial"/>
                <a:cs typeface="Arial"/>
              </a:rPr>
              <a:t> Φροντιστήριο ήταν ελληνικό  …...............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στη   ….....................  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 4.  Τη Βλαχία και τη Μολδαβία, που λέγονταν ........................ τις κυβερνούσαν τον 18ο αιώνα   ….....................  ηγεμόνες.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 5.Την περίοδο της Τουρκοκρατίας τα εμπορεύματα μετέφεραν τα   .......................   .</a:t>
            </a:r>
          </a:p>
        </p:txBody>
      </p:sp>
    </p:spTree>
    <p:extLst>
      <p:ext uri="{BB962C8B-B14F-4D97-AF65-F5344CB8AC3E}">
        <p14:creationId xmlns:p14="http://schemas.microsoft.com/office/powerpoint/2010/main" val="308191828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11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BrushVTI</vt:lpstr>
      <vt:lpstr>ΟΙ ΕΛΛΗΝΕΣ ΤΩΝ ΠΑΡΟΙΚΙΩΝ ΚΑΙ ΤΩΝ ΠΑΡΑΔΟΥΝΑΒΙΩΝ ΗΓΕΜΟΝΙΩΝ</vt:lpstr>
      <vt:lpstr>Παρουσίαση του PowerPoint</vt:lpstr>
      <vt:lpstr>ΜΕΤΑΝΑΣΤΕΥΣΗ ΕΛΛΗΝΩΝ ΣΤΟ ΕΞΩΤΕΡΙΚΟ</vt:lpstr>
      <vt:lpstr>ΔΕΥΤΕΡΗ ΠΕΡΙΟΔΟΣ</vt:lpstr>
      <vt:lpstr>ΠΑΡΟΙΚΙΕΣ-ΠΑΡΑΔΟΥΝΑΒΙΕΣ ΗΓΕΜΟΝΙΕΣ</vt:lpstr>
      <vt:lpstr>ΔΡΑΣΤΗΡΙΟΠΟΙΗΣΗ ΕΛΛΗΝΩΝ ΜΕΤΑΝΑΣΤΩΝ ΣΤΙΣ ΠΑΡΟΙΚΙΕΣ</vt:lpstr>
      <vt:lpstr>ΕΛΛΗΝΕΣ ΤΗΣ ΔΙΑΣΠΟΡΑΣ</vt:lpstr>
      <vt:lpstr>                              ΓΛΩΣΣΑΡΙ</vt:lpstr>
      <vt:lpstr>ΑΣΚΗΣΗ 1</vt:lpstr>
      <vt:lpstr>ΑΣΚΗΣΗ 2  Κάνε την αντιστοίχιση.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revision>13</cp:revision>
  <dcterms:created xsi:type="dcterms:W3CDTF">2020-05-11T15:22:42Z</dcterms:created>
  <dcterms:modified xsi:type="dcterms:W3CDTF">2020-05-14T17:38:24Z</dcterms:modified>
</cp:coreProperties>
</file>