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20984-A346-4536-B0FD-DFBAEA063437}" v="74" dt="2020-04-27T13:21:16.717"/>
    <p1510:client id="{2C43AE11-D91B-4DA7-A633-5F351F079749}" v="841" dt="2020-04-27T13:09:11.257"/>
    <p1510:client id="{84AA68B0-B646-46BB-976D-5EA9435FCA94}" v="120" dt="2020-04-27T14:49:54.518"/>
    <p1510:client id="{AA026921-DBA2-4D61-8B08-8461CD584516}" v="52" dt="2020-05-01T15:52:29.351"/>
    <p1510:client id="{D69C83BB-7DCC-4C28-AED7-A276208278FD}" v="2128" dt="2020-04-27T19:12:53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0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5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2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9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4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8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4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8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6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694" r:id="rId5"/>
    <p:sldLayoutId id="2147483700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C8AC92D2-D6DE-4772-A874-5D65F883F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0F2E3678-25D0-49F9-9BD6-8D4D60565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36849" y="1348844"/>
            <a:ext cx="5716338" cy="3042706"/>
          </a:xfrm>
        </p:spPr>
        <p:txBody>
          <a:bodyPr>
            <a:normAutofit/>
          </a:bodyPr>
          <a:lstStyle/>
          <a:p>
            <a:r>
              <a:rPr lang="el-GR" sz="6000">
                <a:cs typeface="Calibri Light"/>
              </a:rPr>
              <a:t>ΟΙ ΣΥΝΘΗΚΕΣ ΖΩΗΣ ΤΩΝ ΥΠΟΔΟΥΛΩΝ</a:t>
            </a:r>
            <a:endParaRPr lang="el-GR" sz="600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17386" y="4682062"/>
            <a:ext cx="5355264" cy="95025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l-GR">
                <a:cs typeface="Calibri"/>
              </a:rPr>
              <a:t>ΕΝΟΤΗΤΑ    Β</a:t>
            </a:r>
          </a:p>
          <a:p>
            <a:pPr>
              <a:spcAft>
                <a:spcPts val="600"/>
              </a:spcAft>
            </a:pPr>
            <a:r>
              <a:rPr lang="el-GR">
                <a:cs typeface="Calibri"/>
              </a:rPr>
              <a:t>ΚΕΦΑΛΑΙΟ  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3A45CD5-61B0-48E1-8090-7584418C2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48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6D4C1FD-C274-4FA8-939A-09E6498EFC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491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13D4426-8AD5-43D7-8033-05DBB3BFE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08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EC8029B-C6E2-4459-859A-7539865E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491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Εικόνα 4" descr="Εικόνα που περιέχει υπαίθριος, όχημα, παλιός, οδ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1C7B25AC-D77C-40B9-8C74-8E43E7BFE3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37" r="11337"/>
          <a:stretch/>
        </p:blipFill>
        <p:spPr>
          <a:xfrm>
            <a:off x="7466549" y="2040103"/>
            <a:ext cx="3513108" cy="279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62E3493C-9EE5-40C5-9902-4A0416374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C93C2DD8-0EC6-4B41-91E6-4A8E336AF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Εικόνα 10" descr="Εικόνα που περιέχει ρούχα, φόρεμα, πουκάμισ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7F32895-6181-4568-A5F3-D253EE2CA0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80" r="-2" b="-2"/>
          <a:stretch/>
        </p:blipFill>
        <p:spPr>
          <a:xfrm>
            <a:off x="234696" y="237744"/>
            <a:ext cx="3996183" cy="6382512"/>
          </a:xfrm>
          <a:prstGeom prst="rect">
            <a:avLst/>
          </a:prstGeom>
        </p:spPr>
      </p:pic>
      <p:sp>
        <p:nvSpPr>
          <p:cNvPr id="14" name="Rectangle 18">
            <a:extLst>
              <a:ext uri="{FF2B5EF4-FFF2-40B4-BE49-F238E27FC236}">
                <a16:creationId xmlns:a16="http://schemas.microsoft.com/office/drawing/2014/main" id="{D5E3F933-FC69-4374-A35F-CF403653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494" y="374904"/>
            <a:ext cx="7440649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420CE68-75AF-415C-BB10-49CED69A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>
            <a:normAutofit/>
          </a:bodyPr>
          <a:lstStyle/>
          <a:p>
            <a:r>
              <a:rPr lang="el-GR" sz="3700"/>
              <a:t>                </a:t>
            </a:r>
            <a:r>
              <a:rPr lang="el-GR" sz="3700">
                <a:latin typeface="Arial"/>
                <a:cs typeface="Arial"/>
              </a:rPr>
              <a:t>ΟΙ ΦΑΝΑΡΙΩΤΕΣ   </a:t>
            </a:r>
            <a:br>
              <a:rPr lang="el-GR" sz="3700">
                <a:latin typeface="Arial"/>
                <a:cs typeface="Arial"/>
              </a:rPr>
            </a:br>
            <a:endParaRPr lang="el-GR" sz="37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1CD377-1DB9-4838-BDC0-B2C5EC2E4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dirty="0">
                <a:latin typeface="Arial"/>
                <a:cs typeface="Arial"/>
              </a:rPr>
              <a:t>Νέα άρχουσα τάξη των Χριστιανών υπηκόων που σχηματίστηκε στην έδρα του Πατριαρχείου στη συνοικία Φανάρι της Κωνσταντινούπολης.</a:t>
            </a: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endParaRPr lang="el-GR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dirty="0">
                <a:latin typeface="Arial"/>
                <a:cs typeface="Arial"/>
              </a:rPr>
              <a:t>Ήταν μέλη μεγάλων παλιών βυζαντινών οικογενειών που παρέμειναν στην Κωνσταντινούπολη μετά την Άλωση.</a:t>
            </a: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endParaRPr lang="el-GR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dirty="0">
                <a:latin typeface="Arial"/>
                <a:cs typeface="Arial"/>
              </a:rPr>
              <a:t> Επίσης ήταν Έλληνες που ήρθαν στην Πόλη μετά την Άλωση από την </a:t>
            </a:r>
            <a:r>
              <a:rPr lang="el-GR" dirty="0" err="1">
                <a:latin typeface="Arial"/>
                <a:cs typeface="Arial"/>
              </a:rPr>
              <a:t>Καραμανία</a:t>
            </a:r>
            <a:r>
              <a:rPr lang="el-GR" dirty="0">
                <a:latin typeface="Arial"/>
                <a:cs typeface="Arial"/>
              </a:rPr>
              <a:t>, τον Πόντο και τα νησιά του Αιγαίου.</a:t>
            </a:r>
          </a:p>
          <a:p>
            <a:pPr marL="0" indent="0">
              <a:lnSpc>
                <a:spcPct val="90000"/>
              </a:lnSpc>
              <a:buNone/>
            </a:pPr>
            <a:endParaRPr lang="el-GR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dirty="0">
                <a:latin typeface="Arial"/>
                <a:cs typeface="Arial"/>
              </a:rPr>
              <a:t>Πλούτισαν ως βιοτέχνες ή  έμποροι.</a:t>
            </a: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endParaRPr lang="el-GR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580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3E0B076-70B2-4BA7-B180-209E6D801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1262DB-2217-4833-97B6-F2E848AE5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E31C53-2B4C-4EC3-ABBE-C7A406EE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A38BEE4-193E-4D59-9E05-9C886B19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 sz="4400"/>
              <a:t>ΣΥΝΘΗΚΕΣ ΖΩΗΣ ΤΩΝ ΧΡΙΣΤΙΑΝΩΝ ΥΠΗΚΟΩΝ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1A913C-C24A-4CC6-B24D-42400A8D5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Font typeface="Wingdings" pitchFamily="18" charset="0"/>
              <a:buChar char="v"/>
            </a:pPr>
            <a:r>
              <a:rPr lang="el-GR" sz="2400" dirty="0">
                <a:latin typeface="Arial"/>
                <a:cs typeface="Arial"/>
              </a:rPr>
              <a:t>Ζούσαν σε φτωχικές συνοικίες.</a:t>
            </a:r>
          </a:p>
          <a:p>
            <a:pPr>
              <a:buFont typeface="Wingdings" pitchFamily="18" charset="0"/>
              <a:buChar char="v"/>
            </a:pPr>
            <a:endParaRPr lang="el-GR" sz="2400" dirty="0">
              <a:latin typeface="Arial"/>
              <a:cs typeface="Arial"/>
            </a:endParaRPr>
          </a:p>
          <a:p>
            <a:pPr>
              <a:buFont typeface="Wingdings" pitchFamily="18" charset="0"/>
              <a:buChar char="v"/>
            </a:pPr>
            <a:r>
              <a:rPr lang="el-GR" sz="2400" dirty="0">
                <a:latin typeface="Arial"/>
                <a:cs typeface="Arial"/>
              </a:rPr>
              <a:t>Υπηρετούσαν στο στρατό μόνο σε βοηθητικές υπηρεσίες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sz="2400" dirty="0">
                <a:latin typeface="Arial"/>
                <a:cs typeface="Arial"/>
              </a:rPr>
              <a:t>(ναύτες και οδηγοί) .</a:t>
            </a:r>
          </a:p>
          <a:p>
            <a:pPr>
              <a:buFont typeface="Wingdings" pitchFamily="18" charset="0"/>
              <a:buChar char="v"/>
            </a:pPr>
            <a:endParaRPr lang="el-GR" sz="2400" dirty="0">
              <a:latin typeface="Arial"/>
              <a:cs typeface="Arial"/>
            </a:endParaRPr>
          </a:p>
          <a:p>
            <a:pPr>
              <a:buFont typeface="Wingdings" pitchFamily="18" charset="0"/>
              <a:buChar char="v"/>
            </a:pPr>
            <a:r>
              <a:rPr lang="el-GR" sz="2400" dirty="0">
                <a:latin typeface="Arial"/>
                <a:cs typeface="Arial"/>
              </a:rPr>
              <a:t>Απαγορεύονταν οι λιτανείες.</a:t>
            </a:r>
          </a:p>
          <a:p>
            <a:pPr>
              <a:buFont typeface="Wingdings" pitchFamily="18" charset="0"/>
              <a:buChar char="v"/>
            </a:pPr>
            <a:endParaRPr lang="el-GR" sz="2400" dirty="0">
              <a:latin typeface="Arial"/>
              <a:cs typeface="Arial"/>
            </a:endParaRPr>
          </a:p>
          <a:p>
            <a:pPr>
              <a:buFont typeface="Wingdings" pitchFamily="18" charset="0"/>
              <a:buChar char="v"/>
            </a:pPr>
            <a:r>
              <a:rPr lang="el-GR" sz="2400" dirty="0">
                <a:latin typeface="Arial"/>
                <a:cs typeface="Arial"/>
              </a:rPr>
              <a:t>Οι σοβαρές δικαστικές υποθέσεις των Χριστιανών δικάζονταν στα μουσουλμανικά ιεροδικεία και όχι στα εκκλησιαστικά δικαστήρια.</a:t>
            </a:r>
          </a:p>
          <a:p>
            <a:pPr>
              <a:buFont typeface="Wingdings" pitchFamily="18" charset="0"/>
              <a:buChar char="v"/>
            </a:pPr>
            <a:endParaRPr lang="el-GR" dirty="0">
              <a:latin typeface="Arial"/>
              <a:cs typeface="Arial"/>
            </a:endParaRPr>
          </a:p>
        </p:txBody>
      </p:sp>
      <p:pic>
        <p:nvPicPr>
          <p:cNvPr id="6" name="Εικόνα 6" descr="Εικόνα που περιέχει χλόη, άτομα, ομάδα, πεδί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C8349847-78AF-49F7-9AB7-749744A9E5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19" r="14213"/>
          <a:stretch/>
        </p:blipFill>
        <p:spPr>
          <a:xfrm>
            <a:off x="8020571" y="2161488"/>
            <a:ext cx="3019646" cy="36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1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E0B076-70B2-4BA7-B180-209E6D801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1262DB-2217-4833-97B6-F2E848AE5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E31C53-2B4C-4EC3-ABBE-C7A406EE0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1811435-7AE5-41B1-9DA1-FA0B8BEE6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/>
              <a:t>                     ΦΟΡΟΛΟΓΙΑ</a:t>
            </a:r>
            <a:endParaRPr lang="el-GR">
              <a:latin typeface="Arial"/>
              <a:cs typeface="Arial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222925-57CE-466C-BBA6-A0C10B215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485467" cy="393192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l-GR" u="sng" dirty="0">
                <a:latin typeface="Arial"/>
                <a:cs typeface="Arial"/>
              </a:rPr>
              <a:t>ΤΑΚΤΙΚΟΙ  ΦΟΡΟΙ</a:t>
            </a:r>
          </a:p>
          <a:p>
            <a:pPr marL="0" indent="0">
              <a:buNone/>
            </a:pPr>
            <a:endParaRPr lang="el-GR" sz="2000" u="sng" dirty="0">
              <a:latin typeface="Arial"/>
              <a:cs typeface="Arial"/>
            </a:endParaRPr>
          </a:p>
          <a:p>
            <a:pPr>
              <a:buFont typeface="Arial" pitchFamily="18" charset="0"/>
              <a:buChar char="•"/>
            </a:pPr>
            <a:r>
              <a:rPr lang="el-GR" sz="2400" dirty="0">
                <a:latin typeface="Arial"/>
                <a:cs typeface="Arial"/>
              </a:rPr>
              <a:t>Κεφαλικός φόρος</a:t>
            </a:r>
          </a:p>
          <a:p>
            <a:pPr>
              <a:buFont typeface="Arial" pitchFamily="18" charset="0"/>
              <a:buChar char="•"/>
            </a:pPr>
            <a:endParaRPr lang="el-GR" sz="2400" dirty="0">
              <a:latin typeface="Arial"/>
              <a:cs typeface="Arial"/>
            </a:endParaRPr>
          </a:p>
          <a:p>
            <a:pPr>
              <a:buFont typeface="Arial" pitchFamily="18" charset="0"/>
              <a:buChar char="•"/>
            </a:pPr>
            <a:r>
              <a:rPr lang="el-GR" sz="2400" dirty="0">
                <a:latin typeface="Arial"/>
                <a:cs typeface="Arial"/>
              </a:rPr>
              <a:t>Φόρος εστίας (για τις κατοικίες τους )</a:t>
            </a:r>
            <a:endParaRPr lang="el-GR" sz="2400" u="sng">
              <a:latin typeface="Arial"/>
              <a:cs typeface="Arial"/>
            </a:endParaRPr>
          </a:p>
          <a:p>
            <a:pPr>
              <a:buFont typeface="Arial" pitchFamily="18" charset="0"/>
              <a:buChar char="•"/>
            </a:pPr>
            <a:endParaRPr lang="el-GR" sz="2400" dirty="0">
              <a:latin typeface="Arial"/>
              <a:cs typeface="Arial"/>
            </a:endParaRPr>
          </a:p>
          <a:p>
            <a:pPr>
              <a:buFont typeface="Arial" pitchFamily="18" charset="0"/>
              <a:buChar char="•"/>
            </a:pPr>
            <a:r>
              <a:rPr lang="el-GR" sz="2400" dirty="0">
                <a:latin typeface="Arial"/>
                <a:cs typeface="Arial"/>
              </a:rPr>
              <a:t>Φόρος για τη χρήση γης (έγγειος )</a:t>
            </a:r>
          </a:p>
          <a:p>
            <a:pPr>
              <a:buFont typeface="Arial" pitchFamily="18" charset="0"/>
              <a:buChar char="•"/>
            </a:pPr>
            <a:endParaRPr lang="el-GR" sz="2400" dirty="0">
              <a:latin typeface="Arial"/>
              <a:cs typeface="Arial"/>
            </a:endParaRPr>
          </a:p>
          <a:p>
            <a:pPr>
              <a:buFont typeface="Arial" pitchFamily="18" charset="0"/>
              <a:buChar char="•"/>
            </a:pPr>
            <a:r>
              <a:rPr lang="el-GR" sz="2400" dirty="0">
                <a:latin typeface="Arial"/>
                <a:cs typeface="Arial"/>
              </a:rPr>
              <a:t>Φόρος για την αγροτική παραγωγή (</a:t>
            </a:r>
            <a:r>
              <a:rPr lang="el-GR" sz="2400" dirty="0" err="1">
                <a:latin typeface="Arial"/>
                <a:cs typeface="Arial"/>
              </a:rPr>
              <a:t>δεκάτη</a:t>
            </a:r>
            <a:r>
              <a:rPr lang="el-GR" sz="2400" dirty="0"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Υπήρχαν και αρκετοί έκτακτοι φόροι καθώς και αγγαρείες.</a:t>
            </a:r>
          </a:p>
          <a:p>
            <a:pPr>
              <a:buFont typeface="Wingdings" pitchFamily="18" charset="0"/>
              <a:buChar char="§"/>
            </a:pPr>
            <a:endParaRPr lang="el-GR" u="sng">
              <a:latin typeface="Arial"/>
              <a:cs typeface="Arial"/>
            </a:endParaRPr>
          </a:p>
        </p:txBody>
      </p:sp>
      <p:pic>
        <p:nvPicPr>
          <p:cNvPr id="4" name="Εικόνα 4" descr="Εικόνα που περιέχει φωτογραφία, παλιός, καθιστός, όρθιο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E39D6D17-E588-4ECC-907B-2325F0F07A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471" r="33501" b="2"/>
          <a:stretch/>
        </p:blipFill>
        <p:spPr>
          <a:xfrm>
            <a:off x="8020571" y="2161488"/>
            <a:ext cx="3019646" cy="36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7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2E3493C-9EE5-40C5-9902-4A0416374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3C2DD8-0EC6-4B41-91E6-4A8E336AF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Εικόνα 10" descr="Εικόνα που περιέχει εσωτερικό, πίνακας, δωμάτιο, καθιστ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A0962DE1-AA68-4A3A-A6EB-241AA7A98D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23" r="-1" b="-1"/>
          <a:stretch/>
        </p:blipFill>
        <p:spPr>
          <a:xfrm>
            <a:off x="234696" y="237744"/>
            <a:ext cx="3996183" cy="6382512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5E3F933-FC69-4374-A35F-CF403653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494" y="374904"/>
            <a:ext cx="7440649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EF4B08F-761A-45D9-A7A3-8F5679399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>
            <a:normAutofit/>
          </a:bodyPr>
          <a:lstStyle/>
          <a:p>
            <a:r>
              <a:rPr lang="el-GR" sz="3700" dirty="0">
                <a:latin typeface="Arial"/>
                <a:cs typeface="Arial"/>
              </a:rPr>
              <a:t>Μέτρα των Οθωμανών εναντίον των Χριστιανών</a:t>
            </a:r>
            <a:br>
              <a:rPr lang="el-GR" sz="3700" dirty="0">
                <a:latin typeface="Arial"/>
                <a:cs typeface="Arial"/>
              </a:rPr>
            </a:br>
            <a:endParaRPr lang="el-GR" sz="37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B92CF8-AA0A-4978-BEDE-322A9750B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l-GR" sz="1700">
                <a:latin typeface="Arial"/>
                <a:cs typeface="Arial"/>
              </a:rPr>
              <a:t>Σφαγές</a:t>
            </a:r>
            <a:endParaRPr lang="el-GR" sz="1700"/>
          </a:p>
          <a:p>
            <a:pPr marL="342900" indent="-342900">
              <a:lnSpc>
                <a:spcPct val="90000"/>
              </a:lnSpc>
              <a:buAutoNum type="arabicPeriod"/>
            </a:pPr>
            <a:endParaRPr lang="el-GR" sz="1700"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l-GR" sz="1700">
                <a:latin typeface="Arial"/>
                <a:cs typeface="Arial"/>
              </a:rPr>
              <a:t>Αιχμαλωσίες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endParaRPr lang="el-GR" sz="1700"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l-GR" sz="1700">
                <a:latin typeface="Arial"/>
                <a:cs typeface="Arial"/>
              </a:rPr>
              <a:t>Εξισλαμισμοί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endParaRPr lang="el-GR" sz="1700">
              <a:latin typeface="Arial"/>
              <a:cs typeface="Arial"/>
            </a:endParaRP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l-GR" sz="1700">
                <a:latin typeface="Arial"/>
                <a:cs typeface="Arial"/>
              </a:rPr>
              <a:t>Παιδομάζωμα</a:t>
            </a:r>
          </a:p>
          <a:p>
            <a:pPr marL="0" indent="0">
              <a:lnSpc>
                <a:spcPct val="90000"/>
              </a:lnSpc>
              <a:buNone/>
            </a:pPr>
            <a:endParaRPr lang="el-GR" sz="1700">
              <a:latin typeface="Arial"/>
              <a:cs typeface="Arial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sz="1700">
                <a:latin typeface="Arial"/>
                <a:cs typeface="Arial"/>
              </a:rPr>
              <a:t>5 .Αναγκαστική μετακίνηση του πληθυσμού στο εξωτερικό ή σε άγονα εδάφη, απομονωμένα ή ορεινά μέρη λόγω της εγκατάστασης των Τούρκων στα εύφορα μέρη.</a:t>
            </a:r>
          </a:p>
        </p:txBody>
      </p:sp>
    </p:spTree>
    <p:extLst>
      <p:ext uri="{BB962C8B-B14F-4D97-AF65-F5344CB8AC3E}">
        <p14:creationId xmlns:p14="http://schemas.microsoft.com/office/powerpoint/2010/main" val="383988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EF5E2E7-29CD-4ED6-9CB5-EDAF426BA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25" y="1420706"/>
            <a:ext cx="3466540" cy="4016587"/>
          </a:xfrm>
        </p:spPr>
        <p:txBody>
          <a:bodyPr>
            <a:normAutofit/>
          </a:bodyPr>
          <a:lstStyle/>
          <a:p>
            <a:r>
              <a:rPr lang="el-GR" sz="2300"/>
              <a:t>          </a:t>
            </a:r>
            <a:r>
              <a:rPr lang="el-GR" sz="2300">
                <a:solidFill>
                  <a:srgbClr val="002060"/>
                </a:solidFill>
              </a:rPr>
              <a:t>   ΓΛΩΣΣΑΡΙ</a:t>
            </a:r>
            <a:endParaRPr lang="el-GR" sz="2400">
              <a:solidFill>
                <a:srgbClr val="002060"/>
              </a:solidFill>
              <a:latin typeface="Arial"/>
              <a:cs typeface="Arial"/>
            </a:endParaRPr>
          </a:p>
        </p:txBody>
      </p:sp>
      <p:cxnSp>
        <p:nvCxnSpPr>
          <p:cNvPr id="20" name="Straight Connector 1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26B819-512F-4723-9B07-5740D7DE1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723" y="1420706"/>
            <a:ext cx="5514758" cy="401658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sz="2000" dirty="0" err="1">
                <a:solidFill>
                  <a:srgbClr val="FF0000"/>
                </a:solidFill>
                <a:latin typeface="Arial"/>
                <a:cs typeface="Arial"/>
              </a:rPr>
              <a:t>Καραμανία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: </a:t>
            </a:r>
            <a:r>
              <a:rPr lang="el-GR" sz="2000" dirty="0">
                <a:latin typeface="Arial"/>
                <a:cs typeface="Arial"/>
              </a:rPr>
              <a:t>Περιοχή στη σημερινή κεντρική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Τουρκία (ονομάστηκε έτσι από τον </a:t>
            </a:r>
            <a:r>
              <a:rPr lang="el-GR" sz="2000" dirty="0" err="1">
                <a:latin typeface="Arial"/>
                <a:cs typeface="Arial"/>
              </a:rPr>
              <a:t>Καραμάν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μπέη )</a:t>
            </a: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sz="2000" dirty="0">
                <a:solidFill>
                  <a:srgbClr val="FF0000"/>
                </a:solidFill>
                <a:latin typeface="Arial"/>
                <a:cs typeface="Arial"/>
              </a:rPr>
              <a:t>Άρχουσα τάξη: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Τάξη ανώτερη κοινωνικά ή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οικονομικά</a:t>
            </a: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sz="2000" dirty="0">
                <a:solidFill>
                  <a:srgbClr val="FF0000"/>
                </a:solidFill>
                <a:latin typeface="Arial"/>
                <a:cs typeface="Arial"/>
              </a:rPr>
              <a:t>Ιεροδικείο: </a:t>
            </a:r>
            <a:r>
              <a:rPr lang="el-GR" sz="2000" dirty="0">
                <a:latin typeface="Arial"/>
                <a:cs typeface="Arial"/>
              </a:rPr>
              <a:t>Μουσουλμανικό δικαστήριο</a:t>
            </a: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sz="2000" dirty="0">
                <a:solidFill>
                  <a:srgbClr val="FF0000"/>
                </a:solidFill>
                <a:latin typeface="Arial"/>
                <a:cs typeface="Arial"/>
              </a:rPr>
              <a:t>Κεφαλικός φόρος: </a:t>
            </a:r>
            <a:r>
              <a:rPr lang="el-GR" sz="2000" dirty="0">
                <a:latin typeface="Arial"/>
                <a:cs typeface="Arial"/>
              </a:rPr>
              <a:t>Τον φόρο  αυτό πλήρωναν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όσοι δεν ήταν μουσουλμάνοι. Απαλλάσσονταν οι γυναίκες, τα παιδιά ,οι ανάπηροι, οι ιερωμένοι και όσοι κατείχαν κρατικά αξιώματα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ct val="90000"/>
              </a:lnSpc>
              <a:buFont typeface="Wingdings" pitchFamily="18" charset="0"/>
              <a:buChar char="Ø"/>
            </a:pPr>
            <a:r>
              <a:rPr lang="el-GR" sz="2000" dirty="0" err="1">
                <a:solidFill>
                  <a:srgbClr val="FF0000"/>
                </a:solidFill>
                <a:latin typeface="Arial"/>
                <a:cs typeface="Arial"/>
              </a:rPr>
              <a:t>Δεκάτη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: </a:t>
            </a:r>
            <a:r>
              <a:rPr lang="el-GR" sz="2000" dirty="0">
                <a:latin typeface="Arial"/>
                <a:cs typeface="Arial"/>
              </a:rPr>
              <a:t>Φόρος ίσος με το ένα δέκατο της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l-GR" sz="2000" dirty="0">
                <a:latin typeface="Arial"/>
                <a:cs typeface="Arial"/>
              </a:rPr>
              <a:t>αγροτικής παραγωγής. Συνήθως καταβαλλόταν σε είδος (σιτάρι ,ελιές ) και σπάνια σε νόμισμα.</a:t>
            </a:r>
          </a:p>
        </p:txBody>
      </p:sp>
    </p:spTree>
    <p:extLst>
      <p:ext uri="{BB962C8B-B14F-4D97-AF65-F5344CB8AC3E}">
        <p14:creationId xmlns:p14="http://schemas.microsoft.com/office/powerpoint/2010/main" val="1983100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50B13-AC01-4544-A077-37A22B26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>
                <a:latin typeface="Arial"/>
                <a:cs typeface="Arial"/>
              </a:rPr>
              <a:t>Κάνε την αντιστοίχιση.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53B448-3492-4584-A3F2-E787451C92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l-GR" sz="2400" dirty="0" err="1">
                <a:latin typeface="Arial"/>
                <a:cs typeface="Arial"/>
              </a:rPr>
              <a:t>Φαναριώτες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 err="1">
                <a:latin typeface="Arial"/>
                <a:cs typeface="Arial"/>
              </a:rPr>
              <a:t>Καραμανία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Πατριαρχείο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Έγγειος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Ιεροδικείο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7012CB7-2A4B-47C9-9EE8-36ABE424FC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l-GR" sz="2400" dirty="0">
                <a:latin typeface="Arial"/>
                <a:cs typeface="Arial"/>
              </a:rPr>
              <a:t>Μουσουλμανικό δικαστήριο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Θρησκευτική  αρχή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Άρχουσα τάξη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Τακτικός φόρος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sz="2400" dirty="0">
                <a:latin typeface="Arial"/>
                <a:cs typeface="Arial"/>
              </a:rPr>
              <a:t>Περιοχή στην Τουρκία</a:t>
            </a:r>
          </a:p>
          <a:p>
            <a:endParaRPr lang="el-GR" sz="2400" dirty="0">
              <a:latin typeface="Arial"/>
              <a:cs typeface="Arial"/>
            </a:endParaRPr>
          </a:p>
          <a:p>
            <a:endParaRPr lang="el-GR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613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4369BC5-AE58-4EE0-8BFA-C200E59CE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25" y="1420706"/>
            <a:ext cx="3466540" cy="4016587"/>
          </a:xfrm>
        </p:spPr>
        <p:txBody>
          <a:bodyPr>
            <a:normAutofit/>
          </a:bodyPr>
          <a:lstStyle/>
          <a:p>
            <a:r>
              <a:rPr lang="el-GR" sz="3600">
                <a:latin typeface="Arial"/>
                <a:cs typeface="Arial"/>
              </a:rPr>
              <a:t>Γράφω  Σ για το σωστό και Λ  για το Λάθος.</a:t>
            </a:r>
            <a:endParaRPr lang="el-GR" sz="36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29923D-B628-4BEE-897B-A1D4D913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039" y="1500916"/>
            <a:ext cx="5514758" cy="4016587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buFont typeface="Wingdings" pitchFamily="18" charset="0"/>
              <a:buChar char="§"/>
            </a:pPr>
            <a:r>
              <a:rPr lang="el-GR" dirty="0">
                <a:latin typeface="Arial"/>
                <a:cs typeface="Arial"/>
              </a:rPr>
              <a:t>Όλοι οι </a:t>
            </a:r>
            <a:r>
              <a:rPr lang="el-GR" dirty="0" err="1">
                <a:latin typeface="Arial"/>
                <a:cs typeface="Arial"/>
              </a:rPr>
              <a:t>Φαναριώτες</a:t>
            </a:r>
            <a:r>
              <a:rPr lang="el-GR" dirty="0">
                <a:latin typeface="Arial"/>
                <a:cs typeface="Arial"/>
              </a:rPr>
              <a:t> ήταν από την Κωνσταντινούπολη και ήταν έμποροι ή βιοτέχνες.    …</a:t>
            </a:r>
            <a:endParaRPr lang="el-GR"/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endParaRPr lang="el-GR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r>
              <a:rPr lang="el-GR" dirty="0">
                <a:latin typeface="Arial"/>
                <a:cs typeface="Arial"/>
              </a:rPr>
              <a:t>Οι σοβαρές δικαστικές υποθέσεις των Χριστιανών εξετάζονταν στα εκκλησιαστικά δικαστήρια.   …</a:t>
            </a: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endParaRPr lang="el-GR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r>
              <a:rPr lang="el-GR" dirty="0">
                <a:latin typeface="Arial"/>
                <a:cs typeface="Arial"/>
              </a:rPr>
              <a:t>Η ανώτατη πολιτική και θρησκευτική αρχή των Χριστιανών ήταν το Πατριαρχείο.  …</a:t>
            </a: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endParaRPr lang="el-GR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r>
              <a:rPr lang="el-GR" dirty="0">
                <a:latin typeface="Arial"/>
                <a:cs typeface="Arial"/>
              </a:rPr>
              <a:t>Ο φόρος για την αγροτική παραγωγή ονομαζόταν έγγειος.  …</a:t>
            </a: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endParaRPr lang="el-GR" dirty="0">
              <a:latin typeface="Arial"/>
              <a:cs typeface="Arial"/>
            </a:endParaRP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r>
              <a:rPr lang="el-GR" dirty="0">
                <a:latin typeface="Arial"/>
                <a:cs typeface="Arial"/>
              </a:rPr>
              <a:t>Ένα από τα πιο σκληρά  μέτρα εναντίον των Χριστιανών ήταν οι αιχμαλωσίες. …. </a:t>
            </a:r>
          </a:p>
          <a:p>
            <a:pPr>
              <a:lnSpc>
                <a:spcPct val="90000"/>
              </a:lnSpc>
              <a:buFont typeface="Wingdings" pitchFamily="18" charset="0"/>
              <a:buChar char="§"/>
            </a:pPr>
            <a:endParaRPr lang="el-GR" sz="150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3135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Εικόνα που περιέχει κτίριο, χλόη, παλιός, οικί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9D89BFE0-C8F7-460E-A47B-7FDCBAE8739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2551" r="12551"/>
          <a:stretch/>
        </p:blipFill>
        <p:spPr/>
      </p:pic>
      <p:sp>
        <p:nvSpPr>
          <p:cNvPr id="3" name="Τίτλος 2">
            <a:extLst>
              <a:ext uri="{FF2B5EF4-FFF2-40B4-BE49-F238E27FC236}">
                <a16:creationId xmlns:a16="http://schemas.microsoft.com/office/drawing/2014/main" id="{29AEACAC-4130-4607-82F7-6C1880A76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ΚΑΛΟ ΔΙΑΒΑΣΜΑ!!!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BAD302F-BF16-48FC-8A61-0AF1EB755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2400" dirty="0"/>
              <a:t>Τα λέμε την επόμενη φορά!!!</a:t>
            </a:r>
          </a:p>
        </p:txBody>
      </p:sp>
    </p:spTree>
    <p:extLst>
      <p:ext uri="{BB962C8B-B14F-4D97-AF65-F5344CB8AC3E}">
        <p14:creationId xmlns:p14="http://schemas.microsoft.com/office/powerpoint/2010/main" val="3040457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SavonVTI</vt:lpstr>
      <vt:lpstr>ΟΙ ΣΥΝΘΗΚΕΣ ΖΩΗΣ ΤΩΝ ΥΠΟΔΟΥΛΩΝ</vt:lpstr>
      <vt:lpstr>                ΟΙ ΦΑΝΑΡΙΩΤΕΣ    </vt:lpstr>
      <vt:lpstr>ΣΥΝΘΗΚΕΣ ΖΩΗΣ ΤΩΝ ΧΡΙΣΤΙΑΝΩΝ ΥΠΗΚΟΩΝ</vt:lpstr>
      <vt:lpstr>                     ΦΟΡΟΛΟΓΙΑ</vt:lpstr>
      <vt:lpstr>Μέτρα των Οθωμανών εναντίον των Χριστιανών </vt:lpstr>
      <vt:lpstr>             ΓΛΩΣΣΑΡΙ</vt:lpstr>
      <vt:lpstr>Κάνε την αντιστοίχιση.</vt:lpstr>
      <vt:lpstr>Γράφω  Σ για το σωστό και Λ  για το Λάθος.</vt:lpstr>
      <vt:lpstr>ΚΑΛΟ ΔΙΑΒΑΣΜΑ!!!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761</cp:revision>
  <dcterms:created xsi:type="dcterms:W3CDTF">2020-04-27T12:21:53Z</dcterms:created>
  <dcterms:modified xsi:type="dcterms:W3CDTF">2020-05-01T15:54:18Z</dcterms:modified>
</cp:coreProperties>
</file>