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D98FD-8F8C-4E02-AC6E-465368BB7979}" v="131" dt="2020-04-23T16:39:26.233"/>
    <p1510:client id="{2F5679AE-198D-4FC1-A9AC-8753B7023566}" v="10" dt="2020-05-04T15:01:18.889"/>
    <p1510:client id="{480CC1CC-234C-496C-9BE5-58659534C382}" v="2374" dt="2020-04-22T17:28:55.759"/>
    <p1510:client id="{60CABF04-33DD-447F-B228-CC5C87CE2978}" v="34" dt="2020-05-04T15:25:24.162"/>
    <p1510:client id="{658B78C9-297D-4626-A61E-896639D83589}" v="398" dt="2020-04-22T18:06:26.660"/>
    <p1510:client id="{94154962-CF16-423F-9FC0-78F71E581115}" v="12" dt="2020-04-23T17:15:42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6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2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9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2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6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4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5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5/8/2020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8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140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5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21" r:id="rId5"/>
    <p:sldLayoutId id="2147483727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6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4">
            <a:extLst>
              <a:ext uri="{FF2B5EF4-FFF2-40B4-BE49-F238E27FC236}">
                <a16:creationId xmlns:a16="http://schemas.microsoft.com/office/drawing/2014/main" id="{A14B9B30-B3C0-4BB9-80D1-EF05BBA17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3" name="Rectangle 46">
            <a:extLst>
              <a:ext uri="{FF2B5EF4-FFF2-40B4-BE49-F238E27FC236}">
                <a16:creationId xmlns:a16="http://schemas.microsoft.com/office/drawing/2014/main" id="{B544309E-8C03-468E-8487-0752F1E4F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4" name="Rectangle 48">
            <a:extLst>
              <a:ext uri="{FF2B5EF4-FFF2-40B4-BE49-F238E27FC236}">
                <a16:creationId xmlns:a16="http://schemas.microsoft.com/office/drawing/2014/main" id="{4D01859F-CCC7-4D77-B2E2-454E8579A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24424" y="1348844"/>
            <a:ext cx="5716338" cy="3042706"/>
          </a:xfrm>
        </p:spPr>
        <p:txBody>
          <a:bodyPr>
            <a:normAutofit/>
          </a:bodyPr>
          <a:lstStyle/>
          <a:p>
            <a:r>
              <a:rPr lang="el-GR" sz="5600">
                <a:solidFill>
                  <a:schemeClr val="tx1"/>
                </a:solidFill>
                <a:latin typeface="Calibri"/>
                <a:cs typeface="Calibri Light"/>
              </a:rPr>
              <a:t>Η  ΚΑΤΑΚΤΗΣΗ  ΤΗΣ ΕΛΛΗΝΙΚΗΣ ΧΕΡΣΟΝΗΣΟΥ</a:t>
            </a:r>
            <a:endParaRPr lang="el-GR" sz="560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04961" y="4682061"/>
            <a:ext cx="5355264" cy="95097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l-GR">
                <a:solidFill>
                  <a:schemeClr val="tx1"/>
                </a:solidFill>
                <a:latin typeface="Calibri"/>
                <a:cs typeface="Calibri"/>
              </a:rPr>
              <a:t>ΕΝΟΤΗΤΑ   Β</a:t>
            </a:r>
          </a:p>
          <a:p>
            <a:pPr>
              <a:spcAft>
                <a:spcPts val="600"/>
              </a:spcAft>
            </a:pPr>
            <a:r>
              <a:rPr lang="el-GR">
                <a:solidFill>
                  <a:schemeClr val="tx1"/>
                </a:solidFill>
                <a:latin typeface="Calibri"/>
                <a:cs typeface="Calibri"/>
              </a:rPr>
              <a:t>ΚΕΦΑΛΑΙΟ 1</a:t>
            </a:r>
          </a:p>
        </p:txBody>
      </p:sp>
      <p:sp>
        <p:nvSpPr>
          <p:cNvPr id="46" name="Rectangle 50">
            <a:extLst>
              <a:ext uri="{FF2B5EF4-FFF2-40B4-BE49-F238E27FC236}">
                <a16:creationId xmlns:a16="http://schemas.microsoft.com/office/drawing/2014/main" id="{0AB4306B-96E9-4D5B-8BDE-9B55DF0C0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3061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8" name="Straight Connector 52">
            <a:extLst>
              <a:ext uri="{FF2B5EF4-FFF2-40B4-BE49-F238E27FC236}">
                <a16:creationId xmlns:a16="http://schemas.microsoft.com/office/drawing/2014/main" id="{DE3FC5F1-782F-4FBC-BDEA-5462E4CCC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37361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54">
            <a:extLst>
              <a:ext uri="{FF2B5EF4-FFF2-40B4-BE49-F238E27FC236}">
                <a16:creationId xmlns:a16="http://schemas.microsoft.com/office/drawing/2014/main" id="{03FFACE3-AF37-4F5E-B991-1B1791C25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9001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44F2CA4-07A5-4BF4-AF5F-5EFE3D33F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37361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Εικόνα 4" descr="Εικόνα που περιέχει υπαίθριος, άτομα, ομάδα, περπάτημ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B2A05BD-ED76-4680-93F7-2E63FB671D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63" r="30440" b="-1"/>
          <a:stretch/>
        </p:blipFill>
        <p:spPr>
          <a:xfrm>
            <a:off x="7228702" y="621793"/>
            <a:ext cx="4342547" cy="561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2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6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FB65ABA3-820C-4D75-9437-9EFA1ADF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6" name="Rectangle 30">
            <a:extLst>
              <a:ext uri="{FF2B5EF4-FFF2-40B4-BE49-F238E27FC236}">
                <a16:creationId xmlns:a16="http://schemas.microsoft.com/office/drawing/2014/main" id="{036BF2FB-90D8-48DB-BD34-D040CDCFF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38" name="Rectangle 32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4">
            <a:extLst>
              <a:ext uri="{FF2B5EF4-FFF2-40B4-BE49-F238E27FC236}">
                <a16:creationId xmlns:a16="http://schemas.microsoft.com/office/drawing/2014/main" id="{EE0D13DB-D099-4541-888D-DE0186F1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19" y="253548"/>
            <a:ext cx="5851795" cy="6384816"/>
          </a:xfrm>
          <a:prstGeom prst="rect">
            <a:avLst/>
          </a:prstGeom>
          <a:solidFill>
            <a:srgbClr val="FFFFFF"/>
          </a:solidFill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5" name="Εικόνα 5" descr="Εικόνα που περιέχει λουλούδι, χλόη, υπαίθριος, φυτό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1E0AD2B8-4C51-4B83-A7D8-1CAD016B99D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6568" r="16570" b="1"/>
          <a:stretch/>
        </p:blipFill>
        <p:spPr>
          <a:xfrm>
            <a:off x="424928" y="419292"/>
            <a:ext cx="5522976" cy="6053328"/>
          </a:xfrm>
          <a:prstGeom prst="rect">
            <a:avLst/>
          </a:prstGeom>
        </p:spPr>
      </p:pic>
      <p:sp>
        <p:nvSpPr>
          <p:cNvPr id="43" name="Rectangle 36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9709" y="253548"/>
            <a:ext cx="561219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7542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DE97CD6D-4C67-4A94-8B74-88CF9EE65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17182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ΚΑΛΟ ΜΗΝΑ !!!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3FB4169-47E0-4D89-B5D4-7D0AF09A7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46137" y="2538919"/>
            <a:ext cx="4602152" cy="35578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182880">
              <a:lnSpc>
                <a:spcPct val="100000"/>
              </a:lnSpc>
              <a:buFont typeface="Garamond" pitchFamily="18" charset="0"/>
              <a:buChar char="◦"/>
            </a:pPr>
            <a:r>
              <a:rPr lang="en-US" sz="2800" dirty="0">
                <a:latin typeface="Arial"/>
                <a:cs typeface="Arial"/>
              </a:rPr>
              <a:t>Σας </a:t>
            </a:r>
            <a:r>
              <a:rPr lang="en-US" sz="2800" dirty="0" err="1">
                <a:latin typeface="Arial"/>
                <a:cs typeface="Arial"/>
              </a:rPr>
              <a:t>εύχομ</a:t>
            </a:r>
            <a:r>
              <a:rPr lang="en-US" sz="2800" dirty="0">
                <a:latin typeface="Arial"/>
                <a:cs typeface="Arial"/>
              </a:rPr>
              <a:t>αι  </a:t>
            </a:r>
            <a:r>
              <a:rPr lang="en-US" sz="2800" dirty="0" err="1">
                <a:latin typeface="Arial"/>
                <a:cs typeface="Arial"/>
              </a:rPr>
              <a:t>έν</a:t>
            </a:r>
            <a:r>
              <a:rPr lang="en-US" sz="2800" dirty="0">
                <a:latin typeface="Arial"/>
                <a:cs typeface="Arial"/>
              </a:rPr>
              <a:t>α </a:t>
            </a:r>
            <a:r>
              <a:rPr lang="en-US" sz="2800" dirty="0" err="1">
                <a:latin typeface="Arial"/>
                <a:cs typeface="Arial"/>
              </a:rPr>
              <a:t>λουλουδάτο</a:t>
            </a:r>
            <a:r>
              <a:rPr lang="en-US" sz="2800" dirty="0">
                <a:latin typeface="Arial"/>
                <a:cs typeface="Arial"/>
              </a:rPr>
              <a:t> ,  </a:t>
            </a:r>
            <a:r>
              <a:rPr lang="en-US" sz="2800" dirty="0" err="1">
                <a:latin typeface="Arial"/>
                <a:cs typeface="Arial"/>
              </a:rPr>
              <a:t>ευωδι</a:t>
            </a:r>
            <a:r>
              <a:rPr lang="en-US" sz="2800" dirty="0">
                <a:latin typeface="Arial"/>
                <a:cs typeface="Arial"/>
              </a:rPr>
              <a:t>α</a:t>
            </a:r>
            <a:r>
              <a:rPr lang="en-US" sz="2800" dirty="0" err="1">
                <a:latin typeface="Arial"/>
                <a:cs typeface="Arial"/>
              </a:rPr>
              <a:t>στό</a:t>
            </a:r>
            <a:r>
              <a:rPr lang="en-US" sz="2800" dirty="0">
                <a:latin typeface="Arial"/>
                <a:cs typeface="Arial"/>
              </a:rPr>
              <a:t> και υπ</a:t>
            </a:r>
            <a:r>
              <a:rPr lang="en-US" sz="2800" dirty="0" err="1">
                <a:latin typeface="Arial"/>
                <a:cs typeface="Arial"/>
              </a:rPr>
              <a:t>έροχο</a:t>
            </a:r>
            <a:r>
              <a:rPr lang="en-US" sz="2800" dirty="0">
                <a:latin typeface="Arial"/>
                <a:cs typeface="Arial"/>
              </a:rPr>
              <a:t>  </a:t>
            </a:r>
            <a:r>
              <a:rPr lang="en-US" sz="2800" dirty="0" err="1">
                <a:latin typeface="Arial"/>
                <a:cs typeface="Arial"/>
              </a:rPr>
              <a:t>τριήμερο</a:t>
            </a:r>
            <a:r>
              <a:rPr lang="en-US" sz="2800" dirty="0">
                <a:latin typeface="Arial"/>
                <a:cs typeface="Arial"/>
              </a:rPr>
              <a:t> !!!</a:t>
            </a:r>
          </a:p>
        </p:txBody>
      </p:sp>
    </p:spTree>
    <p:extLst>
      <p:ext uri="{BB962C8B-B14F-4D97-AF65-F5344CB8AC3E}">
        <p14:creationId xmlns:p14="http://schemas.microsoft.com/office/powerpoint/2010/main" val="420371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83E0B076-70B2-4BA7-B180-209E6D801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4C1262DB-2217-4833-97B6-F2E848AE5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96E31C53-2B4C-4EC3-ABBE-C7A406EE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601F7E2-E707-4AFA-B8EA-9A11AF9A9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 sz="5600"/>
              <a:t>        </a:t>
            </a:r>
            <a:r>
              <a:rPr lang="el-GR" sz="5600">
                <a:latin typeface="Calibri"/>
                <a:cs typeface="Calibri"/>
              </a:rPr>
              <a:t>                         ΤΟΥΡΚΟΚΡΑΤΙΑ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FD5695-1951-4C82-97CA-93E037A8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solidFill>
                  <a:srgbClr val="002060"/>
                </a:solidFill>
              </a:rPr>
              <a:t>Τουρκοκρατία </a:t>
            </a:r>
            <a:r>
              <a:rPr lang="el-GR" dirty="0"/>
              <a:t>: Η  περίοδος  που η ελληνική χερσόνησος ήταν κατακτημένη από τους Τούρκους(1453-1821).Τα Ιόνια νησιά (εκτός από τη Λευκάδα) ήταν κατακτημένα από τους Βενετούς.</a:t>
            </a:r>
          </a:p>
          <a:p>
            <a:endParaRPr lang="el-GR"/>
          </a:p>
          <a:p>
            <a:pPr marL="0" indent="0">
              <a:buNone/>
            </a:pPr>
            <a:r>
              <a:rPr lang="el-GR" b="1" dirty="0"/>
              <a:t>ΔΥΣΚΟΛΟΙ ΟΙ 2 ΠΡΩΤΟΙ ΑΙΩΝΕΣ</a:t>
            </a:r>
            <a:endParaRPr lang="el-GR" b="1"/>
          </a:p>
          <a:p>
            <a:pPr>
              <a:buFont typeface="Wingdings" pitchFamily="18" charset="0"/>
              <a:buChar char="v"/>
            </a:pPr>
            <a:r>
              <a:rPr lang="el-GR" dirty="0">
                <a:latin typeface="Calibri"/>
                <a:cs typeface="Calibri"/>
              </a:rPr>
              <a:t>Πολλοί μετακινήθηκαν σε ορεινά μέρη.</a:t>
            </a:r>
          </a:p>
          <a:p>
            <a:pPr>
              <a:buFont typeface="Wingdings" pitchFamily="18" charset="0"/>
              <a:buChar char="v"/>
            </a:pPr>
            <a:r>
              <a:rPr lang="el-GR" dirty="0">
                <a:latin typeface="Calibri"/>
                <a:cs typeface="Calibri"/>
              </a:rPr>
              <a:t>Οι λόγιοι κατέφυγαν στη Δυτική Ευρώπη.</a:t>
            </a:r>
          </a:p>
          <a:p>
            <a:pPr>
              <a:buFont typeface="Wingdings" pitchFamily="18" charset="0"/>
              <a:buChar char="v"/>
            </a:pPr>
            <a:r>
              <a:rPr lang="el-GR" dirty="0">
                <a:latin typeface="Calibri"/>
                <a:cs typeface="Calibri"/>
              </a:rPr>
              <a:t>Οι Βυζαντινοί άρχοντες εξαφανίστηκαν.</a:t>
            </a:r>
          </a:p>
          <a:p>
            <a:pPr>
              <a:buFont typeface="Wingdings" pitchFamily="18" charset="0"/>
              <a:buChar char="v"/>
            </a:pPr>
            <a:endParaRPr lang="el-GR" b="1">
              <a:latin typeface="Calibri"/>
              <a:cs typeface="Calibri"/>
            </a:endParaRPr>
          </a:p>
        </p:txBody>
      </p:sp>
      <p:pic>
        <p:nvPicPr>
          <p:cNvPr id="4" name="Εικόνα 4" descr="Εικόνα που περιέχει υπαίθριος, κτίριο, πρόβατο, πόλη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293102EC-2F5E-4877-919F-006BB12BBA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45" r="26079" b="-1"/>
          <a:stretch/>
        </p:blipFill>
        <p:spPr>
          <a:xfrm>
            <a:off x="8020571" y="2161488"/>
            <a:ext cx="3019646" cy="36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90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E0B076-70B2-4BA7-B180-209E6D801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1262DB-2217-4833-97B6-F2E848AE5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E31C53-2B4C-4EC3-ABBE-C7A406EE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C70BD7A-6DD9-468E-ABD2-5BE3F2EEF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 sz="4600" dirty="0">
                <a:latin typeface="Calibri"/>
                <a:cs typeface="Calibri"/>
              </a:rPr>
              <a:t>ΒΕΛΤΙΩΣΗ ΤΗΣ ΚΑΤΑΣΤΑΣΗΣ </a:t>
            </a:r>
            <a:r>
              <a:rPr lang="el-GR" sz="4600">
                <a:latin typeface="Calibri"/>
                <a:cs typeface="Calibri"/>
              </a:rPr>
              <a:t>ΑΠΟ</a:t>
            </a:r>
            <a:r>
              <a:rPr lang="el-GR" sz="4600" dirty="0">
                <a:latin typeface="Calibri"/>
                <a:cs typeface="Calibri"/>
              </a:rPr>
              <a:t> ΤΑ ΜΕΣΑ ΤΟΥ 16ου ΑΙΩΝΑ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63E722-F395-4ECA-BEFD-A255461D3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itchFamily="18" charset="0"/>
              <a:buChar char="Ø"/>
            </a:pPr>
            <a:r>
              <a:rPr lang="el-GR" dirty="0"/>
              <a:t>Μείωση των στρατιωτικών συγκρούσεων στον ελλαδικό χώρο</a:t>
            </a:r>
          </a:p>
          <a:p>
            <a:pPr>
              <a:buFont typeface="Wingdings" pitchFamily="18" charset="0"/>
              <a:buChar char="Ø"/>
            </a:pPr>
            <a:endParaRPr lang="el-GR" dirty="0"/>
          </a:p>
          <a:p>
            <a:pPr>
              <a:buFont typeface="Wingdings" pitchFamily="18" charset="0"/>
              <a:buChar char="Ø"/>
            </a:pPr>
            <a:r>
              <a:rPr lang="el-GR" dirty="0"/>
              <a:t>Περιορισμός της φορολογίας και του παιδομαζώματος</a:t>
            </a:r>
          </a:p>
          <a:p>
            <a:pPr>
              <a:buFont typeface="Wingdings" pitchFamily="18" charset="0"/>
              <a:buChar char="Ø"/>
            </a:pPr>
            <a:endParaRPr lang="el-GR" dirty="0"/>
          </a:p>
          <a:p>
            <a:pPr>
              <a:buFont typeface="Wingdings" pitchFamily="18" charset="0"/>
              <a:buChar char="Ø"/>
            </a:pPr>
            <a:r>
              <a:rPr lang="el-GR" dirty="0"/>
              <a:t>Τόνωση της παιδείας με τη συμβολή των Ελλήνων της Διασποράς(αναγέννηση της εκπαίδευσης που προετοίμασε το έδαφος για την απελευθέρωση)</a:t>
            </a:r>
          </a:p>
        </p:txBody>
      </p:sp>
      <p:pic>
        <p:nvPicPr>
          <p:cNvPr id="4" name="Εικόνα 4" descr="Εικόνα που περιέχει άτομο, ομάδα, άτομα, γυναίκ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CCDB131A-201F-4635-9B4B-94DF8B3A05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29" r="23786" b="-3"/>
          <a:stretch/>
        </p:blipFill>
        <p:spPr>
          <a:xfrm>
            <a:off x="8020571" y="2161488"/>
            <a:ext cx="3019646" cy="36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34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>
            <a:extLst>
              <a:ext uri="{FF2B5EF4-FFF2-40B4-BE49-F238E27FC236}">
                <a16:creationId xmlns:a16="http://schemas.microsoft.com/office/drawing/2014/main" id="{84A3A5EB-931E-46DE-A692-6731DB988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2358634F-705D-44E4-9FBF-A406E2F9A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6FCFE1E3-A09C-4196-A99F-B7C3014E9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D3E6887-566E-4E99-BD14-6F5281EE4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 sz="5100">
                <a:latin typeface="Calibri"/>
                <a:cs typeface="Calibri"/>
              </a:rPr>
              <a:t>                        ΒΕΝΕΤΟΙ ΚΑΤΑΚΤΗΤΕΣ</a:t>
            </a:r>
            <a:endParaRPr lang="el-GR" sz="51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851229-1891-4819-875D-FD7C259BC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itchFamily="18" charset="0"/>
              <a:buChar char="§"/>
            </a:pPr>
            <a:r>
              <a:rPr lang="el-GR" dirty="0"/>
              <a:t>Δεν επιτρέπουν τη συμμετοχή των Ελλήνων στη διοίκηση.</a:t>
            </a:r>
          </a:p>
          <a:p>
            <a:pPr>
              <a:buFont typeface="Wingdings" pitchFamily="18" charset="0"/>
              <a:buChar char="§"/>
            </a:pPr>
            <a:endParaRPr lang="el-GR" dirty="0"/>
          </a:p>
          <a:p>
            <a:pPr>
              <a:buFont typeface="Wingdings" pitchFamily="18" charset="0"/>
              <a:buChar char="§"/>
            </a:pPr>
            <a:r>
              <a:rPr lang="el-GR" dirty="0"/>
              <a:t>Επιβάλλουν βαριά φορολογία.</a:t>
            </a:r>
          </a:p>
          <a:p>
            <a:pPr>
              <a:buFont typeface="Wingdings" pitchFamily="18" charset="0"/>
              <a:buChar char="§"/>
            </a:pPr>
            <a:endParaRPr lang="el-GR" dirty="0"/>
          </a:p>
          <a:p>
            <a:pPr>
              <a:buFont typeface="Wingdings" pitchFamily="18" charset="0"/>
              <a:buChar char="§"/>
            </a:pPr>
            <a:r>
              <a:rPr lang="el-GR" dirty="0"/>
              <a:t>Χρησιμοποιούν τους Έλληνες σε αγγαρείες (κατασκευή δημοσίων έργων).  </a:t>
            </a:r>
          </a:p>
          <a:p>
            <a:pPr>
              <a:buFont typeface="Wingdings" pitchFamily="18" charset="0"/>
              <a:buChar char="§"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ΑΠΟΤΕΛΕΣΜΑ: Διαμαρτυρίες και εξεγέρσεις εναντίον των  κατακτητών  με γνωστότερη το &lt;&lt;Ρεμπελιό των ποπολάρων&gt;&gt; στη Ζάκυνθο το 1628.</a:t>
            </a:r>
          </a:p>
          <a:p>
            <a:pPr>
              <a:buFont typeface="Wingdings" pitchFamily="18" charset="0"/>
              <a:buChar char="§"/>
            </a:pPr>
            <a:endParaRPr lang="el-GR" dirty="0"/>
          </a:p>
        </p:txBody>
      </p:sp>
      <p:pic>
        <p:nvPicPr>
          <p:cNvPr id="4" name="Εικόνα 4" descr="Εικόνα που περιέχει άτομο, κτίριο, ομάδα, οδ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10AFF17-2062-4B57-9CB2-55F57310A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571" y="2973091"/>
            <a:ext cx="3019646" cy="200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56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83E0B076-70B2-4BA7-B180-209E6D801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4C1262DB-2217-4833-97B6-F2E848AE5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96E31C53-2B4C-4EC3-ABBE-C7A406EE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8C8D5A6-DC0A-4B7E-8EA2-2B2E68201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 sz="5100">
                <a:latin typeface="Calibri"/>
                <a:cs typeface="Calibri"/>
              </a:rPr>
              <a:t>ΟΙ ΒΕΝΕΤΟΙ ΓΙΝΟΝΤΑΙ ΠΙΟ ΦΙΛΙΚΟΙ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BA2123-2FDE-4512-8528-60F1FE69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dirty="0"/>
              <a:t>Όταν οι Βενετοί έχασαν εδάφη από τους Οθωμανούς έγιναν φιλικότεροι με τους Έλληνες.</a:t>
            </a:r>
          </a:p>
          <a:p>
            <a:pPr marL="342900" indent="-342900">
              <a:buAutoNum type="arabicPeriod"/>
            </a:pPr>
            <a:r>
              <a:rPr lang="el-GR" dirty="0"/>
              <a:t>Μικτοί γάμοι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/>
              <a:t>Κοινές οικονομικές δραστηριότητες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/>
              <a:t>Οι Έλληνες είχαν αναλάβει το βάρος της άμυνας εναντίον των Τούρκων.</a:t>
            </a:r>
          </a:p>
        </p:txBody>
      </p:sp>
      <p:pic>
        <p:nvPicPr>
          <p:cNvPr id="4" name="Εικόνα 4" descr="Εικόνα που περιέχει χαλί, έπιπλ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E0FAB299-9435-438C-95AF-BE4C1332E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08" r="24838" b="-1"/>
          <a:stretch/>
        </p:blipFill>
        <p:spPr>
          <a:xfrm>
            <a:off x="8020571" y="2161488"/>
            <a:ext cx="3019646" cy="36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9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62E3493C-9EE5-40C5-9902-4A0416374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C93C2DD8-0EC6-4B41-91E6-4A8E336AF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Εικόνα 4" descr="Εικόνα που περιέχει φωτογραφία, καθιστός, ρολόι, καθρέφτ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C62D45BF-DFD7-44EF-BC9D-34545652F8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88" r="3334"/>
          <a:stretch/>
        </p:blipFill>
        <p:spPr>
          <a:xfrm>
            <a:off x="234696" y="237744"/>
            <a:ext cx="3996183" cy="6382512"/>
          </a:xfrm>
          <a:prstGeom prst="rect">
            <a:avLst/>
          </a:prstGeom>
        </p:spPr>
      </p:pic>
      <p:sp>
        <p:nvSpPr>
          <p:cNvPr id="14" name="Rectangle 12">
            <a:extLst>
              <a:ext uri="{FF2B5EF4-FFF2-40B4-BE49-F238E27FC236}">
                <a16:creationId xmlns:a16="http://schemas.microsoft.com/office/drawing/2014/main" id="{D5E3F933-FC69-4374-A35F-CF403653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494" y="374904"/>
            <a:ext cx="7440649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1D88BCE-1372-42F8-9A15-32ED9897D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>
            <a:normAutofit/>
          </a:bodyPr>
          <a:lstStyle/>
          <a:p>
            <a:r>
              <a:rPr lang="el-GR" sz="3100" dirty="0">
                <a:latin typeface="Calibri"/>
                <a:cs typeface="Calibri"/>
              </a:rPr>
              <a:t>ΠΩΣ ΚΑΤΑΦΕΡΑΝ ΟΙ ΥΠΟΔΟΥΛΟΙ ΕΛΛΗΝΕΣ ΝΑ ΜΗΝ ΑΦΟΜΟΙΩΘΟΥΝ </a:t>
            </a:r>
            <a:r>
              <a:rPr lang="el-GR" sz="3100">
                <a:latin typeface="Calibri"/>
                <a:cs typeface="Calibri"/>
              </a:rPr>
              <a:t>ΑΠΟ </a:t>
            </a:r>
            <a:r>
              <a:rPr lang="el-GR" sz="3100" dirty="0">
                <a:latin typeface="Calibri"/>
                <a:cs typeface="Calibri"/>
              </a:rPr>
              <a:t>ΤΟΥΣ ΚΑΤΑΚΤΗΤΕΣ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966969-6C80-42AF-A8B5-84F579B30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l-GR">
                <a:latin typeface="Calibri"/>
                <a:cs typeface="Calibri"/>
              </a:rPr>
              <a:t>Κατάφεραν να διατηρήσουν τρία βασικά στοιχεία της εθνικής τους ταυτότητας:</a:t>
            </a:r>
            <a:endParaRPr lang="el-GR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l-GR">
                <a:latin typeface="Calibri"/>
                <a:cs typeface="Calibri"/>
              </a:rPr>
              <a:t> 1)Θρησκεία</a:t>
            </a:r>
            <a:endParaRPr lang="el-GR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l-GR">
                <a:latin typeface="Calibri"/>
                <a:cs typeface="Calibri"/>
              </a:rPr>
              <a:t> 2)Γλώσσα</a:t>
            </a:r>
          </a:p>
          <a:p>
            <a:pPr marL="0" indent="0">
              <a:buNone/>
            </a:pPr>
            <a:r>
              <a:rPr lang="el-GR">
                <a:latin typeface="Calibri"/>
                <a:cs typeface="Calibri"/>
              </a:rPr>
              <a:t> 3)Παράδοση</a:t>
            </a:r>
          </a:p>
          <a:p>
            <a:pPr marL="0" indent="0">
              <a:buNone/>
            </a:pPr>
            <a:r>
              <a:rPr lang="el-GR">
                <a:latin typeface="Calibri"/>
                <a:cs typeface="Calibri"/>
              </a:rPr>
              <a:t>Σε αυτό συνέβαλαν η Εκκλησία και οι Έλληνες  της Διασποράς που βοήθησαν στην τόνωση της παιδείας του έθνους.</a:t>
            </a:r>
          </a:p>
          <a:p>
            <a:pPr marL="457200" indent="-457200">
              <a:buAutoNum type="arabicParenR"/>
            </a:pPr>
            <a:endParaRPr lang="el-G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0051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2CF7F3-DD7B-4189-AB4C-2071ECE8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Calibri"/>
                <a:cs typeface="Calibri"/>
              </a:rPr>
              <a:t>                                        </a:t>
            </a:r>
            <a:r>
              <a:rPr lang="el-GR" sz="2800">
                <a:latin typeface="Calibri"/>
                <a:cs typeface="Calibri"/>
              </a:rPr>
              <a:t>      </a:t>
            </a:r>
            <a:r>
              <a:rPr lang="el-GR" sz="2800" b="1">
                <a:latin typeface="Calibri"/>
                <a:cs typeface="Calibri"/>
              </a:rPr>
              <a:t>ΓΛΩΣΣΑΡΙ</a:t>
            </a:r>
            <a:endParaRPr lang="el-GR" sz="2800">
              <a:latin typeface="Calibri"/>
              <a:cs typeface="Calibri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F80DE7-0851-4978-ADB7-7ECC7E60A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itchFamily="18" charset="0"/>
              <a:buChar char="§"/>
            </a:pPr>
            <a:r>
              <a:rPr lang="el-GR" dirty="0">
                <a:solidFill>
                  <a:srgbClr val="002060"/>
                </a:solidFill>
              </a:rPr>
              <a:t>Ιόνια   Νησιά</a:t>
            </a:r>
            <a:r>
              <a:rPr lang="el-GR" dirty="0"/>
              <a:t>: Τα  νησιά του Ιονίου Πελάγους, τα Επτάνησα.</a:t>
            </a:r>
          </a:p>
          <a:p>
            <a:pPr marL="342900" indent="-342900">
              <a:buFont typeface="Wingdings" pitchFamily="18" charset="0"/>
              <a:buChar char="§"/>
            </a:pPr>
            <a:r>
              <a:rPr lang="el-GR" dirty="0">
                <a:solidFill>
                  <a:srgbClr val="002060"/>
                </a:solidFill>
              </a:rPr>
              <a:t>Λόγιος</a:t>
            </a:r>
            <a:r>
              <a:rPr lang="el-GR" dirty="0"/>
              <a:t> : Αυτός που ασχολείται με τα γράμματα και τις τέχνες.</a:t>
            </a:r>
          </a:p>
          <a:p>
            <a:pPr marL="342900" indent="-342900">
              <a:buFont typeface="Wingdings" pitchFamily="18" charset="0"/>
              <a:buChar char="§"/>
            </a:pPr>
            <a:r>
              <a:rPr lang="el-GR" dirty="0">
                <a:solidFill>
                  <a:srgbClr val="002060"/>
                </a:solidFill>
              </a:rPr>
              <a:t>Έλληνες της Διασποράς</a:t>
            </a:r>
            <a:r>
              <a:rPr lang="el-GR" dirty="0"/>
              <a:t>: Οι Έλληνες που ζούσαν έξω από τα σύνορα της Οθωμανικής Αυτοκρατορίας.</a:t>
            </a:r>
          </a:p>
          <a:p>
            <a:pPr marL="342900" indent="-342900">
              <a:buFont typeface="Wingdings" pitchFamily="18" charset="0"/>
              <a:buChar char="§"/>
            </a:pPr>
            <a:r>
              <a:rPr lang="el-GR" dirty="0">
                <a:solidFill>
                  <a:srgbClr val="002060"/>
                </a:solidFill>
              </a:rPr>
              <a:t>Βένετοι</a:t>
            </a:r>
            <a:r>
              <a:rPr lang="el-GR" dirty="0"/>
              <a:t>: Οι πολίτες της Βενετίας, παραθαλάσσιας πόλης της Ιταλίας  και μεγάλης ναυτικής δύναμης της εποχής.</a:t>
            </a:r>
          </a:p>
          <a:p>
            <a:pPr marL="342900" indent="-342900">
              <a:buFont typeface="Wingdings" pitchFamily="18" charset="0"/>
              <a:buChar char="§"/>
            </a:pPr>
            <a:r>
              <a:rPr lang="el-GR" dirty="0">
                <a:solidFill>
                  <a:srgbClr val="002060"/>
                </a:solidFill>
              </a:rPr>
              <a:t>Παιδομάζωμα</a:t>
            </a:r>
            <a:r>
              <a:rPr lang="el-GR" dirty="0"/>
              <a:t>: Υποχρεωτική στρατολόγηση από τους Οθωμανούς νεαρών αγοριών χριστιανικών οικογενειών με σκοπό την επάνδρωση του σώματος των Γενιτσάρων. Εφαρμόστηκε πρώτη φορά στη Θεσσαλονίκη το 1395.</a:t>
            </a:r>
          </a:p>
        </p:txBody>
      </p:sp>
    </p:spTree>
    <p:extLst>
      <p:ext uri="{BB962C8B-B14F-4D97-AF65-F5344CB8AC3E}">
        <p14:creationId xmlns:p14="http://schemas.microsoft.com/office/powerpoint/2010/main" val="3816510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90F2AB-B7A8-420A-AE9D-A054181D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>
                <a:latin typeface="Calibri"/>
                <a:cs typeface="Calibri"/>
              </a:rPr>
              <a:t>Κάνε την αντιστοίχιση.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762DFC-E604-4E1F-B66C-1448D6A783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rabicParenR"/>
            </a:pPr>
            <a:r>
              <a:rPr lang="el-GR" dirty="0"/>
              <a:t>Ιόνια Νησιά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/>
              <a:t>Βένετοι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/>
              <a:t>Ρεμπελιό των ποπολάρων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/>
              <a:t>Άλωση της Πόλης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/>
              <a:t>Λόγιοι</a:t>
            </a:r>
          </a:p>
          <a:p>
            <a:pPr marL="342900" indent="-342900">
              <a:buFont typeface="Wingdings" pitchFamily="18" charset="0"/>
              <a:buChar char="ü"/>
            </a:pP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915CF7B-2AED-445F-93B5-9D36167EA5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rabicParenR"/>
            </a:pPr>
            <a:r>
              <a:rPr lang="el-GR" dirty="0">
                <a:solidFill>
                  <a:srgbClr val="FF0000"/>
                </a:solidFill>
              </a:rPr>
              <a:t>Λευκάδα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>
                <a:solidFill>
                  <a:srgbClr val="FF0000"/>
                </a:solidFill>
              </a:rPr>
              <a:t>Ιταλοί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>
                <a:solidFill>
                  <a:srgbClr val="FF0000"/>
                </a:solidFill>
              </a:rPr>
              <a:t>1628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>
                <a:solidFill>
                  <a:srgbClr val="FF0000"/>
                </a:solidFill>
              </a:rPr>
              <a:t>1453</a:t>
            </a:r>
          </a:p>
          <a:p>
            <a:pPr marL="342900" indent="-342900">
              <a:buAutoNum type="arabicParenR"/>
            </a:pPr>
            <a:endParaRPr lang="el-GR" dirty="0"/>
          </a:p>
          <a:p>
            <a:pPr marL="342900" indent="-342900">
              <a:buAutoNum type="arabicParenR"/>
            </a:pPr>
            <a:r>
              <a:rPr lang="el-GR" dirty="0">
                <a:solidFill>
                  <a:srgbClr val="FF0000"/>
                </a:solidFill>
              </a:rPr>
              <a:t>Μορφωμένοι</a:t>
            </a:r>
          </a:p>
        </p:txBody>
      </p:sp>
    </p:spTree>
    <p:extLst>
      <p:ext uri="{BB962C8B-B14F-4D97-AF65-F5344CB8AC3E}">
        <p14:creationId xmlns:p14="http://schemas.microsoft.com/office/powerpoint/2010/main" val="2112582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8C9DC7-C35A-4E40-BE73-14C441BB1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>
                <a:latin typeface="Calibri"/>
                <a:cs typeface="Calibri"/>
              </a:rPr>
              <a:t>Βάλε  Σ  για το σωστό και Λ  </a:t>
            </a:r>
            <a:r>
              <a:rPr lang="el-GR" sz="2400" dirty="0">
                <a:latin typeface="Calibri"/>
                <a:cs typeface="Calibri"/>
              </a:rPr>
              <a:t>για το λάθος.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6178D1-9586-4F74-92BF-BBF094454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el-GR" dirty="0"/>
              <a:t>Από τον 14ο αιώνα έως τον 18ο αιώνα τα Ιόνια νησιά τα κατείχαν οι Γάλλοι.   </a:t>
            </a:r>
            <a:r>
              <a:rPr lang="el-GR" dirty="0">
                <a:solidFill>
                  <a:srgbClr val="FF0000"/>
                </a:solidFill>
              </a:rPr>
              <a:t>Λ</a:t>
            </a:r>
            <a:endParaRPr lang="el-GR" dirty="0"/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/>
              <a:t>Η περίοδος της Τουρκοκρατίας στον ελληνικό χώρο αρχίζει από τα μέσα του 15ου αιώνα. </a:t>
            </a:r>
            <a:r>
              <a:rPr lang="el-GR" dirty="0">
                <a:solidFill>
                  <a:srgbClr val="FF0000"/>
                </a:solidFill>
              </a:rPr>
              <a:t> Σ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/>
              <a:t>Το ρεμπελιό των ποπολάρων έγινε στην Κέρκυρα. </a:t>
            </a:r>
            <a:r>
              <a:rPr lang="el-GR" dirty="0">
                <a:solidFill>
                  <a:srgbClr val="FF0000"/>
                </a:solidFill>
              </a:rPr>
              <a:t> Λ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/>
              <a:t>Οι  Έλληνες της Διασποράς ζούσαν στην Κωνσταντινούπολη.  </a:t>
            </a:r>
            <a:r>
              <a:rPr lang="el-GR" dirty="0">
                <a:solidFill>
                  <a:srgbClr val="FF0000"/>
                </a:solidFill>
              </a:rPr>
              <a:t> Λ</a:t>
            </a:r>
          </a:p>
          <a:p>
            <a:pPr marL="342900" indent="-342900">
              <a:buAutoNum type="arabicPeriod"/>
            </a:pPr>
            <a:endParaRPr lang="el-GR" dirty="0"/>
          </a:p>
          <a:p>
            <a:pPr marL="342900" indent="-342900">
              <a:buAutoNum type="arabicPeriod"/>
            </a:pPr>
            <a:r>
              <a:rPr lang="el-GR" dirty="0"/>
              <a:t>Οι Βενετοί κατείχαν τα Επτάνησα έως το 1797.  </a:t>
            </a:r>
            <a:r>
              <a:rPr lang="el-GR" dirty="0">
                <a:solidFill>
                  <a:srgbClr val="FF0000"/>
                </a:solidFill>
              </a:rPr>
              <a:t> Σ</a:t>
            </a:r>
          </a:p>
        </p:txBody>
      </p:sp>
    </p:spTree>
    <p:extLst>
      <p:ext uri="{BB962C8B-B14F-4D97-AF65-F5344CB8AC3E}">
        <p14:creationId xmlns:p14="http://schemas.microsoft.com/office/powerpoint/2010/main" val="184518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Edwardian Script IT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emb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SavonVTI</vt:lpstr>
      <vt:lpstr>Η  ΚΑΤΑΚΤΗΣΗ  ΤΗΣ ΕΛΛΗΝΙΚΗΣ ΧΕΡΣΟΝΗΣΟΥ</vt:lpstr>
      <vt:lpstr>                                 ΤΟΥΡΚΟΚΡΑΤΙΑ</vt:lpstr>
      <vt:lpstr>ΒΕΛΤΙΩΣΗ ΤΗΣ ΚΑΤΑΣΤΑΣΗΣ ΑΠΟ ΤΑ ΜΕΣΑ ΤΟΥ 16ου ΑΙΩΝΑ</vt:lpstr>
      <vt:lpstr>                        ΒΕΝΕΤΟΙ ΚΑΤΑΚΤΗΤΕΣ</vt:lpstr>
      <vt:lpstr>ΟΙ ΒΕΝΕΤΟΙ ΓΙΝΟΝΤΑΙ ΠΙΟ ΦΙΛΙΚΟΙ</vt:lpstr>
      <vt:lpstr>ΠΩΣ ΚΑΤΑΦΕΡΑΝ ΟΙ ΥΠΟΔΟΥΛΟΙ ΕΛΛΗΝΕΣ ΝΑ ΜΗΝ ΑΦΟΜΟΙΩΘΟΥΝ ΑΠΟ ΤΟΥΣ ΚΑΤΑΚΤΗΤΕΣ</vt:lpstr>
      <vt:lpstr>                                              ΓΛΩΣΣΑΡΙ</vt:lpstr>
      <vt:lpstr>Κάνε την αντιστοίχιση.</vt:lpstr>
      <vt:lpstr>Βάλε  Σ  για το σωστό και Λ  για το λάθος.</vt:lpstr>
      <vt:lpstr>ΚΑΛΟ ΜΗΝΑ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873</cp:revision>
  <dcterms:created xsi:type="dcterms:W3CDTF">2020-04-22T15:36:41Z</dcterms:created>
  <dcterms:modified xsi:type="dcterms:W3CDTF">2020-05-08T17:38:53Z</dcterms:modified>
</cp:coreProperties>
</file>