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C6925F-CAFF-4BAC-91CC-200FED5C9F4A}" v="99" dt="2020-04-03T17:47:04.050"/>
    <p1510:client id="{C0882CD0-64BF-49E8-A99B-6F45F8942554}" v="7319" dt="2020-04-02T14:59:23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36172B-4D24-427E-B2F4-5BE215DA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>
                <a:solidFill>
                  <a:srgbClr val="FF0000"/>
                </a:solidFill>
                <a:latin typeface="Arial"/>
                <a:cs typeface="Arial"/>
              </a:rPr>
              <a:t>ΕΠΑΝΑΛΗΠΤΙΚΕΣ ΑΣΚΗΣΕΙΣ ΕΝΟΤΗΤΑΣ 10 &lt;&lt;ΑΤΥΧΗΜΑΤΑ&gt;&gt;</a:t>
            </a:r>
            <a:endParaRPr lang="el-GR" dirty="0">
              <a:cs typeface="Calibri Light" panose="020F0302020204030204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613473-9CB8-4338-A2E3-43E5EE56A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Ώρα για λίγη...ορθογραφία!!!Συμπλήρωσε το γράμμα που λείπει και τόνισε.</a:t>
            </a:r>
          </a:p>
          <a:p>
            <a:pPr marL="0" indent="0">
              <a:buNone/>
            </a:pP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Μεσ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...τοιχία                                                                 </a:t>
            </a:r>
          </a:p>
          <a:p>
            <a:pPr marL="0" indent="0">
              <a:buNone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Οικ...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ακός</a:t>
            </a:r>
            <a:endParaRPr lang="el-GR" sz="240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Ηλεκτρ...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κή</a:t>
            </a:r>
            <a:endParaRPr lang="el-GR" sz="240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Επίτ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...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μος</a:t>
            </a:r>
            <a:endParaRPr lang="el-GR" sz="240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Μετρι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...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φρων</a:t>
            </a:r>
            <a:endParaRPr lang="el-GR" sz="240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Μ...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στήριος</a:t>
            </a:r>
            <a:endParaRPr lang="el-GR" sz="240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Περ...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φανος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03974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A2A024-AD56-4BB3-B445-14429AB2E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>
                <a:latin typeface="Arial"/>
                <a:cs typeface="Arial"/>
              </a:rPr>
              <a:t>Υπογράμμισε τις βουλητικές προτάσεις.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0C5E21-AB77-4F7B-AC2E-AE06FCD17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Courier New" panose="020B0604020202020204" pitchFamily="34" charset="0"/>
              <a:buChar char="o"/>
            </a:pPr>
            <a:r>
              <a:rPr lang="el-GR" sz="2000" dirty="0">
                <a:latin typeface="Arial"/>
                <a:cs typeface="Calibri" panose="020F0502020204030204"/>
              </a:rPr>
              <a:t>Του ζήτησα να έρθει γρήγορα.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l-GR" sz="2000" dirty="0">
                <a:latin typeface="Arial"/>
                <a:cs typeface="Calibri" panose="020F0502020204030204"/>
              </a:rPr>
              <a:t>Θέλαμε να πάμε στο γήπεδο, αλλά έβρεχε.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l-GR" sz="2000" dirty="0">
                <a:latin typeface="Arial"/>
                <a:cs typeface="Calibri" panose="020F0502020204030204"/>
              </a:rPr>
              <a:t>Θέλω να δουλεύω για να νιώθω χρήσιμος άνθρωπος.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l-GR" sz="2000" dirty="0">
                <a:latin typeface="Arial"/>
                <a:cs typeface="Calibri" panose="020F0502020204030204"/>
              </a:rPr>
              <a:t>Από μικρός ήθελε να γίνει μουσικός.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l-GR" sz="2000" dirty="0">
                <a:latin typeface="Arial"/>
                <a:cs typeface="Calibri" panose="020F0502020204030204"/>
              </a:rPr>
              <a:t>Έβρεχε τόσο δυνατά ώστε δεν μπόρεσα να βγω έξω.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l-GR" sz="2000" dirty="0">
                <a:latin typeface="Arial"/>
                <a:cs typeface="Calibri" panose="020F0502020204030204"/>
              </a:rPr>
              <a:t>Ήρθε να με δει.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l-GR" sz="2000" dirty="0">
                <a:latin typeface="Arial"/>
                <a:cs typeface="Calibri" panose="020F0502020204030204"/>
              </a:rPr>
              <a:t>Φώναζε να τον ακούσουμε.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l-GR" sz="2000" dirty="0">
                <a:latin typeface="Arial"/>
                <a:cs typeface="Calibri" panose="020F0502020204030204"/>
              </a:rPr>
              <a:t>Ήταν τόσο κακός, ώστε να μην τον θέλει κανείς.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l-GR" sz="2000" dirty="0">
                <a:latin typeface="Arial"/>
                <a:cs typeface="Calibri" panose="020F0502020204030204"/>
              </a:rPr>
              <a:t>Θέλω να μου πεις την αλήθεια.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l-GR" sz="2000" dirty="0">
                <a:latin typeface="Arial"/>
                <a:cs typeface="Calibri" panose="020F0502020204030204"/>
              </a:rPr>
              <a:t>Βάδιζαν μαζί, ώστε να είναι πιο ασφαλής.</a:t>
            </a:r>
          </a:p>
        </p:txBody>
      </p:sp>
    </p:spTree>
    <p:extLst>
      <p:ext uri="{BB962C8B-B14F-4D97-AF65-F5344CB8AC3E}">
        <p14:creationId xmlns:p14="http://schemas.microsoft.com/office/powerpoint/2010/main" val="2317342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BE436B-CA25-4D8B-BEDE-3EB83FAA8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>
                <a:latin typeface="Arial"/>
                <a:cs typeface="Arial"/>
              </a:rPr>
              <a:t>Γράψε για κάθε λέξη μία αντίθετή της.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A7512FA-8222-49AA-8B50-F9249F0942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Μεγάλος         …............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Υγιής              …............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Καθαρός        …............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Σβήνω           …............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Χαίρομαι        …...........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Συμφωνώ      …...........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Νίκη               …...........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Φίλος             …...........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Βράδυ            .…..........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Ευτυχία          .…..........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A6668D1-9272-48D1-AC0A-D0621AC595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/>
              </a:rPr>
              <a:t>Άμεσα        …............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/>
              </a:rPr>
              <a:t>Τελείως      …............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/>
              </a:rPr>
              <a:t>Αμέσως      …...........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/>
              </a:rPr>
              <a:t>Φέτος          …..........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/>
              </a:rPr>
              <a:t>Διακριτικά    ….........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/>
              </a:rPr>
              <a:t>Ακριβώς       ….........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/>
              </a:rPr>
              <a:t>Παντού         ….........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/>
              </a:rPr>
              <a:t>Νωρίς           ….........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/>
              </a:rPr>
              <a:t>Κάτω            …..........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/>
              </a:rPr>
              <a:t>Χαμηλά        …..........</a:t>
            </a:r>
          </a:p>
        </p:txBody>
      </p:sp>
    </p:spTree>
    <p:extLst>
      <p:ext uri="{BB962C8B-B14F-4D97-AF65-F5344CB8AC3E}">
        <p14:creationId xmlns:p14="http://schemas.microsoft.com/office/powerpoint/2010/main" val="226175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A659A9-D857-4FC2-B48B-F0D860EA6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>
                <a:latin typeface="Arial"/>
                <a:cs typeface="Arial"/>
              </a:rPr>
              <a:t>Γράψε για κάθε λέξη μία συνώνυμή της.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B0A2D8-19B5-46EB-97FF-B2A3CD76D1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el-GR" sz="2000" dirty="0">
                <a:latin typeface="Arial"/>
                <a:cs typeface="Calibri" panose="020F0502020204030204"/>
              </a:rPr>
              <a:t>Σημαντικός     ….............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000" dirty="0">
                <a:latin typeface="Arial"/>
                <a:cs typeface="Calibri" panose="020F0502020204030204"/>
              </a:rPr>
              <a:t>Ψυχρός          ….............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000" dirty="0">
                <a:latin typeface="Arial"/>
                <a:cs typeface="Calibri" panose="020F0502020204030204"/>
              </a:rPr>
              <a:t>Λευκός           ….............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000" dirty="0">
                <a:latin typeface="Arial"/>
                <a:cs typeface="Calibri" panose="020F0502020204030204"/>
              </a:rPr>
              <a:t>Όμορφος       ….............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000" dirty="0">
                <a:latin typeface="Arial"/>
                <a:cs typeface="Calibri" panose="020F0502020204030204"/>
              </a:rPr>
              <a:t>Έξυπνος        …............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000" dirty="0">
                <a:latin typeface="Arial"/>
                <a:cs typeface="Calibri" panose="020F0502020204030204"/>
              </a:rPr>
              <a:t>Λύπη              …............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000" dirty="0">
                <a:latin typeface="Arial"/>
                <a:cs typeface="Calibri" panose="020F0502020204030204"/>
              </a:rPr>
              <a:t>Οίκημα           …............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000" dirty="0">
                <a:latin typeface="Arial"/>
                <a:cs typeface="Calibri" panose="020F0502020204030204"/>
              </a:rPr>
              <a:t>Γαλήνη           …............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000" dirty="0">
                <a:latin typeface="Arial"/>
                <a:cs typeface="Calibri" panose="020F0502020204030204"/>
              </a:rPr>
              <a:t>Κοντά            ….............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000" dirty="0">
                <a:latin typeface="Arial"/>
                <a:cs typeface="Calibri" panose="020F0502020204030204"/>
              </a:rPr>
              <a:t>Τέλος             ….............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1802C3F-B1A5-4140-BF43-89592FA46A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cs typeface="Calibri" panose="020F0502020204030204"/>
              </a:rPr>
              <a:t>Νύχτα           …..........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cs typeface="Calibri" panose="020F0502020204030204"/>
              </a:rPr>
              <a:t>Αδύναμος    …..........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cs typeface="Calibri" panose="020F0502020204030204"/>
              </a:rPr>
              <a:t>Ανόητος       …..........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cs typeface="Calibri" panose="020F0502020204030204"/>
              </a:rPr>
              <a:t>Ισχυρός        …..........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cs typeface="Calibri" panose="020F0502020204030204"/>
              </a:rPr>
              <a:t>Εύθυμος       ….........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cs typeface="Calibri" panose="020F0502020204030204"/>
              </a:rPr>
              <a:t>Γεμάτος         …..........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cs typeface="Calibri" panose="020F0502020204030204"/>
              </a:rPr>
              <a:t>Υπολογίζω    ..............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cs typeface="Calibri" panose="020F0502020204030204"/>
              </a:rPr>
              <a:t>Αυξάνω         .............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cs typeface="Calibri" panose="020F0502020204030204"/>
              </a:rPr>
              <a:t>Αντίθεση       ….........</a:t>
            </a:r>
          </a:p>
        </p:txBody>
      </p:sp>
    </p:spTree>
    <p:extLst>
      <p:ext uri="{BB962C8B-B14F-4D97-AF65-F5344CB8AC3E}">
        <p14:creationId xmlns:p14="http://schemas.microsoft.com/office/powerpoint/2010/main" val="16790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A53BB9-EF5A-4146-87EE-676744585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>
                <a:latin typeface="Arial"/>
                <a:cs typeface="Calibri Light"/>
              </a:rPr>
              <a:t>Να  γράψεις τα παρακάτω ρήματα στο γ ενικό πρόσωπο στην προστακτική αορίστου.</a:t>
            </a:r>
            <a:endParaRPr lang="el-GR" dirty="0">
              <a:cs typeface="Calibri Light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F66C52-F37B-44A8-9591-C80CEF705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l-GR" sz="2000" dirty="0">
                <a:latin typeface="Arial"/>
                <a:cs typeface="Calibri"/>
              </a:rPr>
              <a:t>Επιτίθεμαι     …..............</a:t>
            </a:r>
          </a:p>
          <a:p>
            <a:r>
              <a:rPr lang="el-GR" sz="2000" dirty="0">
                <a:latin typeface="Arial"/>
                <a:cs typeface="Calibri"/>
              </a:rPr>
              <a:t>Επιβάλλομαι   …............</a:t>
            </a:r>
          </a:p>
          <a:p>
            <a:r>
              <a:rPr lang="el-GR" sz="2000" dirty="0">
                <a:latin typeface="Arial"/>
                <a:cs typeface="Calibri"/>
              </a:rPr>
              <a:t>Συντρίβομαι   ….............</a:t>
            </a:r>
          </a:p>
          <a:p>
            <a:r>
              <a:rPr lang="el-GR" sz="2000" dirty="0">
                <a:latin typeface="Arial"/>
                <a:cs typeface="Calibri"/>
              </a:rPr>
              <a:t>Συμβαίνω      ….............</a:t>
            </a:r>
          </a:p>
          <a:p>
            <a:r>
              <a:rPr lang="el-GR" sz="2000" dirty="0">
                <a:latin typeface="Arial"/>
                <a:cs typeface="Calibri"/>
              </a:rPr>
              <a:t>Παραβαίνω    …............</a:t>
            </a:r>
          </a:p>
          <a:p>
            <a:r>
              <a:rPr lang="el-GR" sz="2000" dirty="0">
                <a:latin typeface="Arial"/>
                <a:cs typeface="Calibri"/>
              </a:rPr>
              <a:t>Εισάγομαι      …............</a:t>
            </a:r>
          </a:p>
          <a:p>
            <a:r>
              <a:rPr lang="el-GR" sz="2000" dirty="0">
                <a:latin typeface="Arial"/>
                <a:cs typeface="Calibri"/>
              </a:rPr>
              <a:t>Συλλαμβάνομαι  ….............</a:t>
            </a:r>
          </a:p>
          <a:p>
            <a:r>
              <a:rPr lang="el-GR" sz="2000" dirty="0">
                <a:latin typeface="Arial"/>
                <a:cs typeface="Calibri"/>
              </a:rPr>
              <a:t>Αναβάλλομαι      ….............</a:t>
            </a:r>
          </a:p>
          <a:p>
            <a:r>
              <a:rPr lang="el-GR" sz="2000" dirty="0">
                <a:latin typeface="Arial"/>
                <a:cs typeface="Calibri"/>
              </a:rPr>
              <a:t>Καθίσταμαι         ….............</a:t>
            </a:r>
          </a:p>
          <a:p>
            <a:r>
              <a:rPr lang="el-GR" sz="2000" dirty="0">
                <a:latin typeface="Arial"/>
                <a:cs typeface="Calibri"/>
              </a:rPr>
              <a:t>Αποδεικνύομαι    .…............</a:t>
            </a:r>
          </a:p>
          <a:p>
            <a:r>
              <a:rPr lang="el-GR" sz="2000" dirty="0">
                <a:latin typeface="Arial"/>
                <a:cs typeface="Calibri"/>
              </a:rPr>
              <a:t>Υφίσταμαι           ….............</a:t>
            </a:r>
          </a:p>
        </p:txBody>
      </p:sp>
    </p:spTree>
    <p:extLst>
      <p:ext uri="{BB962C8B-B14F-4D97-AF65-F5344CB8AC3E}">
        <p14:creationId xmlns:p14="http://schemas.microsoft.com/office/powerpoint/2010/main" val="315511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86C7B5-D4AD-4572-84DE-82F466569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>
                <a:latin typeface="Arial"/>
                <a:cs typeface="Arial"/>
              </a:rPr>
              <a:t>Να υπογραμμίσεις τους τοπικούς και χρονικούς προσδιορισμούς στις παρακάτω προτάσεις.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EA3C57F-0D3C-41A0-B4E1-82831B662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Τα τελευταία χρόνια κατοικεί στο Ηράκλειο.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Με τον καιρό τα πράγματα θα αλλάξουν.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Θα ξεκινήσουμε νωρίς το πρωί για να μη βρούμε κίνηση στο δρόμο.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Θα φύγω όταν ξημερώσει και σε δύο ώρες θα είμαι εκεί.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Δε θα έρθω αύριο στη δουλειά, θα δουλέψω σπίτι.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Γνωριζόμαστε πολλά χρόνια, αλλά τελευταία κάνουμε παρέα.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Η μπάλα είναι έξω στην αυλή.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Κάθισε όπου σε βολεύει.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Κατευθύνομαι στο σταθμό των τρένων.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Την άνοιξη θα μαζέψουμε τις φράουλες.</a:t>
            </a:r>
          </a:p>
        </p:txBody>
      </p:sp>
    </p:spTree>
    <p:extLst>
      <p:ext uri="{BB962C8B-B14F-4D97-AF65-F5344CB8AC3E}">
        <p14:creationId xmlns:p14="http://schemas.microsoft.com/office/powerpoint/2010/main" val="3691504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86E690-824F-4C2C-9818-7B4D0E29E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>
                <a:solidFill>
                  <a:srgbClr val="7030A0"/>
                </a:solidFill>
                <a:latin typeface="Arial"/>
                <a:cs typeface="Arial"/>
              </a:rPr>
              <a:t>ΕΠΑΝΑΛΗΠΤΙΚΕΣ ΑΣΚΗΣΕΙΣ ΕΝΟΤΗΤΑΣ 9 &lt;&lt;ΣΥΣΚΕΥΕΣ&gt;&gt;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CD3B2A-F9A1-4BED-9C18-45B1D5E6F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l-GR" sz="2000" dirty="0">
                <a:latin typeface="Arial"/>
                <a:cs typeface="Calibri" panose="020F0502020204030204"/>
              </a:rPr>
              <a:t>Συμπλήρωσε το γράμμα που λείπει και τόνισε τις παρακάτω λέξεις.</a:t>
            </a:r>
            <a:endParaRPr lang="el-GR" dirty="0">
              <a:latin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l-GR" sz="2000" dirty="0">
              <a:latin typeface="Arial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l-GR" sz="2000" dirty="0" err="1">
                <a:latin typeface="Arial"/>
                <a:cs typeface="Calibri" panose="020F0502020204030204"/>
              </a:rPr>
              <a:t>Αιχμ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ρά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l-GR" sz="2000" dirty="0" err="1">
                <a:latin typeface="Arial"/>
                <a:cs typeface="Calibri" panose="020F0502020204030204"/>
              </a:rPr>
              <a:t>Συντήρ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ση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l-GR" sz="2000" dirty="0" err="1">
                <a:latin typeface="Arial"/>
                <a:cs typeface="Calibri" panose="020F0502020204030204"/>
              </a:rPr>
              <a:t>Επ</a:t>
            </a:r>
            <a:r>
              <a:rPr lang="el-GR" sz="2000" dirty="0">
                <a:latin typeface="Arial"/>
                <a:cs typeface="Calibri" panose="020F0502020204030204"/>
              </a:rPr>
              <a:t>...σκευάζω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l-GR" sz="2000" dirty="0" err="1">
                <a:latin typeface="Arial"/>
                <a:cs typeface="Calibri" panose="020F0502020204030204"/>
              </a:rPr>
              <a:t>Οδ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γία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l-GR" sz="2000" dirty="0">
                <a:latin typeface="Arial"/>
                <a:cs typeface="Calibri" panose="020F0502020204030204"/>
              </a:rPr>
              <a:t>Χρ...</a:t>
            </a:r>
            <a:r>
              <a:rPr lang="el-GR" sz="2000" dirty="0" err="1">
                <a:latin typeface="Arial"/>
                <a:cs typeface="Calibri" panose="020F0502020204030204"/>
              </a:rPr>
              <a:t>ση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l-GR" sz="2000" dirty="0" err="1">
                <a:latin typeface="Arial"/>
                <a:cs typeface="Calibri" panose="020F0502020204030204"/>
              </a:rPr>
              <a:t>Φιλ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ποπτα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l-GR" sz="2000" dirty="0" err="1">
                <a:latin typeface="Arial"/>
                <a:cs typeface="Calibri" panose="020F0502020204030204"/>
              </a:rPr>
              <a:t>Δυσφήμ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ση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l-GR" sz="2000" dirty="0">
                <a:latin typeface="Arial"/>
                <a:cs typeface="Calibri" panose="020F0502020204030204"/>
              </a:rPr>
              <a:t>Αρτ...</a:t>
            </a:r>
            <a:r>
              <a:rPr lang="el-GR" sz="2000" dirty="0" err="1">
                <a:latin typeface="Arial"/>
                <a:cs typeface="Calibri" panose="020F0502020204030204"/>
              </a:rPr>
              <a:t>ρίες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l-GR" sz="2000" dirty="0" err="1">
                <a:latin typeface="Arial"/>
                <a:cs typeface="Calibri" panose="020F0502020204030204"/>
              </a:rPr>
              <a:t>Δαιδαλ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δης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l-GR" sz="2000" dirty="0" err="1">
                <a:latin typeface="Arial"/>
                <a:cs typeface="Calibri" panose="020F0502020204030204"/>
              </a:rPr>
              <a:t>Θανάσ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μο</a:t>
            </a:r>
          </a:p>
        </p:txBody>
      </p:sp>
    </p:spTree>
    <p:extLst>
      <p:ext uri="{BB962C8B-B14F-4D97-AF65-F5344CB8AC3E}">
        <p14:creationId xmlns:p14="http://schemas.microsoft.com/office/powerpoint/2010/main" val="94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15261A-2004-406A-9C78-608AF5E01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>
                <a:latin typeface="Arial"/>
                <a:cs typeface="Arial"/>
              </a:rPr>
              <a:t>Τα παρακάτω ρήματα είναι στην προστακτική. Συμπλήρωσε το σωστό γράμμα και τόνισε.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A0E021-4DE4-4CF5-8510-43A6389D3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arenR"/>
            </a:pPr>
            <a:r>
              <a:rPr lang="el-GR" sz="2000" dirty="0" err="1">
                <a:latin typeface="Arial"/>
                <a:cs typeface="Calibri" panose="020F0502020204030204"/>
              </a:rPr>
              <a:t>Δακρ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στε</a:t>
            </a:r>
            <a:endParaRPr lang="el-GR" sz="2000" dirty="0">
              <a:latin typeface="Arial"/>
              <a:cs typeface="Calibri" panose="020F0502020204030204"/>
            </a:endParaRPr>
          </a:p>
          <a:p>
            <a:pPr marL="514350" indent="-514350">
              <a:buAutoNum type="arabicParenR"/>
            </a:pPr>
            <a:r>
              <a:rPr lang="el-GR" sz="2000" dirty="0" err="1">
                <a:latin typeface="Arial"/>
                <a:cs typeface="Calibri" panose="020F0502020204030204"/>
              </a:rPr>
              <a:t>Στρ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ψτε</a:t>
            </a:r>
          </a:p>
          <a:p>
            <a:pPr marL="514350" indent="-514350">
              <a:buAutoNum type="arabicParenR"/>
            </a:pPr>
            <a:r>
              <a:rPr lang="el-GR" sz="2000" dirty="0" err="1">
                <a:latin typeface="Arial"/>
                <a:cs typeface="Calibri" panose="020F0502020204030204"/>
              </a:rPr>
              <a:t>Συγχωρ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στε</a:t>
            </a:r>
          </a:p>
          <a:p>
            <a:pPr marL="514350" indent="-514350">
              <a:buAutoNum type="arabicParenR"/>
            </a:pPr>
            <a:r>
              <a:rPr lang="el-GR" sz="2000" dirty="0" err="1">
                <a:latin typeface="Arial"/>
                <a:cs typeface="Calibri" panose="020F0502020204030204"/>
              </a:rPr>
              <a:t>Ακουμπ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στε</a:t>
            </a:r>
          </a:p>
          <a:p>
            <a:pPr marL="514350" indent="-514350">
              <a:buAutoNum type="arabicParenR"/>
            </a:pPr>
            <a:r>
              <a:rPr lang="el-GR" sz="2000" dirty="0" err="1">
                <a:latin typeface="Arial"/>
                <a:cs typeface="Calibri" panose="020F0502020204030204"/>
              </a:rPr>
              <a:t>Καλ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ψτε</a:t>
            </a:r>
          </a:p>
          <a:p>
            <a:pPr marL="514350" indent="-514350">
              <a:buAutoNum type="arabicParenR"/>
            </a:pPr>
            <a:r>
              <a:rPr lang="el-GR" sz="2000" dirty="0" err="1">
                <a:latin typeface="Arial"/>
                <a:cs typeface="Calibri" panose="020F0502020204030204"/>
              </a:rPr>
              <a:t>Συμφων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στε</a:t>
            </a:r>
          </a:p>
          <a:p>
            <a:pPr marL="514350" indent="-514350">
              <a:buAutoNum type="arabicParenR"/>
            </a:pPr>
            <a:r>
              <a:rPr lang="el-GR" sz="2000" dirty="0" err="1">
                <a:latin typeface="Arial"/>
                <a:cs typeface="Calibri" panose="020F0502020204030204"/>
              </a:rPr>
              <a:t>Κατακλ</a:t>
            </a:r>
            <a:r>
              <a:rPr lang="el-GR" sz="2000" dirty="0">
                <a:latin typeface="Arial"/>
                <a:cs typeface="Calibri" panose="020F0502020204030204"/>
              </a:rPr>
              <a:t>...</a:t>
            </a:r>
            <a:r>
              <a:rPr lang="el-GR" sz="2000" dirty="0" err="1">
                <a:latin typeface="Arial"/>
                <a:cs typeface="Calibri" panose="020F0502020204030204"/>
              </a:rPr>
              <a:t>στε</a:t>
            </a:r>
          </a:p>
          <a:p>
            <a:pPr marL="514350" indent="-514350">
              <a:buAutoNum type="arabicParenR"/>
            </a:pPr>
            <a:r>
              <a:rPr lang="el-GR" sz="2000" dirty="0" err="1">
                <a:latin typeface="Arial"/>
                <a:cs typeface="Calibri" panose="020F0502020204030204"/>
              </a:rPr>
              <a:t>Σφουγγάρ</a:t>
            </a:r>
            <a:r>
              <a:rPr lang="el-GR" sz="2000" dirty="0">
                <a:latin typeface="Arial"/>
                <a:cs typeface="Calibri" panose="020F0502020204030204"/>
              </a:rPr>
              <a:t>...σε</a:t>
            </a:r>
          </a:p>
          <a:p>
            <a:pPr marL="514350" indent="-514350">
              <a:buAutoNum type="arabicParenR"/>
            </a:pPr>
            <a:r>
              <a:rPr lang="el-GR" sz="2000" dirty="0" err="1">
                <a:latin typeface="Arial"/>
                <a:cs typeface="Calibri" panose="020F0502020204030204"/>
              </a:rPr>
              <a:t>Γύρ</a:t>
            </a:r>
            <a:r>
              <a:rPr lang="el-GR" sz="2000" dirty="0">
                <a:latin typeface="Arial"/>
                <a:cs typeface="Calibri" panose="020F0502020204030204"/>
              </a:rPr>
              <a:t>...σε</a:t>
            </a:r>
          </a:p>
          <a:p>
            <a:pPr marL="514350" indent="-514350">
              <a:buAutoNum type="arabicParenR"/>
            </a:pPr>
            <a:r>
              <a:rPr lang="el-GR" sz="2000" dirty="0" err="1">
                <a:latin typeface="Arial"/>
                <a:cs typeface="Calibri" panose="020F0502020204030204"/>
              </a:rPr>
              <a:t>Διαφήμ</a:t>
            </a:r>
            <a:r>
              <a:rPr lang="el-GR" sz="2000" dirty="0">
                <a:latin typeface="Arial"/>
                <a:cs typeface="Calibri" panose="020F0502020204030204"/>
              </a:rPr>
              <a:t>...σε</a:t>
            </a:r>
          </a:p>
        </p:txBody>
      </p:sp>
    </p:spTree>
    <p:extLst>
      <p:ext uri="{BB962C8B-B14F-4D97-AF65-F5344CB8AC3E}">
        <p14:creationId xmlns:p14="http://schemas.microsoft.com/office/powerpoint/2010/main" val="454996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FE6A54-3BF4-4975-A920-CB05AE631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>
                <a:latin typeface="Arial"/>
                <a:cs typeface="Arial"/>
              </a:rPr>
              <a:t>Να βάλεις τα ρήματα της παρένθεσης στο σωστό τύπο της προστακτικής.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BD72C6-311F-4B95-8E56-3F8EDFF5C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…................  (τηλεφωνώ) στο γιατρό.</a:t>
            </a:r>
            <a:endParaRPr lang="el-GR" dirty="0">
              <a:latin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…................(νικώ) το φόβο σας.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Παιδιά, ….........  (λύνω) την άσκηση.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….............  (δένω) τα κορδόνια σας.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….............  (ποτίζω) τα λουλούδια στην αυλή σου.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….............(αγαπώ) τους συνανθρώπους σας.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…........... (τρώω)  το φαγητό σου.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…............ (προχωρώ) πιο γρήγορα, σε παρακαλώ.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…...........  (κλείνω) το παράθυρο του δωματίου σου.</a:t>
            </a:r>
          </a:p>
          <a:p>
            <a:pPr marL="0" indent="0">
              <a:buNone/>
            </a:pPr>
            <a:r>
              <a:rPr lang="el-GR" sz="2000" dirty="0">
                <a:latin typeface="Arial"/>
                <a:cs typeface="Calibri" panose="020F0502020204030204"/>
              </a:rPr>
              <a:t>10.  …........... (λέω) το μάθημα.</a:t>
            </a:r>
          </a:p>
        </p:txBody>
      </p:sp>
    </p:spTree>
    <p:extLst>
      <p:ext uri="{BB962C8B-B14F-4D97-AF65-F5344CB8AC3E}">
        <p14:creationId xmlns:p14="http://schemas.microsoft.com/office/powerpoint/2010/main" val="899539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D88DC-33FD-4332-A703-7BE9D154D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>
                <a:latin typeface="Arial"/>
                <a:cs typeface="Calibri Light"/>
              </a:rPr>
              <a:t>Υπογράμμισε τις τελικές προτάσεις.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EB60F1-DB48-4B37-8EED-9D3FE8E94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§"/>
            </a:pPr>
            <a:r>
              <a:rPr lang="el-GR" sz="2000" dirty="0">
                <a:latin typeface="Arial"/>
                <a:cs typeface="Calibri"/>
              </a:rPr>
              <a:t>Έφυγε βιαστικά να προλάβει το αεροπλάνο.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l-GR" sz="2000" dirty="0">
                <a:latin typeface="Arial"/>
                <a:cs typeface="Calibri"/>
              </a:rPr>
              <a:t>Σου γράφω αυτή την επιστολή να σε ενημερώσω για τα γεγονότα.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l-GR" sz="2000" dirty="0">
                <a:latin typeface="Arial"/>
                <a:cs typeface="Calibri"/>
              </a:rPr>
              <a:t>Δεν ήξερα που έχεις βάλει το βιβλίο να σου το δώσω.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l-GR" sz="2000" dirty="0">
                <a:latin typeface="Arial"/>
                <a:cs typeface="Calibri"/>
              </a:rPr>
              <a:t>Ξύπνησα να πάω στη δουλειά ,αλλά ήμουν άρρωστος.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l-GR" sz="2000" dirty="0">
                <a:latin typeface="Arial"/>
                <a:cs typeface="Calibri"/>
              </a:rPr>
              <a:t>Επειδή είχα πονοκέφαλο, δεν διάβασα τα μαθήματά  μου.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l-GR" sz="2000" dirty="0">
                <a:latin typeface="Arial"/>
                <a:cs typeface="Calibri"/>
              </a:rPr>
              <a:t>Τον άκουγα υπομονετικά ,για να μην τον δυσαρεστήσω.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l-GR" sz="2000" dirty="0">
                <a:latin typeface="Arial"/>
                <a:cs typeface="Calibri"/>
              </a:rPr>
              <a:t>Καταστράφηκαν οι καλλιέργειες ,καθώς δεν έχει βρέξει για μήνες.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l-GR" sz="2000" dirty="0">
                <a:latin typeface="Arial"/>
                <a:cs typeface="Calibri"/>
              </a:rPr>
              <a:t>Δεν πρέπει να καπνίζεις τόσο πολύ.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l-GR" sz="2000" dirty="0">
                <a:latin typeface="Arial"/>
                <a:cs typeface="Calibri"/>
              </a:rPr>
              <a:t>Ήθελα να ανοίξει η γη να με καταπιεί.</a:t>
            </a:r>
          </a:p>
        </p:txBody>
      </p:sp>
    </p:spTree>
    <p:extLst>
      <p:ext uri="{BB962C8B-B14F-4D97-AF65-F5344CB8AC3E}">
        <p14:creationId xmlns:p14="http://schemas.microsoft.com/office/powerpoint/2010/main" val="312267320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ΕΠΑΝΑΛΗΠΤΙΚΕΣ ΑΣΚΗΣΕΙΣ ΕΝΟΤΗΤΑΣ 10 &lt;&lt;ΑΤΥΧΗΜΑΤΑ&gt;&gt;</vt:lpstr>
      <vt:lpstr>Γράψε για κάθε λέξη μία αντίθετή της.</vt:lpstr>
      <vt:lpstr>Γράψε για κάθε λέξη μία συνώνυμή της.</vt:lpstr>
      <vt:lpstr>Να  γράψεις τα παρακάτω ρήματα στο γ ενικό πρόσωπο στην προστακτική αορίστου.</vt:lpstr>
      <vt:lpstr>Να υπογραμμίσεις τους τοπικούς και χρονικούς προσδιορισμούς στις παρακάτω προτάσεις.</vt:lpstr>
      <vt:lpstr>ΕΠΑΝΑΛΗΠΤΙΚΕΣ ΑΣΚΗΣΕΙΣ ΕΝΟΤΗΤΑΣ 9 &lt;&lt;ΣΥΣΚΕΥΕΣ&gt;&gt;</vt:lpstr>
      <vt:lpstr>Τα παρακάτω ρήματα είναι στην προστακτική. Συμπλήρωσε το σωστό γράμμα και τόνισε.</vt:lpstr>
      <vt:lpstr>Να βάλεις τα ρήματα της παρένθεσης στο σωστό τύπο της προστακτικής.</vt:lpstr>
      <vt:lpstr>Υπογράμμισε τις τελικές προτάσεις.</vt:lpstr>
      <vt:lpstr>Υπογράμμισε τις βουλητικές προτάσεις.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/>
  <cp:revision>984</cp:revision>
  <dcterms:created xsi:type="dcterms:W3CDTF">2020-04-02T13:10:03Z</dcterms:created>
  <dcterms:modified xsi:type="dcterms:W3CDTF">2020-04-03T17:50:11Z</dcterms:modified>
</cp:coreProperties>
</file>