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5920A3-3076-4A93-A2F3-46319C70E490}" v="127" dt="2020-04-02T18:41:36.141"/>
    <p1510:client id="{40DEC212-F994-466D-A87D-8931EE7BC755}" v="18" dt="2020-04-03T18:52:56.902"/>
    <p1510:client id="{7EA88055-2681-43F3-841E-B738DD001852}" v="6971" dt="2020-04-02T18:33:59.346"/>
    <p1510:client id="{E607C07C-85DF-49CD-8F7F-39944A5262FB}" v="473" dt="2020-04-02T19:32:06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568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16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852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86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946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05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038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791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584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94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315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6F0F3-3C53-41BC-8FFD-0BFB6DD91672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170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istory_of_geograph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κείμενο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E63A0A4B-C28C-47ED-B544-4B56B4F358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049" b="1123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2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3A1CA7-6C69-4FA8-89DC-FE701CBF6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>
                <a:latin typeface="Arial"/>
                <a:cs typeface="Calibri Light"/>
              </a:rPr>
              <a:t>ΑΠΟ ΤΙΣ ΓΕΩΓΡΑΦΙΚΕΣ ΑΝΑΚΑΛΥΨΕΙΣ ΣΤΟΝ ΔΙΑΦΩΤΙΣΜΟ</a:t>
            </a:r>
            <a:endParaRPr lang="el-GR">
              <a:cs typeface="Calibri Ligh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E8A0775-1D3A-4F62-8755-29C7F1494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l-GR" sz="2000">
                <a:cs typeface="Calibri" panose="020F0502020204030204"/>
              </a:rPr>
              <a:t>Μερικοί τολμηροί θαλασσοπόροι χάραξαν νέους εμπορικούς δρόμους. Αυτοί ήταν:</a:t>
            </a:r>
          </a:p>
          <a:p>
            <a:pPr marL="0" indent="0">
              <a:buNone/>
            </a:pPr>
            <a:endParaRPr lang="el-GR" sz="2000">
              <a:solidFill>
                <a:srgbClr val="000000"/>
              </a:solidFill>
              <a:latin typeface="Calibri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l-GR" sz="2000">
                <a:solidFill>
                  <a:srgbClr val="FF0000"/>
                </a:solidFill>
                <a:latin typeface="Arial"/>
                <a:cs typeface="Calibri" panose="020F0502020204030204"/>
              </a:rPr>
              <a:t>Βαρθολομαίος </a:t>
            </a:r>
            <a:r>
              <a:rPr lang="el-GR" sz="2000" err="1">
                <a:solidFill>
                  <a:srgbClr val="FF0000"/>
                </a:solidFill>
                <a:latin typeface="Arial"/>
                <a:cs typeface="Calibri" panose="020F0502020204030204"/>
              </a:rPr>
              <a:t>Ντιάζ</a:t>
            </a:r>
            <a:r>
              <a:rPr lang="el-GR" sz="2000">
                <a:latin typeface="Arial"/>
                <a:cs typeface="Calibri" panose="020F0502020204030204"/>
              </a:rPr>
              <a:t>:  ανακάλυψη  του  Ακρωτηρίου  της   Καλής  Ελπίδας</a:t>
            </a:r>
          </a:p>
          <a:p>
            <a:pPr>
              <a:buFont typeface="Wingdings" panose="020B0604020202020204" pitchFamily="34" charset="0"/>
              <a:buChar char="Ø"/>
            </a:pPr>
            <a:endParaRPr lang="el-GR" sz="2000">
              <a:solidFill>
                <a:srgbClr val="000000"/>
              </a:solidFill>
              <a:latin typeface="Arial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l-GR" sz="2000">
                <a:solidFill>
                  <a:srgbClr val="FF0000"/>
                </a:solidFill>
                <a:latin typeface="Arial"/>
                <a:cs typeface="Calibri" panose="020F0502020204030204"/>
              </a:rPr>
              <a:t>Βάσκο Ντα Γκάμα</a:t>
            </a:r>
            <a:r>
              <a:rPr lang="el-GR" sz="2000">
                <a:latin typeface="Arial"/>
                <a:cs typeface="Calibri" panose="020F0502020204030204"/>
              </a:rPr>
              <a:t>:  </a:t>
            </a:r>
            <a:r>
              <a:rPr lang="el-GR" sz="2000" err="1">
                <a:latin typeface="Arial"/>
                <a:cs typeface="Calibri" panose="020F0502020204030204"/>
              </a:rPr>
              <a:t>διέπλευσε</a:t>
            </a:r>
            <a:r>
              <a:rPr lang="el-GR" sz="2000">
                <a:latin typeface="Arial"/>
                <a:cs typeface="Calibri" panose="020F0502020204030204"/>
              </a:rPr>
              <a:t> τον Ινδικό Ωκεανό</a:t>
            </a:r>
            <a:endParaRPr lang="el-GR" sz="2000">
              <a:solidFill>
                <a:srgbClr val="000000"/>
              </a:solidFill>
              <a:latin typeface="Arial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l-GR" sz="2000">
              <a:solidFill>
                <a:srgbClr val="000000"/>
              </a:solidFill>
              <a:latin typeface="Arial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l-GR" sz="2000">
                <a:solidFill>
                  <a:srgbClr val="FF0000"/>
                </a:solidFill>
                <a:latin typeface="Arial"/>
                <a:cs typeface="Calibri" panose="020F0502020204030204"/>
              </a:rPr>
              <a:t>Μαγγελάνος</a:t>
            </a:r>
            <a:r>
              <a:rPr lang="el-GR" sz="2000">
                <a:latin typeface="Arial"/>
                <a:cs typeface="Calibri" panose="020F0502020204030204"/>
              </a:rPr>
              <a:t>:  πραγματοποίησε  πρώτος τον  </a:t>
            </a:r>
            <a:r>
              <a:rPr lang="el-GR" sz="2000" err="1">
                <a:latin typeface="Arial"/>
                <a:cs typeface="Calibri" panose="020F0502020204030204"/>
              </a:rPr>
              <a:t>περίπλου</a:t>
            </a:r>
            <a:r>
              <a:rPr lang="el-GR" sz="2000">
                <a:latin typeface="Arial"/>
                <a:cs typeface="Calibri" panose="020F0502020204030204"/>
              </a:rPr>
              <a:t>  της  Γης</a:t>
            </a:r>
            <a:endParaRPr lang="el-GR" sz="2000">
              <a:solidFill>
                <a:srgbClr val="FF0000"/>
              </a:solidFill>
              <a:latin typeface="Arial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l-GR" sz="2000">
              <a:solidFill>
                <a:srgbClr val="000000"/>
              </a:solidFill>
              <a:latin typeface="Arial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l-GR" sz="2000">
                <a:solidFill>
                  <a:srgbClr val="FF0000"/>
                </a:solidFill>
                <a:latin typeface="Arial"/>
                <a:cs typeface="Calibri" panose="020F0502020204030204"/>
              </a:rPr>
              <a:t>Χριστόφορος Κολόμβος</a:t>
            </a:r>
            <a:r>
              <a:rPr lang="el-GR" sz="2000">
                <a:latin typeface="Arial"/>
                <a:cs typeface="Calibri" panose="020F0502020204030204"/>
              </a:rPr>
              <a:t>: ανακάλυψη της Αμερικής(1.492)</a:t>
            </a:r>
            <a:endParaRPr lang="el-GR" sz="2000">
              <a:solidFill>
                <a:srgbClr val="FF0000"/>
              </a:solidFill>
              <a:latin typeface="Arial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l-GR" sz="2000">
              <a:solidFill>
                <a:srgbClr val="000000"/>
              </a:solidFill>
              <a:latin typeface="Arial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702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1A03B5-E8CB-44BF-885E-C5C27933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b="1">
                <a:latin typeface="Arial"/>
                <a:cs typeface="Arial"/>
              </a:rPr>
              <a:t>ΑΠΟΤΕΛΕΣΜΑΤΑ ΓΕΩΓΡΑΦΙΚΩΝ ΑΝΑΚΑΛΥΨΕΩΝ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084831C-9BB1-41BB-A388-ADEED83F9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arenR"/>
            </a:pPr>
            <a:r>
              <a:rPr lang="el-GR" dirty="0">
                <a:cs typeface="Calibri"/>
              </a:rPr>
              <a:t>Θετικά:</a:t>
            </a: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  </a:t>
            </a:r>
            <a:r>
              <a:rPr lang="el-GR" sz="2000" dirty="0">
                <a:solidFill>
                  <a:srgbClr val="FF0000"/>
                </a:solidFill>
                <a:latin typeface="Arial"/>
                <a:cs typeface="Calibri"/>
              </a:rPr>
              <a:t>νέα είδη διατροφής </a:t>
            </a:r>
            <a:r>
              <a:rPr lang="el-GR" sz="2000" dirty="0">
                <a:latin typeface="Arial"/>
                <a:cs typeface="Calibri"/>
              </a:rPr>
              <a:t>(καφές, καλαμπόκι,  πατάτα), </a:t>
            </a:r>
            <a:r>
              <a:rPr lang="el-GR" sz="2000" dirty="0">
                <a:solidFill>
                  <a:srgbClr val="FF0000"/>
                </a:solidFill>
                <a:latin typeface="Arial"/>
                <a:cs typeface="Calibri"/>
              </a:rPr>
              <a:t>νέα μέταλλα</a:t>
            </a:r>
            <a:r>
              <a:rPr lang="el-GR" sz="2000" dirty="0">
                <a:latin typeface="Arial"/>
                <a:cs typeface="Calibri"/>
              </a:rPr>
              <a:t>, </a:t>
            </a:r>
            <a:r>
              <a:rPr lang="el-GR" sz="2000" dirty="0">
                <a:solidFill>
                  <a:srgbClr val="FF0000"/>
                </a:solidFill>
                <a:latin typeface="Arial"/>
                <a:cs typeface="Calibri"/>
              </a:rPr>
              <a:t>νέες τεχνικές</a:t>
            </a:r>
            <a:endParaRPr lang="el-GR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  <a:latin typeface="Arial"/>
                <a:cs typeface="Calibri"/>
              </a:rPr>
              <a:t> στη γεωργία </a:t>
            </a:r>
            <a:r>
              <a:rPr lang="el-GR" sz="2000" dirty="0">
                <a:latin typeface="Arial"/>
                <a:cs typeface="Calibri"/>
              </a:rPr>
              <a:t>(σπορά, λίπασμα) ,ίδρυση </a:t>
            </a:r>
            <a:r>
              <a:rPr lang="el-GR" sz="2000" dirty="0">
                <a:solidFill>
                  <a:srgbClr val="FF0000"/>
                </a:solidFill>
                <a:latin typeface="Arial"/>
                <a:cs typeface="Calibri"/>
              </a:rPr>
              <a:t>αποικιών </a:t>
            </a:r>
            <a:r>
              <a:rPr lang="el-GR" sz="2000" dirty="0">
                <a:latin typeface="Arial"/>
                <a:cs typeface="Calibri"/>
              </a:rPr>
              <a:t>στις καινούριες περιοχές, </a:t>
            </a:r>
            <a:r>
              <a:rPr lang="el-GR" sz="2000" dirty="0">
                <a:solidFill>
                  <a:srgbClr val="FF0000"/>
                </a:solidFill>
                <a:latin typeface="Arial"/>
                <a:cs typeface="Calibri"/>
              </a:rPr>
              <a:t>επαφή με</a:t>
            </a:r>
            <a:endParaRPr lang="el-GR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  <a:latin typeface="Arial"/>
                <a:cs typeface="Calibri"/>
              </a:rPr>
              <a:t> πολιτισμούς αρχαίων λαών </a:t>
            </a:r>
            <a:r>
              <a:rPr lang="el-GR" sz="2000" dirty="0">
                <a:latin typeface="Arial"/>
                <a:cs typeface="Calibri"/>
              </a:rPr>
              <a:t>(Αζτέκοι, Ίνκας)</a:t>
            </a:r>
            <a:endParaRPr lang="el-GR" dirty="0">
              <a:cs typeface="Calibri"/>
            </a:endParaRPr>
          </a:p>
          <a:p>
            <a:pPr marL="0" indent="0">
              <a:buNone/>
            </a:pPr>
            <a:endParaRPr lang="el-GR" sz="2000">
              <a:solidFill>
                <a:srgbClr val="000000"/>
              </a:solidFill>
              <a:latin typeface="Arial"/>
              <a:cs typeface="Calibri"/>
            </a:endParaRPr>
          </a:p>
          <a:p>
            <a:pPr marL="0" indent="0">
              <a:buNone/>
            </a:pPr>
            <a:endParaRPr lang="el-GR" sz="2000">
              <a:solidFill>
                <a:srgbClr val="000000"/>
              </a:solidFill>
              <a:latin typeface="Arial"/>
              <a:cs typeface="Calibri"/>
            </a:endParaRPr>
          </a:p>
          <a:p>
            <a:pPr marL="0" indent="0">
              <a:buNone/>
            </a:pPr>
            <a:r>
              <a:rPr lang="el-GR" sz="2400" dirty="0">
                <a:solidFill>
                  <a:srgbClr val="000000"/>
                </a:solidFill>
                <a:latin typeface="Arial"/>
                <a:cs typeface="Calibri"/>
              </a:rPr>
              <a:t>2)   Αρνητικά: </a:t>
            </a:r>
            <a:r>
              <a:rPr lang="el-GR" sz="2000" dirty="0">
                <a:solidFill>
                  <a:srgbClr val="FF0000"/>
                </a:solidFill>
                <a:latin typeface="Arial"/>
                <a:cs typeface="Calibri"/>
              </a:rPr>
              <a:t>περιφρόνηση και εκμετάλλευση των ιθαγενών από τους ντόπιους</a:t>
            </a:r>
            <a:r>
              <a:rPr lang="el-GR" sz="2000" dirty="0">
                <a:latin typeface="Arial"/>
                <a:cs typeface="Calibri"/>
              </a:rPr>
              <a:t>,</a:t>
            </a:r>
            <a:r>
              <a:rPr lang="el-GR" sz="2000" dirty="0">
                <a:solidFill>
                  <a:srgbClr val="FF0000"/>
                </a:solidFill>
                <a:latin typeface="Arial"/>
                <a:cs typeface="Calibri"/>
              </a:rPr>
              <a:t> ανάπτυξη της δουλείας</a:t>
            </a:r>
          </a:p>
          <a:p>
            <a:pPr marL="0" indent="0">
              <a:buNone/>
            </a:pPr>
            <a:endParaRPr lang="el-GR" sz="2000">
              <a:solidFill>
                <a:srgbClr val="FF0000"/>
              </a:solidFill>
              <a:latin typeface="Arial"/>
              <a:cs typeface="Calibri"/>
            </a:endParaRPr>
          </a:p>
          <a:p>
            <a:pPr marL="0" indent="0">
              <a:buNone/>
            </a:pPr>
            <a:r>
              <a:rPr lang="el-GR" sz="2000" b="1" dirty="0">
                <a:solidFill>
                  <a:srgbClr val="C00000"/>
                </a:solidFill>
                <a:latin typeface="Arial"/>
                <a:cs typeface="Calibri"/>
              </a:rPr>
              <a:t>Καπιταλισμός</a:t>
            </a:r>
            <a:r>
              <a:rPr lang="el-GR" sz="2000" b="1" dirty="0">
                <a:latin typeface="Arial"/>
                <a:cs typeface="Calibri"/>
              </a:rPr>
              <a:t>: Δημιουργήθηκε από την ραγδαία ανάπτυξη του εμπορίου.</a:t>
            </a:r>
          </a:p>
          <a:p>
            <a:pPr marL="0" indent="0">
              <a:buNone/>
            </a:pPr>
            <a:r>
              <a:rPr lang="el-GR" sz="2000" b="1" dirty="0">
                <a:solidFill>
                  <a:srgbClr val="000000"/>
                </a:solidFill>
                <a:latin typeface="Arial"/>
                <a:cs typeface="Calibri"/>
              </a:rPr>
              <a:t>Ιδρύθηκαν νέες τράπεζες και βιοτεχνικές επιχειρήσεις.</a:t>
            </a:r>
          </a:p>
        </p:txBody>
      </p:sp>
    </p:spTree>
    <p:extLst>
      <p:ext uri="{BB962C8B-B14F-4D97-AF65-F5344CB8AC3E}">
        <p14:creationId xmlns:p14="http://schemas.microsoft.com/office/powerpoint/2010/main" val="3533764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0EE943-7951-4FED-9C04-275B66BEA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b="1">
                <a:latin typeface="Arial"/>
                <a:cs typeface="Arial"/>
              </a:rPr>
              <a:t>ΠΟΛΙΤΙΚΟ ΣΥΣΤΗΜΑ ΚΑΙ ΠΟΛΕΜΙΚΕΣ ΑΝΑΜΕΤΡΗΣΕΙΣ </a:t>
            </a:r>
            <a:endParaRPr lang="el-GR" sz="2400" b="1">
              <a:latin typeface="Arial"/>
              <a:cs typeface="Arial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A48CFE7-A957-4EA0-A823-62EFAE51B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49762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l-GR" sz="2000" dirty="0">
                <a:latin typeface="Arial"/>
                <a:cs typeface="Calibri" panose="020F0502020204030204"/>
              </a:rPr>
              <a:t>Περίοδος Απολυταρχισμού: προσπάθειες από</a:t>
            </a:r>
            <a:r>
              <a:rPr lang="el-GR" sz="2000" dirty="0">
                <a:solidFill>
                  <a:srgbClr val="FF0000"/>
                </a:solidFill>
                <a:latin typeface="Arial"/>
                <a:cs typeface="Calibri" panose="020F0502020204030204"/>
              </a:rPr>
              <a:t> </a:t>
            </a:r>
            <a:r>
              <a:rPr lang="el-GR" sz="2000" dirty="0">
                <a:latin typeface="Arial"/>
                <a:cs typeface="Calibri" panose="020F0502020204030204"/>
              </a:rPr>
              <a:t> </a:t>
            </a:r>
            <a:r>
              <a:rPr lang="el-GR" sz="2000" dirty="0">
                <a:solidFill>
                  <a:srgbClr val="FF0000"/>
                </a:solidFill>
                <a:latin typeface="Arial"/>
                <a:cs typeface="Calibri" panose="020F0502020204030204"/>
              </a:rPr>
              <a:t>Γαλλία </a:t>
            </a:r>
            <a:r>
              <a:rPr lang="el-GR" sz="2000" dirty="0">
                <a:latin typeface="Arial"/>
                <a:cs typeface="Calibri" panose="020F0502020204030204"/>
              </a:rPr>
              <a:t>και </a:t>
            </a:r>
            <a:r>
              <a:rPr lang="el-GR" sz="2000" dirty="0">
                <a:solidFill>
                  <a:srgbClr val="FF0000"/>
                </a:solidFill>
                <a:latin typeface="Arial"/>
                <a:cs typeface="Calibri" panose="020F0502020204030204"/>
              </a:rPr>
              <a:t>Ρωσία </a:t>
            </a:r>
            <a:r>
              <a:rPr lang="el-GR" sz="2000" dirty="0">
                <a:latin typeface="Arial"/>
                <a:cs typeface="Calibri" panose="020F0502020204030204"/>
              </a:rPr>
              <a:t>για τον περιορισμό της</a:t>
            </a:r>
            <a:endParaRPr lang="el-GR" sz="2000" dirty="0">
              <a:solidFill>
                <a:srgbClr val="FF0000"/>
              </a:solidFill>
              <a:latin typeface="Arial"/>
              <a:cs typeface="Calibri" panose="020F0502020204030204"/>
            </a:endParaRP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  <a:latin typeface="Arial"/>
                <a:cs typeface="Calibri" panose="020F0502020204030204"/>
              </a:rPr>
              <a:t>βασιλικής εξουσίας </a:t>
            </a:r>
            <a:r>
              <a:rPr lang="el-GR" sz="2000" dirty="0">
                <a:latin typeface="Arial"/>
                <a:cs typeface="Calibri" panose="020F0502020204030204"/>
              </a:rPr>
              <a:t>και το σεβασμό στους νόμους</a:t>
            </a:r>
          </a:p>
          <a:p>
            <a:pPr marL="0" indent="0">
              <a:buNone/>
            </a:pPr>
            <a:endParaRPr lang="el-GR" sz="2000">
              <a:latin typeface="Arial"/>
              <a:cs typeface="Calibri" panose="020F0502020204030204"/>
            </a:endParaRPr>
          </a:p>
          <a:p>
            <a:pPr marL="0" indent="0">
              <a:buNone/>
            </a:pPr>
            <a:r>
              <a:rPr lang="el-GR" sz="2000" dirty="0">
                <a:latin typeface="Arial"/>
                <a:cs typeface="Calibri" panose="020F0502020204030204"/>
              </a:rPr>
              <a:t>Αγγλία: </a:t>
            </a:r>
            <a:r>
              <a:rPr lang="el-GR" sz="2000" dirty="0">
                <a:solidFill>
                  <a:srgbClr val="FF0000"/>
                </a:solidFill>
                <a:latin typeface="Arial"/>
                <a:cs typeface="Calibri" panose="020F0502020204030204"/>
              </a:rPr>
              <a:t>&lt;&lt;Χάρτης των δικαιωμάτων&gt;&gt; </a:t>
            </a:r>
            <a:r>
              <a:rPr lang="el-GR" sz="2000" dirty="0">
                <a:latin typeface="Arial"/>
                <a:cs typeface="Calibri" panose="020F0502020204030204"/>
              </a:rPr>
              <a:t>(ενίσχυση της εξουσίας του κοινοβουλίου το 1.689)</a:t>
            </a:r>
          </a:p>
          <a:p>
            <a:pPr marL="0" indent="0">
              <a:buNone/>
            </a:pPr>
            <a:endParaRPr lang="el-GR" sz="2000">
              <a:latin typeface="Arial"/>
              <a:cs typeface="Calibri" panose="020F0502020204030204"/>
            </a:endParaRPr>
          </a:p>
          <a:p>
            <a:pPr marL="0" indent="0">
              <a:buNone/>
            </a:pPr>
            <a:r>
              <a:rPr lang="el-GR" sz="2000" dirty="0">
                <a:latin typeface="Arial"/>
                <a:cs typeface="Calibri" panose="020F0502020204030204"/>
              </a:rPr>
              <a:t>Πολεμικές αναμετρήσεις: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Calibri" panose="020F0502020204030204"/>
              </a:rPr>
              <a:t> </a:t>
            </a:r>
            <a:r>
              <a:rPr lang="el-GR" sz="2000" dirty="0" err="1">
                <a:solidFill>
                  <a:srgbClr val="FF0000"/>
                </a:solidFill>
                <a:latin typeface="Arial"/>
                <a:cs typeface="Calibri" panose="020F0502020204030204"/>
              </a:rPr>
              <a:t>Τριαντακονταετής</a:t>
            </a:r>
            <a:r>
              <a:rPr lang="el-GR" sz="2000" dirty="0">
                <a:solidFill>
                  <a:srgbClr val="FF0000"/>
                </a:solidFill>
                <a:latin typeface="Arial"/>
                <a:cs typeface="Calibri" panose="020F0502020204030204"/>
              </a:rPr>
              <a:t> Πόλεμος (1.618 -1.648) </a:t>
            </a:r>
            <a:r>
              <a:rPr lang="el-GR" sz="2000" dirty="0">
                <a:latin typeface="Arial"/>
                <a:cs typeface="Calibri" panose="020F0502020204030204"/>
              </a:rPr>
              <a:t>Χάνει τη ζωή του περίπου  ο μισός πληθυσμός της Ευρώπης.</a:t>
            </a:r>
          </a:p>
          <a:p>
            <a:pPr marL="0" indent="0">
              <a:buNone/>
            </a:pPr>
            <a:endParaRPr lang="el-GR" sz="2000">
              <a:latin typeface="Arial"/>
              <a:cs typeface="Calibri" panose="020F0502020204030204"/>
            </a:endParaRPr>
          </a:p>
        </p:txBody>
      </p:sp>
      <p:pic>
        <p:nvPicPr>
          <p:cNvPr id="4" name="Εικόνα 4" descr="Εικόνα που περιέχει άτομο, εσωτερικό, γυναίκα, ρολόι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A6E0F805-A15C-4394-A97F-0E1112F5E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239" y="2571443"/>
            <a:ext cx="4549877" cy="347263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1479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87A4D1-3E9B-4AB0-84BB-DC9260064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319"/>
            <a:ext cx="10515600" cy="723338"/>
          </a:xfrm>
        </p:spPr>
        <p:txBody>
          <a:bodyPr/>
          <a:lstStyle/>
          <a:p>
            <a:r>
              <a:rPr lang="el-GR" sz="2800" b="1">
                <a:latin typeface="Arial"/>
                <a:cs typeface="Arial"/>
              </a:rPr>
              <a:t>                                ΔΙΑΦΩΤΙΣΜΟΣ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C44589-E950-46E6-8118-06CFC83F1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13" y="842399"/>
            <a:ext cx="6963697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l-GR" sz="1600" b="1" dirty="0">
                <a:latin typeface="Calibri"/>
                <a:cs typeface="Calibri"/>
              </a:rPr>
              <a:t>Διαφωτισμός: </a:t>
            </a:r>
            <a:r>
              <a:rPr lang="el-GR" sz="1600" dirty="0">
                <a:latin typeface="Calibri"/>
                <a:cs typeface="Calibri"/>
              </a:rPr>
              <a:t>κατανόηση δικαιωμάτων του ανθρώπου και αμφισβήτηση </a:t>
            </a:r>
            <a:r>
              <a:rPr lang="el-GR" sz="1600" dirty="0">
                <a:solidFill>
                  <a:srgbClr val="FF0000"/>
                </a:solidFill>
                <a:latin typeface="Calibri"/>
                <a:cs typeface="Calibri"/>
              </a:rPr>
              <a:t>προλήψεων και</a:t>
            </a:r>
          </a:p>
          <a:p>
            <a:pPr marL="0" indent="0">
              <a:buNone/>
            </a:pPr>
            <a:r>
              <a:rPr lang="el-GR" sz="1600" dirty="0">
                <a:solidFill>
                  <a:srgbClr val="FF0000"/>
                </a:solidFill>
                <a:latin typeface="Calibri"/>
                <a:cs typeface="Calibri"/>
              </a:rPr>
              <a:t>δεισιδαιμονιών</a:t>
            </a:r>
            <a:r>
              <a:rPr lang="el-GR" sz="1600" dirty="0">
                <a:latin typeface="Calibri"/>
                <a:cs typeface="Calibri"/>
              </a:rPr>
              <a:t>, εναντίωση στη </a:t>
            </a:r>
            <a:r>
              <a:rPr lang="el-GR" sz="1600" dirty="0">
                <a:solidFill>
                  <a:srgbClr val="FF0000"/>
                </a:solidFill>
                <a:latin typeface="Calibri"/>
                <a:cs typeface="Calibri"/>
              </a:rPr>
              <a:t>θανατική ποινή</a:t>
            </a:r>
            <a:r>
              <a:rPr lang="el-GR" sz="1600" dirty="0">
                <a:latin typeface="Calibri"/>
                <a:cs typeface="Calibri"/>
              </a:rPr>
              <a:t>, τα </a:t>
            </a:r>
            <a:r>
              <a:rPr lang="el-GR" sz="1600" dirty="0">
                <a:solidFill>
                  <a:srgbClr val="FF0000"/>
                </a:solidFill>
                <a:latin typeface="Calibri"/>
                <a:cs typeface="Calibri"/>
              </a:rPr>
              <a:t>βασανιστήρια </a:t>
            </a:r>
            <a:r>
              <a:rPr lang="el-GR" sz="1600" dirty="0">
                <a:latin typeface="Calibri"/>
                <a:cs typeface="Calibri"/>
              </a:rPr>
              <a:t>,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τη </a:t>
            </a:r>
            <a:r>
              <a:rPr lang="el-GR" sz="1600" dirty="0">
                <a:solidFill>
                  <a:srgbClr val="FF0000"/>
                </a:solidFill>
                <a:latin typeface="Calibri"/>
                <a:cs typeface="Calibri"/>
              </a:rPr>
              <a:t>δουλεία </a:t>
            </a:r>
            <a:r>
              <a:rPr lang="el-GR" sz="1600" dirty="0">
                <a:latin typeface="Calibri"/>
                <a:cs typeface="Calibri"/>
              </a:rPr>
              <a:t>και τον </a:t>
            </a:r>
            <a:r>
              <a:rPr lang="el-GR" sz="1600" dirty="0">
                <a:solidFill>
                  <a:srgbClr val="FF0000"/>
                </a:solidFill>
                <a:latin typeface="Calibri"/>
                <a:cs typeface="Calibri"/>
              </a:rPr>
              <a:t> πόλεμο</a:t>
            </a:r>
          </a:p>
          <a:p>
            <a:pPr marL="0" indent="0">
              <a:buNone/>
            </a:pPr>
            <a:endParaRPr lang="el-GR" sz="160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l-GR" sz="1600" b="1" dirty="0">
                <a:solidFill>
                  <a:srgbClr val="000000"/>
                </a:solidFill>
                <a:latin typeface="Calibri"/>
                <a:cs typeface="Calibri"/>
              </a:rPr>
              <a:t>Εκπρόσωποι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 του Διαφωτισμού: 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lang="el-GR" sz="1600" dirty="0">
                <a:solidFill>
                  <a:srgbClr val="FF0000"/>
                </a:solidFill>
                <a:latin typeface="Calibri"/>
                <a:cs typeface="Calibri"/>
              </a:rPr>
              <a:t>Βολταίρος </a:t>
            </a:r>
            <a:r>
              <a:rPr lang="el-GR" sz="1600" dirty="0">
                <a:latin typeface="Calibri"/>
                <a:cs typeface="Calibri"/>
              </a:rPr>
              <a:t>(ανεξιθρησκεία)</a:t>
            </a:r>
          </a:p>
          <a:p>
            <a:pPr>
              <a:buFont typeface="Wingdings" panose="020B0604020202020204" pitchFamily="34" charset="0"/>
              <a:buChar char="Ø"/>
            </a:pPr>
            <a:endParaRPr lang="el-GR" sz="160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l-GR" sz="1600" dirty="0">
                <a:latin typeface="Calibri"/>
                <a:cs typeface="Calibri"/>
              </a:rPr>
              <a:t>2.</a:t>
            </a:r>
            <a:r>
              <a:rPr lang="el-GR" sz="1600" dirty="0">
                <a:solidFill>
                  <a:srgbClr val="FF0000"/>
                </a:solidFill>
                <a:latin typeface="Calibri"/>
                <a:cs typeface="Calibri"/>
              </a:rPr>
              <a:t>Ρουσσώ </a:t>
            </a:r>
            <a:r>
              <a:rPr lang="el-GR" sz="1600" dirty="0">
                <a:latin typeface="Calibri"/>
                <a:cs typeface="Calibri"/>
              </a:rPr>
              <a:t>(ελευθερία και ισότητα)</a:t>
            </a:r>
          </a:p>
          <a:p>
            <a:pPr>
              <a:buFont typeface="Wingdings" panose="020B0604020202020204" pitchFamily="34" charset="0"/>
              <a:buChar char="Ø"/>
            </a:pPr>
            <a:endParaRPr lang="el-GR" sz="160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l-GR" sz="1600" dirty="0">
                <a:latin typeface="Calibri"/>
                <a:cs typeface="Calibri"/>
              </a:rPr>
              <a:t>3.</a:t>
            </a:r>
            <a:r>
              <a:rPr lang="el-GR" sz="1600" dirty="0">
                <a:solidFill>
                  <a:srgbClr val="FF0000"/>
                </a:solidFill>
                <a:latin typeface="Calibri"/>
                <a:cs typeface="Calibri"/>
              </a:rPr>
              <a:t>Λοκ </a:t>
            </a:r>
            <a:r>
              <a:rPr lang="el-GR" sz="1600" dirty="0">
                <a:latin typeface="Calibri"/>
                <a:cs typeface="Calibri"/>
              </a:rPr>
              <a:t>και </a:t>
            </a:r>
            <a:r>
              <a:rPr lang="el-GR" sz="1600" dirty="0" err="1">
                <a:solidFill>
                  <a:srgbClr val="FF0000"/>
                </a:solidFill>
                <a:latin typeface="Calibri"/>
                <a:cs typeface="Calibri"/>
              </a:rPr>
              <a:t>Μοντεσκιέ</a:t>
            </a:r>
            <a:r>
              <a:rPr lang="el-GR" sz="1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l-GR" sz="1600" dirty="0">
                <a:latin typeface="Calibri"/>
                <a:cs typeface="Calibri"/>
              </a:rPr>
              <a:t>(αξία των νόμων)</a:t>
            </a:r>
          </a:p>
          <a:p>
            <a:pPr>
              <a:buFont typeface="Wingdings" panose="020B0604020202020204" pitchFamily="34" charset="0"/>
              <a:buChar char="Ø"/>
            </a:pPr>
            <a:endParaRPr lang="el-GR" sz="160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l-GR" sz="1600" dirty="0">
                <a:latin typeface="Calibri"/>
                <a:cs typeface="Calibri"/>
              </a:rPr>
              <a:t>Αναπτύχθηκαν οι φυσικές επιστήμες και οι τέχνες με τους:   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l-GR" sz="1600" dirty="0">
                <a:latin typeface="Calibri"/>
                <a:cs typeface="Calibri"/>
              </a:rPr>
              <a:t> </a:t>
            </a:r>
            <a:r>
              <a:rPr lang="el-GR" sz="1600" dirty="0">
                <a:solidFill>
                  <a:srgbClr val="FF0000"/>
                </a:solidFill>
                <a:latin typeface="Calibri"/>
                <a:cs typeface="Calibri"/>
              </a:rPr>
              <a:t>Ιατρική </a:t>
            </a:r>
            <a:r>
              <a:rPr lang="el-GR" sz="1600" dirty="0">
                <a:latin typeface="Calibri"/>
                <a:cs typeface="Calibri"/>
              </a:rPr>
              <a:t>(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εμβολιασμός) και    </a:t>
            </a:r>
            <a:r>
              <a:rPr lang="el-GR" sz="1600" dirty="0">
                <a:solidFill>
                  <a:srgbClr val="FF0000"/>
                </a:solidFill>
                <a:latin typeface="Calibri"/>
                <a:cs typeface="Calibri"/>
              </a:rPr>
              <a:t>Χημεία</a:t>
            </a:r>
            <a:endParaRPr lang="el-GR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l-GR" sz="1600" dirty="0">
                <a:solidFill>
                  <a:srgbClr val="FF0000"/>
                </a:solidFill>
                <a:latin typeface="Calibri"/>
                <a:cs typeface="Calibri"/>
              </a:rPr>
              <a:t> Ηλεκτρισμός </a:t>
            </a:r>
            <a:r>
              <a:rPr lang="el-GR" sz="1600" dirty="0">
                <a:latin typeface="Calibri"/>
                <a:cs typeface="Calibri"/>
              </a:rPr>
              <a:t>(</a:t>
            </a:r>
            <a:r>
              <a:rPr lang="el-GR" sz="1600" dirty="0" err="1">
                <a:solidFill>
                  <a:srgbClr val="000000"/>
                </a:solidFill>
                <a:latin typeface="Calibri"/>
                <a:cs typeface="Calibri"/>
              </a:rPr>
              <a:t>Νεύτων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-νόμος της βαρύτητας)</a:t>
            </a:r>
            <a:endParaRPr lang="el-GR" sz="1600" dirty="0">
              <a:latin typeface="Calibri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  </a:t>
            </a:r>
            <a:r>
              <a:rPr lang="el-GR" sz="1600" dirty="0">
                <a:solidFill>
                  <a:srgbClr val="FF0000"/>
                </a:solidFill>
                <a:latin typeface="Calibri"/>
                <a:cs typeface="Calibri"/>
              </a:rPr>
              <a:t>Βόλτα </a:t>
            </a:r>
            <a:r>
              <a:rPr lang="el-GR" sz="1600" dirty="0">
                <a:latin typeface="Calibri"/>
                <a:cs typeface="Calibri"/>
              </a:rPr>
              <a:t>(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μπαταρία-1.800)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r>
              <a:rPr lang="el-GR" sz="1600" dirty="0">
                <a:solidFill>
                  <a:srgbClr val="FF0000"/>
                </a:solidFill>
                <a:latin typeface="Calibri"/>
                <a:cs typeface="Calibri"/>
              </a:rPr>
              <a:t>Λογοτεχνία </a:t>
            </a:r>
            <a:r>
              <a:rPr lang="el-GR" sz="1600" dirty="0">
                <a:latin typeface="Calibri"/>
                <a:cs typeface="Calibri"/>
              </a:rPr>
              <a:t>(&lt;&lt;</a:t>
            </a:r>
            <a:r>
              <a:rPr lang="el-GR" sz="1600" dirty="0" err="1">
                <a:solidFill>
                  <a:srgbClr val="000000"/>
                </a:solidFill>
                <a:latin typeface="Calibri"/>
                <a:cs typeface="Calibri"/>
              </a:rPr>
              <a:t>Ροβινσώνας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  </a:t>
            </a:r>
            <a:r>
              <a:rPr lang="el-GR" sz="1600" dirty="0" err="1">
                <a:solidFill>
                  <a:srgbClr val="000000"/>
                </a:solidFill>
                <a:latin typeface="Calibri"/>
                <a:cs typeface="Calibri"/>
              </a:rPr>
              <a:t>Κρούσος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&gt;&gt; ,   &lt;&lt; Τα ταξίδια του </a:t>
            </a:r>
            <a:r>
              <a:rPr lang="el-GR" sz="1600" dirty="0" err="1">
                <a:solidFill>
                  <a:srgbClr val="000000"/>
                </a:solidFill>
                <a:latin typeface="Calibri"/>
                <a:cs typeface="Calibri"/>
              </a:rPr>
              <a:t>Γκιούλιβερ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&gt;&gt;)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r>
              <a:rPr lang="el-GR" sz="1600" dirty="0">
                <a:solidFill>
                  <a:srgbClr val="FF0000"/>
                </a:solidFill>
                <a:latin typeface="Calibri"/>
                <a:cs typeface="Calibri"/>
              </a:rPr>
              <a:t>Μουσική </a:t>
            </a:r>
            <a:r>
              <a:rPr lang="el-GR" sz="1600" dirty="0">
                <a:latin typeface="Calibri"/>
                <a:cs typeface="Calibri"/>
              </a:rPr>
              <a:t>(</a:t>
            </a:r>
            <a:r>
              <a:rPr lang="el-GR" sz="1600" dirty="0">
                <a:solidFill>
                  <a:srgbClr val="000000"/>
                </a:solidFill>
                <a:latin typeface="Calibri"/>
                <a:cs typeface="Calibri"/>
              </a:rPr>
              <a:t>Μπαχ και Μότσαρτ)  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Calibri"/>
              </a:rPr>
              <a:t>                                          </a:t>
            </a:r>
          </a:p>
          <a:p>
            <a:pPr>
              <a:buFont typeface="Wingdings" panose="020B0604020202020204" pitchFamily="34" charset="0"/>
              <a:buChar char="Ø"/>
            </a:pPr>
            <a:endParaRPr lang="el-GR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4" name="Εικόνα 4" descr="Εικόνα που περιέχει εσωτερικό, πράσινο, πίνακας, καθιστό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97FA42A7-6469-47FC-9147-E0C56BF26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690" y="1942363"/>
            <a:ext cx="4635910" cy="45218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08507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81920F-8252-4C39-8640-D567DA999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>
                <a:latin typeface="Arial"/>
                <a:cs typeface="Calibri Light"/>
              </a:rPr>
              <a:t>Αντιστοίχισε τις προσωπικότητες με τα επιτεύγματά τους.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F727929-CA05-46D1-83DF-C225258914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20B0604020202020204" pitchFamily="34" charset="0"/>
              <a:buChar char="Ø"/>
            </a:pPr>
            <a:r>
              <a:rPr lang="el-GR" sz="2000">
                <a:cs typeface="Calibri" panose="020F0502020204030204"/>
              </a:rPr>
              <a:t>Βαρθολομαίος </a:t>
            </a:r>
            <a:r>
              <a:rPr lang="el-GR" sz="2000" err="1">
                <a:cs typeface="Calibri" panose="020F0502020204030204"/>
              </a:rPr>
              <a:t>Ντιάζ</a:t>
            </a:r>
          </a:p>
          <a:p>
            <a:pPr>
              <a:buFont typeface="Wingdings" panose="020B0604020202020204" pitchFamily="34" charset="0"/>
              <a:buChar char="Ø"/>
            </a:pPr>
            <a:endParaRPr lang="el-GR" sz="2000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l-GR" sz="2000" err="1">
                <a:cs typeface="Calibri" panose="020F0502020204030204"/>
              </a:rPr>
              <a:t>Βολταίρος</a:t>
            </a:r>
          </a:p>
          <a:p>
            <a:pPr>
              <a:buFont typeface="Wingdings" panose="020B0604020202020204" pitchFamily="34" charset="0"/>
              <a:buChar char="Ø"/>
            </a:pPr>
            <a:endParaRPr lang="el-GR" sz="2000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l-GR" sz="2000">
                <a:cs typeface="Calibri" panose="020F0502020204030204"/>
              </a:rPr>
              <a:t>Τζων </a:t>
            </a:r>
            <a:r>
              <a:rPr lang="el-GR" sz="2000" err="1">
                <a:cs typeface="Calibri" panose="020F0502020204030204"/>
              </a:rPr>
              <a:t>Λοκ</a:t>
            </a:r>
          </a:p>
          <a:p>
            <a:pPr>
              <a:buFont typeface="Wingdings" panose="020B0604020202020204" pitchFamily="34" charset="0"/>
              <a:buChar char="Ø"/>
            </a:pPr>
            <a:endParaRPr lang="el-GR" sz="2000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l-GR" sz="2000">
                <a:cs typeface="Calibri" panose="020F0502020204030204"/>
              </a:rPr>
              <a:t>Βενιαμίν </a:t>
            </a:r>
            <a:r>
              <a:rPr lang="el-GR" sz="2000" err="1">
                <a:cs typeface="Calibri" panose="020F0502020204030204"/>
              </a:rPr>
              <a:t>Φραγκλίνος</a:t>
            </a:r>
          </a:p>
          <a:p>
            <a:pPr>
              <a:buFont typeface="Wingdings" panose="020B0604020202020204" pitchFamily="34" charset="0"/>
              <a:buChar char="Ø"/>
            </a:pPr>
            <a:endParaRPr lang="el-GR" sz="2000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l-GR" sz="2000">
                <a:cs typeface="Calibri" panose="020F0502020204030204"/>
              </a:rPr>
              <a:t>Ζαν Ζακ Ρουσσώ</a:t>
            </a:r>
          </a:p>
          <a:p>
            <a:pPr>
              <a:buFont typeface="Wingdings" panose="020B0604020202020204" pitchFamily="34" charset="0"/>
              <a:buChar char="Ø"/>
            </a:pPr>
            <a:endParaRPr lang="el-GR" sz="2000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l-GR" sz="2000">
                <a:cs typeface="Calibri" panose="020F0502020204030204"/>
              </a:rPr>
              <a:t>Βάσκο Ντα Γκάμα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6991831-1D27-443E-AB93-5BEC49DB0A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20B0604020202020204" pitchFamily="34" charset="0"/>
              <a:buChar char="Ø"/>
            </a:pPr>
            <a:r>
              <a:rPr lang="el-GR" sz="2000">
                <a:latin typeface="Arial"/>
                <a:cs typeface="Calibri"/>
              </a:rPr>
              <a:t>Αξία των νόμων </a:t>
            </a:r>
          </a:p>
          <a:p>
            <a:pPr>
              <a:buFont typeface="Wingdings" panose="020B0604020202020204" pitchFamily="34" charset="0"/>
              <a:buChar char="Ø"/>
            </a:pPr>
            <a:endParaRPr lang="el-GR" sz="2000">
              <a:latin typeface="Arial"/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l-GR" sz="2000">
                <a:latin typeface="Arial"/>
                <a:cs typeface="Calibri"/>
              </a:rPr>
              <a:t>Διάπλους του Ινδικού Ωκεανού</a:t>
            </a:r>
          </a:p>
          <a:p>
            <a:pPr>
              <a:buFont typeface="Wingdings" panose="020B0604020202020204" pitchFamily="34" charset="0"/>
              <a:buChar char="Ø"/>
            </a:pPr>
            <a:endParaRPr lang="el-GR" sz="2000">
              <a:latin typeface="Arial"/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l-GR" sz="2000">
                <a:latin typeface="Arial"/>
                <a:cs typeface="Calibri"/>
              </a:rPr>
              <a:t>Ανεξιθρησκεία</a:t>
            </a:r>
          </a:p>
          <a:p>
            <a:pPr>
              <a:buFont typeface="Wingdings" panose="020B0604020202020204" pitchFamily="34" charset="0"/>
              <a:buChar char="Ø"/>
            </a:pPr>
            <a:endParaRPr lang="el-GR" sz="2000">
              <a:latin typeface="Arial"/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l-GR" sz="2000">
                <a:latin typeface="Arial"/>
                <a:cs typeface="Calibri"/>
              </a:rPr>
              <a:t>Ελευθερία και ισότητα</a:t>
            </a:r>
          </a:p>
          <a:p>
            <a:pPr>
              <a:buFont typeface="Wingdings" panose="020B0604020202020204" pitchFamily="34" charset="0"/>
              <a:buChar char="Ø"/>
            </a:pPr>
            <a:endParaRPr lang="el-GR" sz="2000">
              <a:latin typeface="Arial"/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l-GR" sz="2000">
                <a:latin typeface="Arial"/>
                <a:cs typeface="Calibri"/>
              </a:rPr>
              <a:t>Ανακάλυψη Ακρωτηρίου Καλής Ελπίδας</a:t>
            </a:r>
          </a:p>
          <a:p>
            <a:pPr>
              <a:buFont typeface="Wingdings" panose="020B0604020202020204" pitchFamily="34" charset="0"/>
              <a:buChar char="Ø"/>
            </a:pPr>
            <a:endParaRPr lang="el-GR" sz="2000">
              <a:latin typeface="Arial"/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l-GR" sz="2000">
                <a:latin typeface="Arial"/>
                <a:cs typeface="Calibri"/>
              </a:rPr>
              <a:t>Εφεύρεση του αλεξικέραυνου</a:t>
            </a:r>
          </a:p>
        </p:txBody>
      </p:sp>
    </p:spTree>
    <p:extLst>
      <p:ext uri="{BB962C8B-B14F-4D97-AF65-F5344CB8AC3E}">
        <p14:creationId xmlns:p14="http://schemas.microsoft.com/office/powerpoint/2010/main" val="3664642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4A8382-DE95-4280-8EF7-5B291E1AF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>
                <a:latin typeface="Arial"/>
                <a:cs typeface="Arial"/>
              </a:rPr>
              <a:t>Συμπλήρωσε το κενό στις παρακάτω προτάσεις.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7BD0045-E016-44A6-8944-C109F7729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l-GR" sz="2000">
                <a:cs typeface="Calibri"/>
              </a:rPr>
              <a:t>Τολμηροί  ........................    ταξίδεψαν ως τα πέρατα του κόσμου.</a:t>
            </a:r>
          </a:p>
          <a:p>
            <a:pPr marL="514350" indent="-514350">
              <a:buAutoNum type="arabicParenR"/>
            </a:pPr>
            <a:endParaRPr lang="el-GR" sz="2000">
              <a:cs typeface="Calibri"/>
            </a:endParaRPr>
          </a:p>
          <a:p>
            <a:pPr marL="514350" indent="-514350">
              <a:buAutoNum type="arabicParenR"/>
            </a:pPr>
            <a:r>
              <a:rPr lang="el-GR" sz="2000">
                <a:cs typeface="Calibri"/>
              </a:rPr>
              <a:t>Ο Χριστόφορος Κολόμβος  ανακάλυψε την  ….....................   το  …..........................  .</a:t>
            </a:r>
          </a:p>
          <a:p>
            <a:pPr marL="514350" indent="-514350">
              <a:buAutoNum type="arabicParenR"/>
            </a:pPr>
            <a:endParaRPr lang="el-GR" sz="2000">
              <a:cs typeface="Calibri"/>
            </a:endParaRPr>
          </a:p>
          <a:p>
            <a:pPr marL="514350" indent="-514350">
              <a:buAutoNum type="arabicParenR"/>
            </a:pPr>
            <a:r>
              <a:rPr lang="el-GR" sz="2000">
                <a:cs typeface="Calibri"/>
              </a:rPr>
              <a:t>Η ........................... αποτέλεσε την πιο αρνητική συνέπεια των Ανακαλύψεων.</a:t>
            </a:r>
          </a:p>
          <a:p>
            <a:pPr marL="514350" indent="-514350">
              <a:buAutoNum type="arabicParenR"/>
            </a:pPr>
            <a:endParaRPr lang="el-GR" sz="2000">
              <a:cs typeface="Calibri"/>
            </a:endParaRPr>
          </a:p>
          <a:p>
            <a:pPr marL="514350" indent="-514350">
              <a:buAutoNum type="arabicParenR"/>
            </a:pPr>
            <a:r>
              <a:rPr lang="el-GR" sz="2000">
                <a:cs typeface="Calibri"/>
              </a:rPr>
              <a:t>Ο </a:t>
            </a:r>
            <a:r>
              <a:rPr lang="el-GR" sz="2000" err="1">
                <a:cs typeface="Calibri"/>
              </a:rPr>
              <a:t>Βολταίρος</a:t>
            </a:r>
            <a:r>
              <a:rPr lang="el-GR" sz="2000">
                <a:cs typeface="Calibri"/>
              </a:rPr>
              <a:t> μίλησε  για την …...................   .</a:t>
            </a:r>
          </a:p>
          <a:p>
            <a:pPr marL="514350" indent="-514350">
              <a:buAutoNum type="arabicParenR"/>
            </a:pPr>
            <a:endParaRPr lang="el-GR" sz="2000">
              <a:cs typeface="Calibri"/>
            </a:endParaRPr>
          </a:p>
          <a:p>
            <a:pPr marL="0" indent="0">
              <a:buNone/>
            </a:pPr>
            <a:r>
              <a:rPr lang="el-GR" sz="2000">
                <a:cs typeface="Calibri"/>
              </a:rPr>
              <a:t>5)      Στην Ιατρική χρησιμοποιήθηκε ο  ..........................  .</a:t>
            </a:r>
          </a:p>
          <a:p>
            <a:pPr marL="0" indent="0">
              <a:buNone/>
            </a:pPr>
            <a:endParaRPr lang="el-GR" sz="2000">
              <a:cs typeface="Calibri"/>
            </a:endParaRPr>
          </a:p>
          <a:p>
            <a:pPr marL="0" indent="0">
              <a:buNone/>
            </a:pPr>
            <a:r>
              <a:rPr lang="el-GR" sz="2000">
                <a:cs typeface="Calibri"/>
              </a:rPr>
              <a:t>6) Ο Μπαχ και ο  …..................... έγραψαν έργα κλασικής μουσικής.</a:t>
            </a:r>
          </a:p>
          <a:p>
            <a:pPr marL="0" indent="0">
              <a:buNone/>
            </a:pPr>
            <a:endParaRPr lang="el-GR" sz="2000">
              <a:cs typeface="Calibri"/>
            </a:endParaRPr>
          </a:p>
          <a:p>
            <a:pPr marL="0" indent="0">
              <a:buNone/>
            </a:pPr>
            <a:endParaRPr lang="el-GR" sz="2000">
              <a:cs typeface="Calibri"/>
            </a:endParaRPr>
          </a:p>
          <a:p>
            <a:pPr marL="0" indent="0">
              <a:buNone/>
            </a:pPr>
            <a:endParaRPr lang="el-GR" sz="2000">
              <a:cs typeface="Calibri"/>
            </a:endParaRPr>
          </a:p>
          <a:p>
            <a:pPr marL="0" indent="0">
              <a:buNone/>
            </a:pPr>
            <a:endParaRPr lang="el-GR" sz="2000">
              <a:cs typeface="Calibri"/>
            </a:endParaRPr>
          </a:p>
          <a:p>
            <a:pPr marL="0" indent="0">
              <a:buNone/>
            </a:pPr>
            <a:endParaRPr lang="el-GR" sz="2000">
              <a:cs typeface="Calibri"/>
            </a:endParaRPr>
          </a:p>
          <a:p>
            <a:pPr marL="0" indent="0">
              <a:buNone/>
            </a:pPr>
            <a:endParaRPr lang="el-GR" sz="2000">
              <a:cs typeface="Calibri"/>
            </a:endParaRPr>
          </a:p>
          <a:p>
            <a:pPr marL="0" indent="0">
              <a:buNone/>
            </a:pPr>
            <a:endParaRPr lang="el-GR" sz="2000">
              <a:cs typeface="Calibri"/>
            </a:endParaRPr>
          </a:p>
          <a:p>
            <a:pPr marL="0" indent="0">
              <a:buNone/>
            </a:pPr>
            <a:endParaRPr lang="el-GR" sz="2000">
              <a:cs typeface="Calibri"/>
            </a:endParaRPr>
          </a:p>
          <a:p>
            <a:pPr marL="0" indent="0">
              <a:buNone/>
            </a:pPr>
            <a:endParaRPr lang="el-GR" sz="2000">
              <a:cs typeface="Calibri"/>
            </a:endParaRPr>
          </a:p>
          <a:p>
            <a:pPr marL="457200" indent="-457200">
              <a:buAutoNum type="arabicPeriod"/>
            </a:pPr>
            <a:endParaRPr lang="el-GR" sz="2000">
              <a:cs typeface="Calibri"/>
            </a:endParaRPr>
          </a:p>
          <a:p>
            <a:pPr marL="514350" indent="-514350">
              <a:buAutoNum type="arabicParenR"/>
            </a:pPr>
            <a:endParaRPr lang="el-GR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891391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Ευρεία οθόνη</PresentationFormat>
  <Slides>7</Slides>
  <Notes>0</Notes>
  <HiddenSlides>0</HiddenSlide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Παρουσίαση του PowerPoint</vt:lpstr>
      <vt:lpstr>ΑΠΟ ΤΙΣ ΓΕΩΓΡΑΦΙΚΕΣ ΑΝΑΚΑΛΥΨΕΙΣ ΣΤΟΝ ΔΙΑΦΩΤΙΣΜΟ</vt:lpstr>
      <vt:lpstr>ΑΠΟΤΕΛΕΣΜΑΤΑ ΓΕΩΓΡΑΦΙΚΩΝ ΑΝΑΚΑΛΥΨΕΩΝ </vt:lpstr>
      <vt:lpstr>ΠΟΛΙΤΙΚΟ ΣΥΣΤΗΜΑ ΚΑΙ ΠΟΛΕΜΙΚΕΣ ΑΝΑΜΕΤΡΗΣΕΙΣ </vt:lpstr>
      <vt:lpstr>                                ΔΙΑΦΩΤΙΣΜΟΣ</vt:lpstr>
      <vt:lpstr>Αντιστοίχισε τις προσωπικότητες με τα επιτεύγματά τους.</vt:lpstr>
      <vt:lpstr>Συμπλήρωσε το κενό στις παρακάτω προτάσεις.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/>
  <cp:revision>13</cp:revision>
  <dcterms:created xsi:type="dcterms:W3CDTF">2020-04-02T15:49:29Z</dcterms:created>
  <dcterms:modified xsi:type="dcterms:W3CDTF">2020-04-03T18:54:54Z</dcterms:modified>
</cp:coreProperties>
</file>