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B609B-E2F8-4358-B001-E562DCD7849F}" v="7520" dt="2020-04-01T19:29:26.169"/>
    <p1510:client id="{4AF222F8-5D67-4149-ABD7-2904DCB3795B}" v="203" dt="2020-04-03T18:43:15.714"/>
    <p1510:client id="{CC77A1FD-8C1B-4C36-AFF8-7EE725DEF6C0}" v="664" dt="2020-04-02T15:15:58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1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1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0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4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9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9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9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9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0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4/3/2020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273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7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4" descr="Εικόνα που περιέχει κτίριο, βωμός, φωτογραφία, μεγάλο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8D72F5F-9672-4F80-8FF4-0B2C05A367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1" y="10"/>
            <a:ext cx="12192000" cy="68579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121716-8B64-478F-ABDB-17030AD1B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24000">
                <a:schemeClr val="bg1">
                  <a:alpha val="20000"/>
                </a:schemeClr>
              </a:gs>
              <a:gs pos="78000">
                <a:schemeClr val="bg1">
                  <a:alpha val="30000"/>
                </a:schemeClr>
              </a:gs>
              <a:gs pos="50000">
                <a:schemeClr val="bg1">
                  <a:alpha val="30000"/>
                </a:schemeClr>
              </a:gs>
              <a:gs pos="100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72723" y="4956811"/>
            <a:ext cx="11439414" cy="897439"/>
          </a:xfrm>
        </p:spPr>
        <p:txBody>
          <a:bodyPr>
            <a:normAutofit fontScale="90000"/>
          </a:bodyPr>
          <a:lstStyle/>
          <a:p>
            <a:r>
              <a:rPr lang="el-GR" sz="4000">
                <a:solidFill>
                  <a:schemeClr val="tx1"/>
                </a:solidFill>
                <a:latin typeface="Arial"/>
                <a:cs typeface="Arial"/>
              </a:rPr>
              <a:t>ΚΑΛΩΣΟΡΙΣΜΑ</a:t>
            </a:r>
            <a:br>
              <a:rPr lang="el-GR" sz="4000">
                <a:solidFill>
                  <a:schemeClr val="tx1"/>
                </a:solidFill>
                <a:latin typeface="Arial"/>
                <a:cs typeface="Arial"/>
              </a:rPr>
            </a:br>
            <a:endParaRPr lang="el-GR" sz="40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l-GR" sz="3200" dirty="0">
                <a:solidFill>
                  <a:schemeClr val="tx1"/>
                </a:solidFill>
                <a:latin typeface="Arial"/>
                <a:cs typeface="Arial"/>
              </a:rPr>
              <a:t>ΕΠΑΝΑΛΗΨΗ Α ΕΝΟΤΗΤΑΣ ΙΣΤΟΡΙΑΣ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8D0387-D455-4DE9-AAEC-78A57AED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85" y="401962"/>
            <a:ext cx="5098715" cy="1371600"/>
          </a:xfrm>
        </p:spPr>
        <p:txBody>
          <a:bodyPr>
            <a:normAutofit/>
          </a:bodyPr>
          <a:lstStyle/>
          <a:p>
            <a:r>
              <a:rPr lang="el-GR" sz="2400" b="1">
                <a:latin typeface="Arial"/>
                <a:cs typeface="Arial"/>
              </a:rPr>
              <a:t>Η ΑΝΑΓΕΝΝΗΣΗ ΚΑΙ Η ΘΡΗΣΚΕΥΤΙΚΗ ΜΕΤΑΡΡΥΘΜΙΣΗ</a:t>
            </a:r>
            <a:endParaRPr lang="el-GR" sz="2400" b="1"/>
          </a:p>
        </p:txBody>
      </p:sp>
      <p:pic>
        <p:nvPicPr>
          <p:cNvPr id="4" name="Εικόνα 4" descr="Εικόνα που περιέχει άτομο, χλόη, γυναίκα, ιδιοκτησί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D3C1E19-AAB8-437F-868C-1F3CBDA9F1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1822" y="752912"/>
            <a:ext cx="6248775" cy="56810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2BC8A2-2050-4BE9-8F5D-47F40170CEFF}"/>
              </a:ext>
            </a:extLst>
          </p:cNvPr>
          <p:cNvSpPr txBox="1"/>
          <p:nvPr/>
        </p:nvSpPr>
        <p:spPr>
          <a:xfrm>
            <a:off x="1315453" y="2933031"/>
            <a:ext cx="395972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latin typeface="Arial"/>
              <a:cs typeface="Arial"/>
            </a:endParaRPr>
          </a:p>
          <a:p>
            <a:endParaRPr lang="el-GR" sz="2000" dirty="0">
              <a:latin typeface="Arial"/>
              <a:cs typeface="Arial"/>
            </a:endParaRPr>
          </a:p>
          <a:p>
            <a:endParaRPr lang="el-GR" sz="2000" dirty="0">
              <a:latin typeface="Arial"/>
              <a:cs typeface="Arial"/>
            </a:endParaRPr>
          </a:p>
          <a:p>
            <a:endParaRPr lang="el-GR" sz="2000" dirty="0">
              <a:latin typeface="Arial"/>
              <a:cs typeface="Arial"/>
            </a:endParaRPr>
          </a:p>
        </p:txBody>
      </p:sp>
      <p:sp>
        <p:nvSpPr>
          <p:cNvPr id="7" name="Πάπυρος: Κατακόρυφος 6">
            <a:extLst>
              <a:ext uri="{FF2B5EF4-FFF2-40B4-BE49-F238E27FC236}">
                <a16:creationId xmlns:a16="http://schemas.microsoft.com/office/drawing/2014/main" id="{1D5C2D14-7802-412B-A842-F78A597884B8}"/>
              </a:ext>
            </a:extLst>
          </p:cNvPr>
          <p:cNvSpPr/>
          <p:nvPr/>
        </p:nvSpPr>
        <p:spPr>
          <a:xfrm>
            <a:off x="348135" y="1783849"/>
            <a:ext cx="5641472" cy="4224420"/>
          </a:xfrm>
          <a:prstGeom prst="verticalScroll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D1E2F5-43C3-444A-B6B4-5D49AF1A37DF}"/>
              </a:ext>
            </a:extLst>
          </p:cNvPr>
          <p:cNvSpPr txBox="1"/>
          <p:nvPr/>
        </p:nvSpPr>
        <p:spPr>
          <a:xfrm>
            <a:off x="999623" y="2376571"/>
            <a:ext cx="3866147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Αναγέννηση</a:t>
            </a:r>
            <a:r>
              <a:rPr lang="el-GR" dirty="0">
                <a:latin typeface="Arial"/>
                <a:cs typeface="Arial"/>
              </a:rPr>
              <a:t>: Πνευματική και καλλιτεχνική κίνηση(Φλωρεντία)  με έμφαση στη μελέτη  του αρχαίου και ελληνικού πολιτισμού(βοήθεια από Έλληνες λόγιους που κατέφυγαν στη Δυτική Ευρώπη)</a:t>
            </a:r>
            <a:endParaRPr lang="el-GR" dirty="0">
              <a:latin typeface="Arial"/>
              <a:ea typeface="+mn-lt"/>
              <a:cs typeface="Arial"/>
            </a:endParaRPr>
          </a:p>
          <a:p>
            <a:endParaRPr lang="el-GR" dirty="0">
              <a:solidFill>
                <a:srgbClr val="7030A0"/>
              </a:solidFill>
              <a:latin typeface="Arial"/>
              <a:ea typeface="+mn-lt"/>
              <a:cs typeface="Arial"/>
            </a:endParaRPr>
          </a:p>
          <a:p>
            <a:endParaRPr lang="el-GR" dirty="0">
              <a:solidFill>
                <a:srgbClr val="7030A0"/>
              </a:solidFill>
              <a:latin typeface="Arial"/>
              <a:ea typeface="+mn-lt"/>
              <a:cs typeface="Arial"/>
            </a:endParaRPr>
          </a:p>
          <a:p>
            <a:r>
              <a:rPr lang="el-GR" dirty="0">
                <a:solidFill>
                  <a:srgbClr val="7030A0"/>
                </a:solidFill>
                <a:latin typeface="Arial"/>
                <a:cs typeface="Arial"/>
              </a:rPr>
              <a:t>Ουμανισμός</a:t>
            </a:r>
            <a:r>
              <a:rPr lang="el-GR" dirty="0">
                <a:latin typeface="Arial"/>
                <a:cs typeface="Arial"/>
              </a:rPr>
              <a:t>: αξία στη γνώση και στις δυνατότητες του ανθρώπου(διάδοση των ιδεών με την εφεύρεση της τυπογραφίας από </a:t>
            </a:r>
            <a:r>
              <a:rPr lang="el-GR" dirty="0" err="1">
                <a:latin typeface="Arial"/>
                <a:cs typeface="Arial"/>
              </a:rPr>
              <a:t>Ι.Γουτεμβέργιο</a:t>
            </a:r>
            <a:r>
              <a:rPr lang="el-GR" dirty="0">
                <a:latin typeface="Arial"/>
                <a:cs typeface="Arial"/>
              </a:rPr>
              <a:t>)</a:t>
            </a:r>
            <a:endParaRPr lang="el-GR" dirty="0">
              <a:solidFill>
                <a:srgbClr val="7030A0"/>
              </a:solidFill>
              <a:latin typeface="Arial"/>
              <a:cs typeface="Arial"/>
            </a:endParaRPr>
          </a:p>
          <a:p>
            <a:endParaRPr lang="el-GR" dirty="0">
              <a:latin typeface="Garamond" panose="02020404030301010803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877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D1E06B-A6AA-4247-9406-BC85EE15B592}"/>
              </a:ext>
            </a:extLst>
          </p:cNvPr>
          <p:cNvSpPr txBox="1"/>
          <p:nvPr/>
        </p:nvSpPr>
        <p:spPr>
          <a:xfrm>
            <a:off x="4483768" y="914400"/>
            <a:ext cx="2743200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solidFill>
                  <a:srgbClr val="000000"/>
                </a:solidFill>
                <a:latin typeface="Arial"/>
                <a:cs typeface="Arial"/>
              </a:rPr>
              <a:t>ΑΝΘΙΣΗ ΤΕΧΝΩΝ    </a:t>
            </a:r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2000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highlight>
                <a:srgbClr val="0000FF"/>
              </a:highlight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highlight>
                <a:srgbClr val="0000FF"/>
              </a:highlight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highlight>
                <a:srgbClr val="0000FF"/>
              </a:highlight>
              <a:latin typeface="Arial"/>
              <a:cs typeface="Arial"/>
            </a:endParaRPr>
          </a:p>
          <a:p>
            <a:endParaRPr lang="el-GR" sz="2000" dirty="0">
              <a:solidFill>
                <a:srgbClr val="000000"/>
              </a:solidFill>
              <a:highlight>
                <a:srgbClr val="0000FF"/>
              </a:highlight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DFC344-96C0-43BF-B52C-D4C0D9FA471A}"/>
              </a:ext>
            </a:extLst>
          </p:cNvPr>
          <p:cNvSpPr txBox="1"/>
          <p:nvPr/>
        </p:nvSpPr>
        <p:spPr>
          <a:xfrm>
            <a:off x="749801" y="1658854"/>
            <a:ext cx="6259094" cy="62478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Ζωγραφική: Μιχαήλ</a:t>
            </a:r>
            <a:r>
              <a:rPr lang="el-GR"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Άγγελος, Ραφαήλ, Ελ Γκρέκο (</a:t>
            </a:r>
            <a:r>
              <a:rPr lang="el-GR" sz="2000" dirty="0" err="1">
                <a:latin typeface="Arial"/>
                <a:cs typeface="Arial"/>
              </a:rPr>
              <a:t>Δομήνικος</a:t>
            </a:r>
            <a:r>
              <a:rPr lang="el-GR" sz="2000" dirty="0">
                <a:latin typeface="Arial"/>
                <a:cs typeface="Arial"/>
              </a:rPr>
              <a:t> Θεοτοκόπουλος), </a:t>
            </a:r>
            <a:r>
              <a:rPr lang="el-GR" sz="2000" dirty="0" err="1">
                <a:latin typeface="Arial"/>
                <a:cs typeface="Arial"/>
              </a:rPr>
              <a:t>Σάντρο</a:t>
            </a:r>
            <a:r>
              <a:rPr lang="el-GR" sz="2000" dirty="0">
                <a:latin typeface="Arial"/>
                <a:cs typeface="Arial"/>
              </a:rPr>
              <a:t>  </a:t>
            </a:r>
            <a:r>
              <a:rPr lang="el-GR" sz="2000" dirty="0" err="1">
                <a:latin typeface="Arial"/>
                <a:cs typeface="Arial"/>
              </a:rPr>
              <a:t>Μποτιτσέλι</a:t>
            </a: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Γλυπτική: Μιχαήλ Άγγελος</a:t>
            </a: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Αρχιτεκτονική: Φίλιππος  </a:t>
            </a:r>
            <a:r>
              <a:rPr lang="el-GR" sz="2000" dirty="0" err="1">
                <a:latin typeface="Arial"/>
                <a:cs typeface="Arial"/>
              </a:rPr>
              <a:t>Μπρουνελέσκι</a:t>
            </a: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Φιλοσοφία και Θεολογία: Έρασμος(καλοσύνη, ανοχή)</a:t>
            </a: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Λογοτεχνία : Μιχαήλ  </a:t>
            </a:r>
            <a:r>
              <a:rPr lang="el-GR" sz="2000" dirty="0" err="1">
                <a:latin typeface="Arial"/>
                <a:cs typeface="Arial"/>
              </a:rPr>
              <a:t>Θερβάντες</a:t>
            </a:r>
            <a:r>
              <a:rPr lang="el-GR" sz="2000" dirty="0">
                <a:latin typeface="Arial"/>
                <a:cs typeface="Arial"/>
              </a:rPr>
              <a:t>  (&lt;&lt;Δον Κιχώτης&gt;&gt;)</a:t>
            </a: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dirty="0">
                <a:latin typeface="Arial"/>
                <a:cs typeface="Arial"/>
              </a:rPr>
              <a:t>Θέατρο: Ουίλιαμ Σαίξπηρ (αγάπη για τα ανθρώπινα δημιουργήματα)</a:t>
            </a: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DDC2F4-71AD-45F3-A60C-F4867A258C80}"/>
              </a:ext>
            </a:extLst>
          </p:cNvPr>
          <p:cNvSpPr txBox="1"/>
          <p:nvPr/>
        </p:nvSpPr>
        <p:spPr>
          <a:xfrm>
            <a:off x="7670466" y="178836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87F39D-FF61-45C5-9445-F678D1C2DB7B}"/>
              </a:ext>
            </a:extLst>
          </p:cNvPr>
          <p:cNvSpPr txBox="1"/>
          <p:nvPr/>
        </p:nvSpPr>
        <p:spPr>
          <a:xfrm>
            <a:off x="8005512" y="3634037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>
              <a:latin typeface="Arial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B2FDD8-9396-498F-8E8E-88375C4D6E50}"/>
              </a:ext>
            </a:extLst>
          </p:cNvPr>
          <p:cNvSpPr txBox="1"/>
          <p:nvPr/>
        </p:nvSpPr>
        <p:spPr>
          <a:xfrm>
            <a:off x="354597" y="35496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3696A0-294D-4866-9C68-D7EC782D5A3F}"/>
              </a:ext>
            </a:extLst>
          </p:cNvPr>
          <p:cNvSpPr txBox="1"/>
          <p:nvPr/>
        </p:nvSpPr>
        <p:spPr>
          <a:xfrm>
            <a:off x="7010400" y="241166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C01496-60C5-44B3-BAD9-0568F81EA602}"/>
              </a:ext>
            </a:extLst>
          </p:cNvPr>
          <p:cNvSpPr txBox="1"/>
          <p:nvPr/>
        </p:nvSpPr>
        <p:spPr>
          <a:xfrm>
            <a:off x="562643" y="3704222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21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79E39D-7B3E-47AF-A336-44954889D77F}"/>
              </a:ext>
            </a:extLst>
          </p:cNvPr>
          <p:cNvSpPr txBox="1"/>
          <p:nvPr/>
        </p:nvSpPr>
        <p:spPr>
          <a:xfrm>
            <a:off x="5153025" y="36290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A7FF1C-5F8B-4AF2-B8BB-C6864144A532}"/>
              </a:ext>
            </a:extLst>
          </p:cNvPr>
          <p:cNvSpPr txBox="1"/>
          <p:nvPr/>
        </p:nvSpPr>
        <p:spPr>
          <a:xfrm>
            <a:off x="4823828" y="307256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solidFill>
                <a:schemeClr val="accent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F9F9DE-058E-4846-B963-5657FB7CBE4F}"/>
              </a:ext>
            </a:extLst>
          </p:cNvPr>
          <p:cNvSpPr txBox="1"/>
          <p:nvPr/>
        </p:nvSpPr>
        <p:spPr>
          <a:xfrm>
            <a:off x="541755" y="439186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C1BD2D-7E3D-4A74-B71C-41B64495B263}"/>
              </a:ext>
            </a:extLst>
          </p:cNvPr>
          <p:cNvSpPr txBox="1"/>
          <p:nvPr/>
        </p:nvSpPr>
        <p:spPr>
          <a:xfrm>
            <a:off x="7261893" y="4454525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921E36-1B3A-4D6E-BD67-338F999F115F}"/>
              </a:ext>
            </a:extLst>
          </p:cNvPr>
          <p:cNvSpPr txBox="1"/>
          <p:nvPr/>
        </p:nvSpPr>
        <p:spPr>
          <a:xfrm>
            <a:off x="1074821" y="1328821"/>
            <a:ext cx="27432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ü"/>
            </a:pPr>
            <a:r>
              <a:rPr lang="el-GR" sz="2400" dirty="0">
                <a:latin typeface="Arial"/>
                <a:cs typeface="Arial"/>
              </a:rPr>
              <a:t>Αστρονομικές θεωρίες Κοπέρνικου και Γαλιλαίου</a:t>
            </a:r>
          </a:p>
          <a:p>
            <a:pPr marL="342900" indent="-342900">
              <a:buFont typeface="Wingdings"/>
              <a:buChar char="ü"/>
            </a:pPr>
            <a:endParaRPr lang="el-GR" sz="24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400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400" dirty="0">
                <a:latin typeface="Arial"/>
                <a:cs typeface="Arial"/>
              </a:rPr>
              <a:t>Βελτίωση ιατρικής(μελέτη ανατομίας)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6366D5-BE92-4339-85FA-4C50C333ABFE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" name="Εικόνα 16" descr="Εικόνα που περιέχει άτομο, άνδρας, εσωτερικό, σκούρο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45C96D17-3FD3-45D9-938D-F830031D5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926" y="884485"/>
            <a:ext cx="5456989" cy="518260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72825EC-1169-4E58-8818-E9FC4C4A9DC1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l-GR"/>
              <a:t>Κάντε κλικ για να προσθέσετε κείμενο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1F442A-47FA-4081-A088-4B4B135068AB}"/>
              </a:ext>
            </a:extLst>
          </p:cNvPr>
          <p:cNvSpPr txBox="1"/>
          <p:nvPr/>
        </p:nvSpPr>
        <p:spPr>
          <a:xfrm>
            <a:off x="4867275" y="334327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l-GR"/>
              <a:t>Κάντε κλικ για να προσθέσετε κείμενο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BDC18F-3F42-4C71-B8AB-BC7274490942}"/>
              </a:ext>
            </a:extLst>
          </p:cNvPr>
          <p:cNvSpPr txBox="1"/>
          <p:nvPr/>
        </p:nvSpPr>
        <p:spPr>
          <a:xfrm>
            <a:off x="1320466" y="558466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latin typeface="Arial"/>
                <a:cs typeface="Arial"/>
              </a:rPr>
              <a:t>ΑΝΑΠΤΥΞΗ ΕΠΙΣΤΗΜΩΝ 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5274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BC6EA9-AFB2-4AEE-89D7-AA6E77BC7B09}"/>
              </a:ext>
            </a:extLst>
          </p:cNvPr>
          <p:cNvSpPr txBox="1"/>
          <p:nvPr/>
        </p:nvSpPr>
        <p:spPr>
          <a:xfrm>
            <a:off x="941137" y="767347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 sz="2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54CBE1-74CE-4157-AEC5-9A5ED4794EE2}"/>
              </a:ext>
            </a:extLst>
          </p:cNvPr>
          <p:cNvSpPr txBox="1"/>
          <p:nvPr/>
        </p:nvSpPr>
        <p:spPr>
          <a:xfrm>
            <a:off x="5237413" y="1240255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Arial"/>
                <a:cs typeface="Arial"/>
              </a:rPr>
              <a:t>          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25090-398F-4E81-8AF3-FF177179CC9E}"/>
              </a:ext>
            </a:extLst>
          </p:cNvPr>
          <p:cNvSpPr txBox="1"/>
          <p:nvPr/>
        </p:nvSpPr>
        <p:spPr>
          <a:xfrm>
            <a:off x="7679657" y="87513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48029C-FEEA-4F68-B490-E5966FA8D9F2}"/>
              </a:ext>
            </a:extLst>
          </p:cNvPr>
          <p:cNvSpPr txBox="1"/>
          <p:nvPr/>
        </p:nvSpPr>
        <p:spPr>
          <a:xfrm>
            <a:off x="660400" y="633663"/>
            <a:ext cx="10069094" cy="68634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2000" b="1" dirty="0">
                <a:latin typeface="Arial"/>
                <a:cs typeface="Arial"/>
              </a:rPr>
              <a:t>ΘΡΗΣΚΕΥΤΙΚΗ ΜΕΤΑΡΡΥΘΜΙΣΗ </a:t>
            </a:r>
            <a:endParaRPr lang="el-GR"/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b="1" dirty="0">
                <a:solidFill>
                  <a:srgbClr val="FF0000"/>
                </a:solidFill>
                <a:latin typeface="Arial"/>
                <a:cs typeface="Arial"/>
              </a:rPr>
              <a:t>Προτεσταντική μεταρρύθμιση</a:t>
            </a:r>
            <a:r>
              <a:rPr lang="el-GR" sz="2000" b="1" dirty="0">
                <a:latin typeface="Arial"/>
                <a:cs typeface="Arial"/>
              </a:rPr>
              <a:t>: εναντίωση στον πάπα με τη δημιουργία ξεχωριστής γερμανικής εκκλησίας από το Μαρτίνο Λούθηρο</a:t>
            </a: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b="1" dirty="0">
                <a:solidFill>
                  <a:srgbClr val="FF0000"/>
                </a:solidFill>
                <a:latin typeface="Arial"/>
                <a:cs typeface="Arial"/>
              </a:rPr>
              <a:t>Καθολική μεταρρύθμιση</a:t>
            </a:r>
            <a:r>
              <a:rPr lang="el-GR" sz="2000" b="1" dirty="0">
                <a:latin typeface="Arial"/>
                <a:cs typeface="Arial"/>
              </a:rPr>
              <a:t>: δημιουργία θρησκευτικών ταγμάτων από τον πάπα για να προσελκύσει τους Προτεστάντες</a:t>
            </a:r>
            <a:endParaRPr lang="el-GR" sz="2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b="1" dirty="0">
                <a:solidFill>
                  <a:srgbClr val="FF0000"/>
                </a:solidFill>
                <a:latin typeface="Arial"/>
                <a:cs typeface="Arial"/>
              </a:rPr>
              <a:t>Θρησκευτικές διαμάχες</a:t>
            </a:r>
            <a:r>
              <a:rPr lang="el-GR" sz="2000" b="1" dirty="0">
                <a:latin typeface="Arial"/>
                <a:cs typeface="Arial"/>
              </a:rPr>
              <a:t>: πόλεμοι μεταξύ Καθολικών και Προτεσταντών</a:t>
            </a: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r>
              <a:rPr lang="el-GR" sz="2000" b="1" dirty="0">
                <a:solidFill>
                  <a:srgbClr val="FF0000"/>
                </a:solidFill>
                <a:latin typeface="Arial"/>
                <a:cs typeface="Arial"/>
              </a:rPr>
              <a:t>Πολιτικές μεταρρυθμίσεις</a:t>
            </a:r>
            <a:r>
              <a:rPr lang="el-GR" sz="2000" b="1" dirty="0">
                <a:latin typeface="Arial"/>
                <a:cs typeface="Arial"/>
              </a:rPr>
              <a:t>: ενίσχυση της λογικής και της αυτονομίας του ανθρώπου, ανάπτυξη της αρχής της αντιπροσωπευτικής εξουσίας στο αγγλικό πολιτικό σύστημα</a:t>
            </a:r>
          </a:p>
          <a:p>
            <a:r>
              <a:rPr lang="el-GR" sz="2000" b="1" dirty="0">
                <a:latin typeface="Arial"/>
                <a:cs typeface="Arial"/>
              </a:rPr>
              <a:t>  </a:t>
            </a:r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  <a:p>
            <a:pPr marL="342900" indent="-342900">
              <a:buFont typeface="Wingdings"/>
              <a:buChar char="ü"/>
            </a:pPr>
            <a:endParaRPr lang="el-GR" sz="2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249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99AF22-7759-4904-9213-E1846C139155}"/>
              </a:ext>
            </a:extLst>
          </p:cNvPr>
          <p:cNvSpPr txBox="1"/>
          <p:nvPr/>
        </p:nvSpPr>
        <p:spPr>
          <a:xfrm>
            <a:off x="4189663" y="190366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5156DE-5125-49A0-BA66-51D13189F006}"/>
              </a:ext>
            </a:extLst>
          </p:cNvPr>
          <p:cNvSpPr txBox="1"/>
          <p:nvPr/>
        </p:nvSpPr>
        <p:spPr>
          <a:xfrm>
            <a:off x="4773696" y="62948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  <a:latin typeface="Arial"/>
                <a:cs typeface="Arial"/>
              </a:rPr>
              <a:t>ΑΣΚΗΣΕΙΣ  </a:t>
            </a:r>
            <a:endParaRPr lang="el-GR" sz="200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0BA92D-8FA2-4FC4-B4DB-3F39338A8423}"/>
              </a:ext>
            </a:extLst>
          </p:cNvPr>
          <p:cNvSpPr txBox="1"/>
          <p:nvPr/>
        </p:nvSpPr>
        <p:spPr>
          <a:xfrm>
            <a:off x="571834" y="1240255"/>
            <a:ext cx="7234987" cy="53245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Arial"/>
                <a:cs typeface="Arial"/>
              </a:rPr>
              <a:t>Να βάλεις Σ για το σωστό και Λ για το λάθος δίπλα σε κάθε  πρόταση.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1.Η Αναγέννηση προηγείται του Μεσαίωνα.    …....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2.Ο Ουμανισμός είναι ένα πνευματικό κίνημα που αναπτύχθηκε  στο πλαίσιο της Αναγέννησης.    ….....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3.Η Καθολική Μεταρρύθμιση εμπνεύστηκε από τις ιδέες του Ουμανισμού.  …....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4.Την περίοδο της Αναγέννησης αναπτύχθηκαν οι τέχνες και οι επιστήμες.     ….....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5.Ο Λεονάρντο ντα Βίντσι ήταν γλύπτης. …...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>
                <a:latin typeface="Arial"/>
                <a:cs typeface="Arial"/>
              </a:rPr>
              <a:t>6.Η Αναγέννηση ξεκίνησε από τη Φλωρεντία. …..</a:t>
            </a:r>
          </a:p>
        </p:txBody>
      </p:sp>
    </p:spTree>
    <p:extLst>
      <p:ext uri="{BB962C8B-B14F-4D97-AF65-F5344CB8AC3E}">
        <p14:creationId xmlns:p14="http://schemas.microsoft.com/office/powerpoint/2010/main" val="58377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E1CE76-0E97-44FC-9FE4-62B07D60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>
                <a:latin typeface="Arial"/>
                <a:cs typeface="Arial"/>
              </a:rPr>
              <a:t>Αντιστοίχισε πρόσωπα με ιδιότητα.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EED67B-4067-4CCA-9CF4-4796AABE1C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000" dirty="0" err="1">
                <a:latin typeface="Arial"/>
                <a:cs typeface="Arial"/>
              </a:rPr>
              <a:t>Σάντρο</a:t>
            </a:r>
            <a:r>
              <a:rPr lang="el-GR" sz="2000" dirty="0">
                <a:latin typeface="Arial"/>
                <a:cs typeface="Arial"/>
              </a:rPr>
              <a:t>  </a:t>
            </a:r>
            <a:r>
              <a:rPr lang="el-GR" sz="2000" dirty="0" err="1">
                <a:latin typeface="Arial"/>
                <a:cs typeface="Arial"/>
              </a:rPr>
              <a:t>Μποτιτσέλι</a:t>
            </a:r>
            <a:r>
              <a:rPr lang="el-GR" sz="2000" dirty="0">
                <a:latin typeface="Arial"/>
                <a:cs typeface="Arial"/>
              </a:rPr>
              <a:t> 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Φίλιππος  </a:t>
            </a:r>
            <a:r>
              <a:rPr lang="el-GR" sz="2000" dirty="0" err="1">
                <a:latin typeface="Arial"/>
                <a:cs typeface="Arial"/>
              </a:rPr>
              <a:t>Μπρουνελέσκι</a:t>
            </a:r>
            <a:endParaRPr lang="el-GR" sz="200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Μαρτίνος  Λούθηρος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Μιχαήλ </a:t>
            </a:r>
            <a:r>
              <a:rPr lang="el-GR" sz="2000" dirty="0" err="1">
                <a:latin typeface="Arial"/>
                <a:cs typeface="Arial"/>
              </a:rPr>
              <a:t>Θερβάντες</a:t>
            </a: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Γαλιλαίος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1806ADF-D6AA-40DC-AE2B-A09AB3F94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Μοναχός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Ζωγράφος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Αρχιτέκτονας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Αστρονόμος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latin typeface="Arial"/>
                <a:cs typeface="Arial"/>
              </a:rPr>
              <a:t>Συγγραφέας</a:t>
            </a:r>
          </a:p>
        </p:txBody>
      </p:sp>
    </p:spTree>
    <p:extLst>
      <p:ext uri="{BB962C8B-B14F-4D97-AF65-F5344CB8AC3E}">
        <p14:creationId xmlns:p14="http://schemas.microsoft.com/office/powerpoint/2010/main" val="323654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SavonVTI</vt:lpstr>
      <vt:lpstr>ΚΑΛΩΣΟΡΙΣΜΑ </vt:lpstr>
      <vt:lpstr>Η ΑΝΑΓΕΝΝΗΣΗ ΚΑΙ Η ΘΡΗΣΚΕΥΤΙΚΗ ΜΕΤΑΡΡΥΘΜΙΣΗ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Αντιστοίχισε πρόσωπα με ιδιότητα.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1332</cp:revision>
  <dcterms:created xsi:type="dcterms:W3CDTF">2020-04-01T16:20:08Z</dcterms:created>
  <dcterms:modified xsi:type="dcterms:W3CDTF">2020-04-03T18:43:15Z</dcterms:modified>
</cp:coreProperties>
</file>