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81" r:id="rId3"/>
    <p:sldId id="257" r:id="rId4"/>
    <p:sldId id="266" r:id="rId5"/>
    <p:sldId id="267" r:id="rId6"/>
    <p:sldId id="268" r:id="rId7"/>
    <p:sldId id="269" r:id="rId8"/>
    <p:sldId id="270" r:id="rId9"/>
    <p:sldId id="271" r:id="rId10"/>
    <p:sldId id="272" r:id="rId11"/>
    <p:sldId id="273" r:id="rId12"/>
    <p:sldId id="274" r:id="rId13"/>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74" autoAdjust="0"/>
  </p:normalViewPr>
  <p:slideViewPr>
    <p:cSldViewPr snapToGrid="0">
      <p:cViewPr varScale="1">
        <p:scale>
          <a:sx n="73" d="100"/>
          <a:sy n="73" d="100"/>
        </p:scale>
        <p:origin x="618" y="78"/>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88" d="100"/>
          <a:sy n="88" d="100"/>
        </p:scale>
        <p:origin x="259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E60F73C-51D9-4C09-A53D-F2B07D610087}" type="datetime1">
              <a:rPr lang="el-GR" smtClean="0"/>
              <a:t>1/4/2020</a:t>
            </a:fld>
            <a:endParaRPr lang="el-GR" dirty="0"/>
          </a:p>
        </p:txBody>
      </p:sp>
      <p:sp>
        <p:nvSpPr>
          <p:cNvPr id="4" name="Σύμβολο κράτησης θέσης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el-GR"/>
              <a:t>‹#›</a:t>
            </a:fld>
            <a:endParaRPr lang="el-G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Σύμβολο κράτησης θέσης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8CAB1BA-4F6C-4E60-A493-3EF9C81D9869}" type="datetime1">
              <a:rPr lang="el-GR" noProof="0" smtClean="0"/>
              <a:t>1/4/2020</a:t>
            </a:fld>
            <a:endParaRPr lang="el-GR" noProof="0" dirty="0"/>
          </a:p>
        </p:txBody>
      </p:sp>
      <p:sp>
        <p:nvSpPr>
          <p:cNvPr id="4" name="Σύμβολο κράτησης θέσης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Σύμβολο κράτησης θέσης σημειώσεων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el-GR" noProof="0" dirty="0" smtClean="0"/>
              <a:t>Επεξεργασία στυλ υποδείγματος κειμένου</a:t>
            </a:r>
            <a:endParaRPr lang="el-GR" noProof="0" dirty="0"/>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Σύμβολο κράτησης θέσης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el-GR" noProof="0"/>
              <a:t>‹#›</a:t>
            </a:fld>
            <a:endParaRPr lang="el-GR"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1</a:t>
            </a:fld>
            <a:endParaRPr lang="el-GR" noProof="0" dirty="0"/>
          </a:p>
        </p:txBody>
      </p:sp>
    </p:spTree>
    <p:extLst>
      <p:ext uri="{BB962C8B-B14F-4D97-AF65-F5344CB8AC3E}">
        <p14:creationId xmlns:p14="http://schemas.microsoft.com/office/powerpoint/2010/main" val="742248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10</a:t>
            </a:fld>
            <a:endParaRPr lang="el-GR" noProof="0" dirty="0"/>
          </a:p>
        </p:txBody>
      </p:sp>
    </p:spTree>
    <p:extLst>
      <p:ext uri="{BB962C8B-B14F-4D97-AF65-F5344CB8AC3E}">
        <p14:creationId xmlns:p14="http://schemas.microsoft.com/office/powerpoint/2010/main" val="516259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11</a:t>
            </a:fld>
            <a:endParaRPr lang="el-GR" noProof="0" dirty="0"/>
          </a:p>
        </p:txBody>
      </p:sp>
    </p:spTree>
    <p:extLst>
      <p:ext uri="{BB962C8B-B14F-4D97-AF65-F5344CB8AC3E}">
        <p14:creationId xmlns:p14="http://schemas.microsoft.com/office/powerpoint/2010/main" val="1844540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12</a:t>
            </a:fld>
            <a:endParaRPr lang="el-GR" noProof="0" dirty="0"/>
          </a:p>
        </p:txBody>
      </p:sp>
    </p:spTree>
    <p:extLst>
      <p:ext uri="{BB962C8B-B14F-4D97-AF65-F5344CB8AC3E}">
        <p14:creationId xmlns:p14="http://schemas.microsoft.com/office/powerpoint/2010/main" val="2717280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2</a:t>
            </a:fld>
            <a:endParaRPr lang="el-GR" noProof="0" dirty="0"/>
          </a:p>
        </p:txBody>
      </p:sp>
    </p:spTree>
    <p:extLst>
      <p:ext uri="{BB962C8B-B14F-4D97-AF65-F5344CB8AC3E}">
        <p14:creationId xmlns:p14="http://schemas.microsoft.com/office/powerpoint/2010/main" val="1883315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3</a:t>
            </a:fld>
            <a:endParaRPr lang="el-GR" noProof="0" dirty="0"/>
          </a:p>
        </p:txBody>
      </p:sp>
    </p:spTree>
    <p:extLst>
      <p:ext uri="{BB962C8B-B14F-4D97-AF65-F5344CB8AC3E}">
        <p14:creationId xmlns:p14="http://schemas.microsoft.com/office/powerpoint/2010/main" val="2297341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4</a:t>
            </a:fld>
            <a:endParaRPr lang="el-GR" noProof="0" dirty="0"/>
          </a:p>
        </p:txBody>
      </p:sp>
    </p:spTree>
    <p:extLst>
      <p:ext uri="{BB962C8B-B14F-4D97-AF65-F5344CB8AC3E}">
        <p14:creationId xmlns:p14="http://schemas.microsoft.com/office/powerpoint/2010/main" val="3822975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5</a:t>
            </a:fld>
            <a:endParaRPr lang="el-GR" noProof="0" dirty="0"/>
          </a:p>
        </p:txBody>
      </p:sp>
    </p:spTree>
    <p:extLst>
      <p:ext uri="{BB962C8B-B14F-4D97-AF65-F5344CB8AC3E}">
        <p14:creationId xmlns:p14="http://schemas.microsoft.com/office/powerpoint/2010/main" val="300535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6</a:t>
            </a:fld>
            <a:endParaRPr lang="el-GR" noProof="0" dirty="0"/>
          </a:p>
        </p:txBody>
      </p:sp>
    </p:spTree>
    <p:extLst>
      <p:ext uri="{BB962C8B-B14F-4D97-AF65-F5344CB8AC3E}">
        <p14:creationId xmlns:p14="http://schemas.microsoft.com/office/powerpoint/2010/main" val="424977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7</a:t>
            </a:fld>
            <a:endParaRPr lang="el-GR" noProof="0" dirty="0"/>
          </a:p>
        </p:txBody>
      </p:sp>
    </p:spTree>
    <p:extLst>
      <p:ext uri="{BB962C8B-B14F-4D97-AF65-F5344CB8AC3E}">
        <p14:creationId xmlns:p14="http://schemas.microsoft.com/office/powerpoint/2010/main" val="2273241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8</a:t>
            </a:fld>
            <a:endParaRPr lang="el-GR" noProof="0" dirty="0"/>
          </a:p>
        </p:txBody>
      </p:sp>
    </p:spTree>
    <p:extLst>
      <p:ext uri="{BB962C8B-B14F-4D97-AF65-F5344CB8AC3E}">
        <p14:creationId xmlns:p14="http://schemas.microsoft.com/office/powerpoint/2010/main" val="49388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7FB667E1-E601-4AAF-B95C-B25720D70A60}" type="slidenum">
              <a:rPr lang="el-GR" noProof="0" smtClean="0"/>
              <a:t>9</a:t>
            </a:fld>
            <a:endParaRPr lang="el-GR" noProof="0" dirty="0"/>
          </a:p>
        </p:txBody>
      </p:sp>
    </p:spTree>
    <p:extLst>
      <p:ext uri="{BB962C8B-B14F-4D97-AF65-F5344CB8AC3E}">
        <p14:creationId xmlns:p14="http://schemas.microsoft.com/office/powerpoint/2010/main" val="404969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Ομάδα 3"/>
          <p:cNvGrpSpPr/>
          <p:nvPr/>
        </p:nvGrpSpPr>
        <p:grpSpPr>
          <a:xfrm rot="248467">
            <a:off x="223563" y="2575407"/>
            <a:ext cx="4688853" cy="2424835"/>
            <a:chOff x="-10068" y="2615721"/>
            <a:chExt cx="5488038" cy="2838132"/>
          </a:xfrm>
        </p:grpSpPr>
        <p:sp>
          <p:nvSpPr>
            <p:cNvPr id="5" name="Ελεύθερη σχεδίαση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 name="Ελεύθερη σχεδίαση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 name="Ελεύθερη σχεδίαση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 name="Ελεύθερη σχεδίαση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 name="Ελεύθερη σχεδίαση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 name="Ελεύθερη σχεδίαση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 name="Ελεύθερη σχεδίαση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 name="Ελεύθερη σχεδίαση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 name="Ελεύθερη σχεδίαση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 name="Ελεύθερη σχεδίαση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 name="Ελεύθερη σχεδίαση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 name="Ελεύθερη σχεδίαση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 name="Ελεύθερη σχεδίαση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 name="Ελεύθερη σχεδίαση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 name="Ελεύθερη σχεδίαση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 name="Ελεύθερη σχεδίαση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 name="Ελεύθερη σχεδίαση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 name="Ελεύθερη σχεδίαση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 name="Ελεύθερη σχεδίαση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 name="Ελεύθερη σχεδίαση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 name="Ελεύθερη σχεδίαση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 name="Ελεύθερη σχεδίαση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 name="Ελεύθερη σχεδίαση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 name="Ελεύθερη σχεδίαση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 name="Ελεύθερη σχεδίαση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 name="Ελεύθερη σχεδίαση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 name="Ελεύθερη σχεδίαση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 name="Ελεύθερη σχεδίαση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 name="Ελεύθερη σχεδίαση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 name="Ελεύθερη σχεδίαση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 name="Ελεύθερη σχεδίαση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 name="Ελεύθερη σχεδίαση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 name="Ελεύθερη σχεδίαση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 name="Ελεύθερη σχεδίαση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 name="Ελεύθερη σχεδίαση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40" name="Ομάδα 39"/>
          <p:cNvGrpSpPr/>
          <p:nvPr/>
        </p:nvGrpSpPr>
        <p:grpSpPr>
          <a:xfrm rot="18988672">
            <a:off x="68557" y="189622"/>
            <a:ext cx="517230" cy="587584"/>
            <a:chOff x="11036616" y="1071278"/>
            <a:chExt cx="1030189" cy="1170315"/>
          </a:xfrm>
        </p:grpSpPr>
        <p:sp>
          <p:nvSpPr>
            <p:cNvPr id="41" name="Ελεύθερη σχεδίαση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 name="Ελεύθερη σχεδίαση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 name="Ελεύθερη σχεδίαση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 name="Ελεύθερη σχεδίαση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5" name="Ελεύθερη σχεδίαση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6" name="Ελεύθερη σχεδίαση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7" name="Ελεύθερη σχεδίαση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8" name="Ελεύθερη σχεδίαση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49" name="Ελεύθερη σχεδίαση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rtlCol="0" anchor="t" anchorCtr="0" compatLnSpc="1">
            <a:prstTxWarp prst="textNoShape">
              <a:avLst/>
            </a:prstTxWarp>
          </a:bodyPr>
          <a:lstStyle/>
          <a:p>
            <a:pPr rtl="0"/>
            <a:endParaRPr lang="el-GR" dirty="0"/>
          </a:p>
        </p:txBody>
      </p:sp>
      <p:grpSp>
        <p:nvGrpSpPr>
          <p:cNvPr id="50" name="Ομάδα 49"/>
          <p:cNvGrpSpPr/>
          <p:nvPr/>
        </p:nvGrpSpPr>
        <p:grpSpPr>
          <a:xfrm>
            <a:off x="11434163" y="6542"/>
            <a:ext cx="679129" cy="712528"/>
            <a:chOff x="11231706" y="127529"/>
            <a:chExt cx="679129" cy="712528"/>
          </a:xfrm>
        </p:grpSpPr>
        <p:sp>
          <p:nvSpPr>
            <p:cNvPr id="51" name="Ελεύθερη σχεδίαση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2" name="Ελεύθερη σχεδίαση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3" name="Ελεύθερη σχεδίαση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4" name="Ελεύθερη σχεδίαση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5" name="Ελεύθερη σχεδίαση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6" name="Ελεύθερη σχεδίαση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7" name="Ελεύθερη σχεδίαση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8" name="Ελεύθερη σχεδίαση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59" name="Ελεύθερη σχεδίαση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0" name="Ελεύθερη σχεδίαση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grpSp>
        <p:nvGrpSpPr>
          <p:cNvPr id="61" name="Ομάδα 5"/>
          <p:cNvGrpSpPr>
            <a:grpSpLocks noChangeAspect="1"/>
          </p:cNvGrpSpPr>
          <p:nvPr/>
        </p:nvGrpSpPr>
        <p:grpSpPr bwMode="auto">
          <a:xfrm>
            <a:off x="-1519" y="854145"/>
            <a:ext cx="1881474" cy="2341763"/>
            <a:chOff x="3000" y="1116"/>
            <a:chExt cx="1680" cy="2091"/>
          </a:xfrm>
        </p:grpSpPr>
        <p:sp>
          <p:nvSpPr>
            <p:cNvPr id="62" name="Ελεύθερη σχεδίαση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3" name="Ελεύθερη σχεδίαση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4" name="Ελεύθερη σχεδίαση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5" name="Ελεύθερη σχεδίαση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6" name="Ελεύθερη σχεδίαση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7" name="Ελεύθερη σχεδίαση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8" name="Ελεύθερη σχεδίαση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9" name="Ελεύθερη σχεδίαση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0" name="Ελεύθερη σχεδίαση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1" name="Ελεύθερη σχεδίαση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2" name="Ελεύθερη σχεδίαση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3" name="Ελεύθερη σχεδίαση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4" name="Ελεύθερη σχεδίαση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5" name="Ελεύθερη σχεδίαση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6" name="Ελεύθερη σχεδίαση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7" name="Ελεύθερη σχεδίαση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8" name="Ελεύθερη σχεδίαση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9" name="Ελεύθερη σχεδίαση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0" name="Ελεύθερη σχεδίαση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81" name="Ομάδα 33"/>
          <p:cNvGrpSpPr>
            <a:grpSpLocks noChangeAspect="1"/>
          </p:cNvGrpSpPr>
          <p:nvPr/>
        </p:nvGrpSpPr>
        <p:grpSpPr bwMode="auto">
          <a:xfrm>
            <a:off x="1714988" y="4544219"/>
            <a:ext cx="1873268" cy="2324202"/>
            <a:chOff x="3359" y="1523"/>
            <a:chExt cx="943" cy="1170"/>
          </a:xfrm>
        </p:grpSpPr>
        <p:sp>
          <p:nvSpPr>
            <p:cNvPr id="82" name="Ελεύθερη σχεδίαση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3" name="Ελεύθερη σχεδίαση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4" name="Ελεύθερη σχεδίαση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5" name="Ελεύθερη σχεδίαση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6" name="Ελεύθερη σχεδίαση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87" name="Ομάδα 43"/>
          <p:cNvGrpSpPr>
            <a:grpSpLocks noChangeAspect="1"/>
          </p:cNvGrpSpPr>
          <p:nvPr/>
        </p:nvGrpSpPr>
        <p:grpSpPr bwMode="auto">
          <a:xfrm>
            <a:off x="1168399" y="5011046"/>
            <a:ext cx="1497013" cy="1857375"/>
            <a:chOff x="3367" y="1523"/>
            <a:chExt cx="943" cy="1170"/>
          </a:xfrm>
        </p:grpSpPr>
        <p:sp>
          <p:nvSpPr>
            <p:cNvPr id="88" name="Ελεύθερη σχεδίαση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9" name="Ελεύθερη σχεδίαση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0" name="Ελεύθερη σχεδίαση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1" name="Ελεύθερη σχεδίαση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2" name="Ελεύθερη σχεδίαση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3" name="Ελεύθερη σχεδίαση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94" name="Ομάδα 93"/>
          <p:cNvGrpSpPr/>
          <p:nvPr/>
        </p:nvGrpSpPr>
        <p:grpSpPr>
          <a:xfrm>
            <a:off x="-21971" y="4350236"/>
            <a:ext cx="1696783" cy="2518186"/>
            <a:chOff x="-3496" y="4350236"/>
            <a:chExt cx="1696783" cy="2518186"/>
          </a:xfrm>
        </p:grpSpPr>
        <p:sp>
          <p:nvSpPr>
            <p:cNvPr id="95" name="Ελεύθερη σχεδίαση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6" name="Ελεύθερη σχεδίαση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7" name="Ελεύθερη σχεδίαση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8" name="Ελεύθερη σχεδίαση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99" name="Ομάδα 43"/>
          <p:cNvGrpSpPr>
            <a:grpSpLocks noChangeAspect="1"/>
          </p:cNvGrpSpPr>
          <p:nvPr/>
        </p:nvGrpSpPr>
        <p:grpSpPr bwMode="auto">
          <a:xfrm>
            <a:off x="2911336" y="4572470"/>
            <a:ext cx="1850498" cy="2295951"/>
            <a:chOff x="3367" y="1523"/>
            <a:chExt cx="943" cy="1170"/>
          </a:xfrm>
        </p:grpSpPr>
        <p:sp>
          <p:nvSpPr>
            <p:cNvPr id="100" name="Ελεύθερη σχεδίαση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1" name="Ελεύθερη σχεδίαση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2" name="Ελεύθερη σχεδίαση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3" name="Ελεύθερη σχεδίαση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4" name="Ελεύθερη σχεδίαση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5" name="Ελεύθερη σχεδίαση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106" name="Ομάδα 105"/>
          <p:cNvGrpSpPr/>
          <p:nvPr/>
        </p:nvGrpSpPr>
        <p:grpSpPr>
          <a:xfrm rot="1576354">
            <a:off x="11125791" y="2895976"/>
            <a:ext cx="1030189" cy="1170315"/>
            <a:chOff x="11036616" y="1071278"/>
            <a:chExt cx="1030189" cy="1170315"/>
          </a:xfrm>
        </p:grpSpPr>
        <p:sp>
          <p:nvSpPr>
            <p:cNvPr id="107" name="Ελεύθερη σχεδίαση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8" name="Ελεύθερη σχεδίαση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9" name="Ελεύθερη σχεδίαση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0" name="Ελεύθερη σχεδίαση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1" name="Ελεύθερη σχεδίαση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2" name="Ελεύθερη σχεδίαση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3" name="Ελεύθερη σχεδίαση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4" name="Ελεύθερη σχεδίαση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115" name="Ελεύθερη σχεδίαση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6" name="Ελεύθερη σχεδίαση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grpSp>
        <p:nvGrpSpPr>
          <p:cNvPr id="117" name="Ομάδα 116"/>
          <p:cNvGrpSpPr/>
          <p:nvPr/>
        </p:nvGrpSpPr>
        <p:grpSpPr>
          <a:xfrm rot="198573">
            <a:off x="1199275" y="2684218"/>
            <a:ext cx="2154692" cy="1686565"/>
            <a:chOff x="1175948" y="2708421"/>
            <a:chExt cx="2159248" cy="1690131"/>
          </a:xfrm>
        </p:grpSpPr>
        <p:sp>
          <p:nvSpPr>
            <p:cNvPr id="118" name="Ελεύθερη σχεδίαση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9" name="Ελεύθερη σχεδίαση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0" name="Ελεύθερη σχεδίαση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1" name="Ελεύθερη σχεδίαση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2" name="Ελεύθερη σχεδίαση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3" name="Ελεύθερη σχεδίαση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4" name="Ελεύθερη σχεδίαση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5" name="Ελεύθερη σχεδίαση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6" name="Ελεύθερη σχεδίαση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7" name="Ελεύθερη σχεδίαση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8" name="Ελεύθερη σχεδίαση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9" name="Ελεύθερη σχεδίαση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0" name="Ελεύθερη σχεδίαση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1" name="Ελεύθερη σχεδίαση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2" name="Ελεύθερη σχεδίαση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3" name="Ελεύθερη σχεδίαση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4" name="Ελεύθερη σχεδίαση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5" name="Ελεύθερη σχεδίαση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6" name="Ελεύθερη σχεδίαση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7" name="Ελεύθερη σχεδίαση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8" name="Ελεύθερη σχεδίαση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9" name="Ελεύθερη σχεδίαση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0" name="Ελεύθερη σχεδίαση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1" name="Ελεύθερη σχεδίαση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2" name="Ελεύθερη σχεδίαση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3" name="Ελεύθερη σχεδίαση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4" name="Ελεύθερη σχεδίαση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5" name="Ελεύθερη σχεδίαση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146" name="Ομάδα 5"/>
          <p:cNvGrpSpPr>
            <a:grpSpLocks noChangeAspect="1"/>
          </p:cNvGrpSpPr>
          <p:nvPr/>
        </p:nvGrpSpPr>
        <p:grpSpPr bwMode="auto">
          <a:xfrm>
            <a:off x="9167354" y="4138360"/>
            <a:ext cx="3023057" cy="2719639"/>
            <a:chOff x="2887" y="1286"/>
            <a:chExt cx="1903" cy="1712"/>
          </a:xfrm>
        </p:grpSpPr>
        <p:sp>
          <p:nvSpPr>
            <p:cNvPr id="147" name="Ελεύθερη σχεδίαση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8" name="Ελεύθερη σχεδίαση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9" name="Ελεύθερη σχεδίαση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0" name="Ελεύθερη σχεδίαση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1" name="Ελεύθερη σχεδίαση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2" name="Ελεύθερη σχεδίαση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3" name="Ελεύθερη σχεδίαση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4" name="Ελεύθερη σχεδίαση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5" name="Ελεύθερη σχεδίαση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6" name="Ελεύθερη σχεδίαση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7" name="Ελεύθερη σχεδίαση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8" name="Ελεύθερη σχεδίαση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9" name="Ελεύθερη σχεδίαση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0" name="Ελεύθερη σχεδίαση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1" name="Ελεύθερη σχεδίαση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2" name="Ελεύθερη σχεδίαση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3" name="Ελεύθερη σχεδίαση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4" name="Ελεύθερη σχεδίαση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5" name="Ελεύθερη σχεδίαση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6" name="Ελεύθερη σχεδίαση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7" name="Ελεύθερη σχεδίαση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8" name="Ελεύθερη σχεδίαση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9" name="Ελεύθερη σχεδίαση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0" name="Ελεύθερη σχεδίαση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171" name="Ομάδα 64"/>
          <p:cNvGrpSpPr>
            <a:grpSpLocks noChangeAspect="1"/>
          </p:cNvGrpSpPr>
          <p:nvPr/>
        </p:nvGrpSpPr>
        <p:grpSpPr bwMode="auto">
          <a:xfrm rot="12827499" flipH="1">
            <a:off x="11360417" y="2338535"/>
            <a:ext cx="483752" cy="536662"/>
            <a:chOff x="2052" y="995"/>
            <a:chExt cx="768" cy="852"/>
          </a:xfrm>
        </p:grpSpPr>
        <p:sp>
          <p:nvSpPr>
            <p:cNvPr id="172" name="Ελεύθερη σχεδίαση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3" name="Ελεύθερη σχεδίαση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4" name="Ελεύθερη σχεδίαση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5" name="Ελεύθερη σχεδίαση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6" name="Ελεύθερη σχεδίαση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7" name="Ελεύθερη σχεδίαση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8" name="Ελεύθερη σχεδίαση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9" name="Ελεύθερη σχεδίαση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2" name="Τίτλος 1"/>
          <p:cNvSpPr>
            <a:spLocks noGrp="1"/>
          </p:cNvSpPr>
          <p:nvPr>
            <p:ph type="ctrTitle"/>
          </p:nvPr>
        </p:nvSpPr>
        <p:spPr>
          <a:xfrm>
            <a:off x="2681288" y="165020"/>
            <a:ext cx="9360418" cy="2263258"/>
          </a:xfrm>
        </p:spPr>
        <p:txBody>
          <a:bodyPr rtlCol="0" anchor="b">
            <a:normAutofit/>
          </a:bodyPr>
          <a:lstStyle>
            <a:lvl1pPr algn="ctr" rtl="0">
              <a:defRPr sz="6600"/>
            </a:lvl1pPr>
          </a:lstStyle>
          <a:p>
            <a:pPr rtl="0"/>
            <a:r>
              <a:rPr lang="el-GR" smtClean="0"/>
              <a:t>Στυλ κύριου τίτλου</a:t>
            </a:r>
            <a:endParaRPr lang="el-GR" dirty="0"/>
          </a:p>
        </p:txBody>
      </p:sp>
      <p:sp>
        <p:nvSpPr>
          <p:cNvPr id="3" name="Υπότιτλος 2"/>
          <p:cNvSpPr>
            <a:spLocks noGrp="1"/>
          </p:cNvSpPr>
          <p:nvPr>
            <p:ph type="subTitle" idx="1"/>
          </p:nvPr>
        </p:nvSpPr>
        <p:spPr>
          <a:xfrm>
            <a:off x="3903329" y="2476917"/>
            <a:ext cx="6916336" cy="1771600"/>
          </a:xfrm>
        </p:spPr>
        <p:txBody>
          <a:bodyPr rtlCol="0">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Στυλ κύριου τίτλου</a:t>
            </a:r>
            <a:endParaRPr lang="el-GR" dirty="0"/>
          </a:p>
        </p:txBody>
      </p:sp>
      <p:sp>
        <p:nvSpPr>
          <p:cNvPr id="3" name="Σύμβολο κράτησης θέσης κατακόρυφου κειμένου 2"/>
          <p:cNvSpPr>
            <a:spLocks noGrp="1"/>
          </p:cNvSpPr>
          <p:nvPr>
            <p:ph type="body" orient="vert" idx="1"/>
          </p:nvPr>
        </p:nvSpPr>
        <p:spPr/>
        <p:txBody>
          <a:bodyPr vert="eaVert" rtlCol="0"/>
          <a:lstStyle>
            <a:lvl1pPr rtl="0">
              <a:defRPr/>
            </a:lvl1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302D0EFE-A595-48E8-9F4F-5C5063B29C41}" type="datetime1">
              <a:rPr lang="el-GR" smtClean="0"/>
              <a:t>1/4/2020</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592666"/>
            <a:ext cx="2628900" cy="5579533"/>
          </a:xfrm>
        </p:spPr>
        <p:txBody>
          <a:bodyPr vert="eaVert" rtlCol="0"/>
          <a:lstStyle>
            <a:lvl1pPr rtl="0">
              <a:defRPr/>
            </a:lvl1pPr>
          </a:lstStyle>
          <a:p>
            <a:pPr rtl="0"/>
            <a:r>
              <a:rPr lang="el-GR" smtClean="0"/>
              <a:t>Στυλ κύριου τίτλου</a:t>
            </a:r>
            <a:endParaRPr lang="el-GR" dirty="0"/>
          </a:p>
        </p:txBody>
      </p:sp>
      <p:sp>
        <p:nvSpPr>
          <p:cNvPr id="3" name="Σύμβολο κράτησης θέσης κατακόρυφου κειμένου 2"/>
          <p:cNvSpPr>
            <a:spLocks noGrp="1"/>
          </p:cNvSpPr>
          <p:nvPr>
            <p:ph type="body" orient="vert" idx="1"/>
          </p:nvPr>
        </p:nvSpPr>
        <p:spPr>
          <a:xfrm>
            <a:off x="838200" y="592666"/>
            <a:ext cx="7734300" cy="5579533"/>
          </a:xfrm>
        </p:spPr>
        <p:txBody>
          <a:bodyPr vert="eaVert" rtlCol="0"/>
          <a:lstStyle>
            <a:lvl1pPr rtl="0">
              <a:defRPr/>
            </a:lvl1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5CC327C6-0C95-46ED-8B7B-A3B2D1B58FC4}" type="datetime1">
              <a:rPr lang="el-GR" smtClean="0"/>
              <a:t>1/4/2020</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Στυλ κύριου τίτλου</a:t>
            </a:r>
            <a:endParaRPr lang="el-GR" dirty="0"/>
          </a:p>
        </p:txBody>
      </p:sp>
      <p:sp>
        <p:nvSpPr>
          <p:cNvPr id="3" name="Σύμβολο κράτησης θέσης περιεχομένου 2"/>
          <p:cNvSpPr>
            <a:spLocks noGrp="1"/>
          </p:cNvSpPr>
          <p:nvPr>
            <p:ph idx="1"/>
          </p:nvPr>
        </p:nvSpPr>
        <p:spPr/>
        <p:txBody>
          <a:bodyPr rtlCol="0"/>
          <a:lstStyle>
            <a:lvl1pPr rtl="0">
              <a:defRPr/>
            </a:lvl1pPr>
            <a:lvl6pPr>
              <a:defRPr/>
            </a:lvl6pPr>
            <a:lvl7pPr>
              <a:defRPr/>
            </a:lvl7pPr>
            <a:lvl8pPr>
              <a:defRPr/>
            </a:lvl8pPr>
            <a:lvl9pPr>
              <a:defRPr/>
            </a:lvl9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A2C9966C-BB19-4EFA-84BF-B2FF5656015B}" type="datetime1">
              <a:rPr lang="el-GR" smtClean="0"/>
              <a:t>1/4/2020</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1523999" y="1485900"/>
            <a:ext cx="9144001" cy="2933700"/>
          </a:xfrm>
        </p:spPr>
        <p:txBody>
          <a:bodyPr rtlCol="0" anchor="b">
            <a:normAutofit/>
          </a:bodyPr>
          <a:lstStyle>
            <a:lvl1pPr algn="l" rtl="0">
              <a:defRPr sz="5200" b="0"/>
            </a:lvl1pPr>
          </a:lstStyle>
          <a:p>
            <a:pPr rtl="0"/>
            <a:r>
              <a:rPr lang="el-GR" smtClean="0"/>
              <a:t>Στυλ κύριου τίτλου</a:t>
            </a:r>
            <a:endParaRPr lang="el-GR" dirty="0"/>
          </a:p>
        </p:txBody>
      </p:sp>
      <p:sp>
        <p:nvSpPr>
          <p:cNvPr id="3" name="Σύμβολο κράτησης θέσης κειμένου 2"/>
          <p:cNvSpPr>
            <a:spLocks noGrp="1"/>
          </p:cNvSpPr>
          <p:nvPr>
            <p:ph type="body" idx="1"/>
          </p:nvPr>
        </p:nvSpPr>
        <p:spPr>
          <a:xfrm>
            <a:off x="1522413" y="4454034"/>
            <a:ext cx="9144000" cy="1184766"/>
          </a:xfrm>
        </p:spPr>
        <p:txBody>
          <a:bodyPr rtlCol="0" anchor="t">
            <a:normAutofit/>
          </a:bodyPr>
          <a:lstStyle>
            <a:lvl1pPr marL="0" indent="0" algn="l" rtl="0">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smtClean="0"/>
              <a:t>Επεξεργασία στυλ υποδείγματος κειμένου</a:t>
            </a:r>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A4FB3FCF-A71A-449E-97DE-963FD8D214AA}" type="datetime1">
              <a:rPr lang="el-GR" smtClean="0"/>
              <a:t>1/4/2020</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Στυλ κύριου τίτλου</a:t>
            </a:r>
            <a:endParaRPr lang="el-GR" dirty="0"/>
          </a:p>
        </p:txBody>
      </p:sp>
      <p:sp>
        <p:nvSpPr>
          <p:cNvPr id="3" name="Σύμβολο κράτησης θέσης περιεχομένου 2"/>
          <p:cNvSpPr>
            <a:spLocks noGrp="1"/>
          </p:cNvSpPr>
          <p:nvPr>
            <p:ph sz="half" idx="1"/>
          </p:nvPr>
        </p:nvSpPr>
        <p:spPr>
          <a:xfrm>
            <a:off x="1528572" y="1485900"/>
            <a:ext cx="4480560" cy="4123944"/>
          </a:xfrm>
        </p:spPr>
        <p:txBody>
          <a:bodyPr rtlCol="0">
            <a:normAutofit/>
          </a:bodyPr>
          <a:lstStyle>
            <a:lvl1pPr rtl="0">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4" name="Σύμβολο κράτησης θέσης περιεχομένου 3"/>
          <p:cNvSpPr>
            <a:spLocks noGrp="1"/>
          </p:cNvSpPr>
          <p:nvPr>
            <p:ph sz="half" idx="2"/>
          </p:nvPr>
        </p:nvSpPr>
        <p:spPr>
          <a:xfrm>
            <a:off x="6177169" y="1485900"/>
            <a:ext cx="4480560" cy="4123944"/>
          </a:xfrm>
        </p:spPr>
        <p:txBody>
          <a:bodyPr rtlCol="0">
            <a:normAutofit/>
          </a:bodyPr>
          <a:lstStyle>
            <a:lvl1pPr rtl="0">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AA59A63A-F616-4082-B0C1-0F2AF7168D35}" type="datetime1">
              <a:rPr lang="el-GR" smtClean="0"/>
              <a:t>1/4/2020</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4FAB73BC-B049-4115-A692-8D63A059BFB8}" type="slidenum">
              <a:rPr lang="el-GR" smtClean="0"/>
              <a:t>‹#›</a:t>
            </a:fld>
            <a:endParaRPr lang="el-GR" dirty="0"/>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10" name="Τίτλος 9"/>
          <p:cNvSpPr>
            <a:spLocks noGrp="1"/>
          </p:cNvSpPr>
          <p:nvPr>
            <p:ph type="title"/>
          </p:nvPr>
        </p:nvSpPr>
        <p:spPr/>
        <p:txBody>
          <a:bodyPr rtlCol="0"/>
          <a:lstStyle>
            <a:lvl1pPr rtl="0">
              <a:defRPr/>
            </a:lvl1pPr>
          </a:lstStyle>
          <a:p>
            <a:pPr rtl="0"/>
            <a:r>
              <a:rPr lang="el-GR" smtClean="0"/>
              <a:t>Στυλ κύριου τίτλου</a:t>
            </a:r>
            <a:endParaRPr lang="el-GR" dirty="0"/>
          </a:p>
        </p:txBody>
      </p:sp>
      <p:sp>
        <p:nvSpPr>
          <p:cNvPr id="3" name="Σύμβολο κράτησης θέσης κειμένου 2"/>
          <p:cNvSpPr>
            <a:spLocks noGrp="1"/>
          </p:cNvSpPr>
          <p:nvPr>
            <p:ph type="body" idx="1"/>
          </p:nvPr>
        </p:nvSpPr>
        <p:spPr>
          <a:xfrm>
            <a:off x="1528572" y="1376018"/>
            <a:ext cx="4480560" cy="768096"/>
          </a:xfrm>
        </p:spPr>
        <p:txBody>
          <a:bodyPr rtlCol="0" anchor="ctr">
            <a:normAutofit/>
          </a:bodyPr>
          <a:lstStyle>
            <a:lvl1pPr marL="0" indent="0" rtl="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smtClean="0"/>
              <a:t>Επεξεργασία στυλ υποδείγματος κειμένου</a:t>
            </a:r>
          </a:p>
        </p:txBody>
      </p:sp>
      <p:sp>
        <p:nvSpPr>
          <p:cNvPr id="4" name="Σύμβολο κράτησης θέσης περιεχομένου 3"/>
          <p:cNvSpPr>
            <a:spLocks noGrp="1"/>
          </p:cNvSpPr>
          <p:nvPr>
            <p:ph sz="half" idx="2"/>
          </p:nvPr>
        </p:nvSpPr>
        <p:spPr>
          <a:xfrm>
            <a:off x="1528572" y="2144114"/>
            <a:ext cx="4480560" cy="3494686"/>
          </a:xfrm>
        </p:spPr>
        <p:txBody>
          <a:bodyPr rtlCol="0">
            <a:normAutofit/>
          </a:bodyPr>
          <a:lstStyle>
            <a:lvl1pPr rtl="0">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5" name="Σύμβολο κράτησης θέσης κειμένου 4"/>
          <p:cNvSpPr>
            <a:spLocks noGrp="1"/>
          </p:cNvSpPr>
          <p:nvPr>
            <p:ph type="body" sz="quarter" idx="3"/>
          </p:nvPr>
        </p:nvSpPr>
        <p:spPr>
          <a:xfrm>
            <a:off x="6177169" y="1376018"/>
            <a:ext cx="4480560" cy="768096"/>
          </a:xfrm>
        </p:spPr>
        <p:txBody>
          <a:bodyPr rtlCol="0" anchor="ctr">
            <a:normAutofit/>
          </a:bodyPr>
          <a:lstStyle>
            <a:lvl1pPr marL="0" indent="0" rtl="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smtClean="0"/>
              <a:t>Επεξεργασία στυλ υποδείγματος κειμένου</a:t>
            </a:r>
          </a:p>
        </p:txBody>
      </p:sp>
      <p:sp>
        <p:nvSpPr>
          <p:cNvPr id="6" name="Σύμβολο κράτησης θέσης περιεχομένου 5"/>
          <p:cNvSpPr>
            <a:spLocks noGrp="1"/>
          </p:cNvSpPr>
          <p:nvPr>
            <p:ph sz="quarter" idx="4"/>
          </p:nvPr>
        </p:nvSpPr>
        <p:spPr>
          <a:xfrm>
            <a:off x="6177169" y="2144114"/>
            <a:ext cx="4480560" cy="3494686"/>
          </a:xfrm>
        </p:spPr>
        <p:txBody>
          <a:bodyPr rtlCol="0">
            <a:normAutofit/>
          </a:bodyPr>
          <a:lstStyle>
            <a:lvl1pPr rtl="0">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8" name="Σύμβολο κράτησης θέσης υποσέλιδου 7"/>
          <p:cNvSpPr>
            <a:spLocks noGrp="1"/>
          </p:cNvSpPr>
          <p:nvPr>
            <p:ph type="ftr" sz="quarter" idx="11"/>
          </p:nvPr>
        </p:nvSpPr>
        <p:spPr/>
        <p:txBody>
          <a:bodyPr rtlCol="0"/>
          <a:lstStyle/>
          <a:p>
            <a:pPr rtl="0"/>
            <a:endParaRPr lang="el-GR" dirty="0"/>
          </a:p>
        </p:txBody>
      </p:sp>
      <p:sp>
        <p:nvSpPr>
          <p:cNvPr id="7" name="Σύμβολο κράτησης θέσης ημερομηνίας 6"/>
          <p:cNvSpPr>
            <a:spLocks noGrp="1"/>
          </p:cNvSpPr>
          <p:nvPr>
            <p:ph type="dt" sz="half" idx="10"/>
          </p:nvPr>
        </p:nvSpPr>
        <p:spPr/>
        <p:txBody>
          <a:bodyPr rtlCol="0"/>
          <a:lstStyle/>
          <a:p>
            <a:pPr rtl="0"/>
            <a:fld id="{1792B82C-8402-4810-816B-4790AC8960FC}" type="datetime1">
              <a:rPr lang="el-GR" smtClean="0"/>
              <a:t>1/4/2020</a:t>
            </a:fld>
            <a:endParaRPr lang="el-GR" dirty="0"/>
          </a:p>
        </p:txBody>
      </p:sp>
      <p:sp>
        <p:nvSpPr>
          <p:cNvPr id="9" name="Σύμβολο κράτησης θέσης αριθμού διαφάνειας 8"/>
          <p:cNvSpPr>
            <a:spLocks noGrp="1"/>
          </p:cNvSpPr>
          <p:nvPr>
            <p:ph type="sldNum" sz="quarter" idx="12"/>
          </p:nvPr>
        </p:nvSpPr>
        <p:spPr/>
        <p:txBody>
          <a:bodyPr rtlCol="0"/>
          <a:lstStyle/>
          <a:p>
            <a:pPr rtl="0"/>
            <a:fld id="{4FAB73BC-B049-4115-A692-8D63A059BFB8}" type="slidenum">
              <a:rPr lang="el-GR" smtClean="0"/>
              <a:t>‹#›</a:t>
            </a:fld>
            <a:endParaRPr lang="el-GR"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6" name="Ελεύθερη σχεδίαση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 name="Ελεύθερη σχεδίαση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 name="Ελεύθερη σχεδίαση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nvGrpSpPr>
          <p:cNvPr id="9" name="Ομάδα 69"/>
          <p:cNvGrpSpPr>
            <a:grpSpLocks noChangeAspect="1"/>
          </p:cNvGrpSpPr>
          <p:nvPr/>
        </p:nvGrpSpPr>
        <p:grpSpPr bwMode="auto">
          <a:xfrm flipH="1">
            <a:off x="9732236" y="958654"/>
            <a:ext cx="1400819" cy="4001744"/>
            <a:chOff x="3220" y="236"/>
            <a:chExt cx="1347" cy="3848"/>
          </a:xfrm>
        </p:grpSpPr>
        <p:sp>
          <p:nvSpPr>
            <p:cNvPr id="10" name="Ελεύθερη σχεδίαση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 name="Ελεύθερη σχεδίαση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 name="Ελεύθερη σχεδίαση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 name="Ελεύθερη σχεδίαση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 name="Ελεύθερη σχεδίαση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 name="Ελεύθερη σχεδίαση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 name="Ελεύθερη σχεδίαση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 name="Ελεύθερη σχεδίαση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 name="Ελεύθερη σχεδίαση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 name="Ελεύθερη σχεδίαση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 name="Ελεύθερη σχεδίαση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 name="Ελεύθερη σχεδίαση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 name="Ελεύθερη σχεδίαση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 name="Ελεύθερη σχεδίαση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 name="Ελεύθερη σχεδίαση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 name="Ελεύθερη σχεδίαση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 name="Ελεύθερη σχεδίαση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 name="Ελεύθερη σχεδίαση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 name="Ελεύθερη σχεδίαση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 name="Ελεύθερη σχεδίαση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 name="Ελεύθερη σχεδίαση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 name="Ελεύθερη σχεδίαση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 name="Ελεύθερη σχεδίαση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 name="Ελεύθερη σχεδίαση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 name="Ελεύθερη σχεδίαση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 name="Ελεύθερη σχεδίαση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 name="Ελεύθερη σχεδίαση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 name="Ελεύθερη σχεδίαση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 name="Ελεύθερη σχεδίαση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 name="Ελεύθερη σχεδίαση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 name="Ελεύθερη σχεδίαση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 name="Ελεύθερη σχεδίαση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 name="Ελεύθερη σχεδίαση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 name="Ελεύθερη σχεδίαση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 name="Ελεύθερη σχεδίαση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5" name="Ελεύθερη σχεδίαση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6" name="Ελεύθερη σχεδίαση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7" name="Ελεύθερη σχεδίαση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8" name="Ελεύθερη σχεδίαση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9" name="Ελεύθερη σχεδίαση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0" name="Ελεύθερη σχεδίαση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1" name="Ελεύθερη σχεδίαση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2" name="Ελεύθερη σχεδίαση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3" name="Ελεύθερη σχεδίαση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4" name="Ελεύθερη σχεδίαση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5" name="Ελεύθερη σχεδίαση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6" name="Ελεύθερη σχεδίαση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7" name="Ελεύθερη σχεδίαση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8" name="Ελεύθερη σχεδίαση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9" name="Ελεύθερη σχεδίαση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0" name="Ελεύθερη σχεδίαση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1" name="Ελεύθερη σχεδίαση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2" name="Ελεύθερη σχεδίαση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3" name="Ελεύθερη σχεδίαση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4" name="Ελεύθερη σχεδίαση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5" name="Ελεύθερη σχεδίαση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6" name="Ελεύθερη σχεδίαση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7" name="Ελεύθερη σχεδίαση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8" name="Ελεύθερη σχεδίαση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9" name="Ελεύθερη σχεδίαση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0" name="Ελεύθερη σχεδίαση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1" name="Ελεύθερη σχεδίαση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2" name="Ελεύθερη σχεδίαση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3" name="Ελεύθερη σχεδίαση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4" name="Ελεύθερη σχεδίαση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5" name="Ελεύθερη σχεδίαση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6" name="Ελεύθερη σχεδίαση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7" name="Ελεύθερη σχεδίαση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8" name="Ελεύθερη σχεδίαση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79" name="Ελεύθερη σχεδίαση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0" name="Ελεύθερη σχεδίαση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1" name="Ελεύθερη σχεδίαση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2" name="Ελεύθερη σχεδίαση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3" name="Ελεύθερη σχεδίαση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4" name="Ελεύθερη σχεδίαση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5" name="Ελεύθερη σχεδίαση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6" name="Ελεύθερη σχεδίαση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7" name="Ελεύθερη σχεδίαση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8" name="Ελεύθερη σχεδίαση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9" name="Ελεύθερη σχεδίαση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0" name="Ελεύθερη σχεδίαση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1" name="Ελεύθερη σχεδίαση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2" name="Ελεύθερη σχεδίαση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93" name="Ομάδα 69"/>
          <p:cNvGrpSpPr>
            <a:grpSpLocks noChangeAspect="1"/>
          </p:cNvGrpSpPr>
          <p:nvPr/>
        </p:nvGrpSpPr>
        <p:grpSpPr bwMode="auto">
          <a:xfrm>
            <a:off x="10895012" y="1248597"/>
            <a:ext cx="1254796" cy="3346122"/>
            <a:chOff x="3124" y="236"/>
            <a:chExt cx="1443" cy="3848"/>
          </a:xfrm>
        </p:grpSpPr>
        <p:sp>
          <p:nvSpPr>
            <p:cNvPr id="94" name="Ελεύθερη σχεδίαση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5" name="Ελεύθερη σχεδίαση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6" name="Ελεύθερη σχεδίαση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7" name="Ελεύθερη σχεδίαση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8" name="Ελεύθερη σχεδίαση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9" name="Ελεύθερη σχεδίαση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0" name="Ελεύθερη σχεδίαση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1" name="Ελεύθερη σχεδίαση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2" name="Ελεύθερη σχεδίαση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3" name="Ελεύθερη σχεδίαση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4" name="Ελεύθερη σχεδίαση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5" name="Ελεύθερη σχεδίαση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6" name="Ελεύθερη σχεδίαση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7" name="Ελεύθερη σχεδίαση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8" name="Ελεύθερη σχεδίαση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09" name="Ελεύθερη σχεδίαση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0" name="Ελεύθερη σχεδίαση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1" name="Ελεύθερη σχεδίαση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2" name="Ελεύθερη σχεδίαση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3" name="Ελεύθερη σχεδίαση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4" name="Ελεύθερη σχεδίαση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5" name="Ελεύθερη σχεδίαση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6" name="Ελεύθερη σχεδίαση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7" name="Ελεύθερη σχεδίαση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8" name="Ελεύθερη σχεδίαση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19" name="Ελεύθερη σχεδίαση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0" name="Ελεύθερη σχεδίαση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1" name="Ελεύθερη σχεδίαση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2" name="Ελεύθερη σχεδίαση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3" name="Ελεύθερη σχεδίαση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4" name="Ελεύθερη σχεδίαση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5" name="Ελεύθερη σχεδίαση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6" name="Ελεύθερη σχεδίαση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7" name="Ελεύθερη σχεδίαση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8" name="Ελεύθερη σχεδίαση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9" name="Ελεύθερη σχεδίαση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0" name="Ελεύθερη σχεδίαση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1" name="Ελεύθερη σχεδίαση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2" name="Ελεύθερη σχεδίαση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3" name="Ελεύθερη σχεδίαση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4" name="Ελεύθερη σχεδίαση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5" name="Ελεύθερη σχεδίαση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6" name="Ελεύθερη σχεδίαση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7" name="Ελεύθερη σχεδίαση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8" name="Ελεύθερη σχεδίαση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9" name="Ελεύθερη σχεδίαση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0" name="Ελεύθερη σχεδίαση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1" name="Ελεύθερη σχεδίαση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2" name="Ελεύθερη σχεδίαση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3" name="Ελεύθερη σχεδίαση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4" name="Ελεύθερη σχεδίαση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5" name="Ελεύθερη σχεδίαση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6" name="Ελεύθερη σχεδίαση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7" name="Ελεύθερη σχεδίαση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8" name="Ελεύθερη σχεδίαση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9" name="Ελεύθερη σχεδίαση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0" name="Ελεύθερη σχεδίαση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1" name="Ελεύθερη σχεδίαση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2" name="Ελεύθερη σχεδίαση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3" name="Ελεύθερη σχεδίαση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4" name="Ελεύθερη σχεδίαση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5" name="Ελεύθερη σχεδίαση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6" name="Ελεύθερη σχεδίαση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7" name="Ελεύθερη σχεδίαση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8" name="Ελεύθερη σχεδίαση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9" name="Ελεύθερη σχεδίαση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0" name="Ελεύθερη σχεδίαση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1" name="Ελεύθερη σχεδίαση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2" name="Ελεύθερη σχεδίαση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3" name="Ελεύθερη σχεδίαση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4" name="Ελεύθερη σχεδίαση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5" name="Ελεύθερη σχεδίαση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6" name="Ελεύθερη σχεδίαση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7" name="Ελεύθερη σχεδίαση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8" name="Ελεύθερη σχεδίαση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9" name="Ελεύθερη σχεδίαση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0" name="Ελεύθερη σχεδίαση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1" name="Ελεύθερη σχεδίαση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2" name="Ελεύθερη σχεδίαση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3" name="Ελεύθερη σχεδίαση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4" name="Ελεύθερη σχεδίαση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5" name="Ελεύθερη σχεδίαση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6" name="Ελεύθερη σχεδίαση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177" name="Ομάδα 69"/>
          <p:cNvGrpSpPr>
            <a:grpSpLocks noChangeAspect="1"/>
          </p:cNvGrpSpPr>
          <p:nvPr/>
        </p:nvGrpSpPr>
        <p:grpSpPr bwMode="auto">
          <a:xfrm>
            <a:off x="9087454" y="2736976"/>
            <a:ext cx="906206" cy="2416549"/>
            <a:chOff x="3124" y="236"/>
            <a:chExt cx="1443" cy="3848"/>
          </a:xfrm>
        </p:grpSpPr>
        <p:sp>
          <p:nvSpPr>
            <p:cNvPr id="178" name="Ελεύθερη σχεδίαση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9" name="Ελεύθερη σχεδίαση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0" name="Ελεύθερη σχεδίαση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1" name="Ελεύθερη σχεδίαση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2" name="Ελεύθερη σχεδίαση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3" name="Ελεύθερη σχεδίαση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4" name="Ελεύθερη σχεδίαση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5" name="Ελεύθερη σχεδίαση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6" name="Ελεύθερη σχεδίαση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7" name="Ελεύθερη σχεδίαση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8" name="Ελεύθερη σχεδίαση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9" name="Ελεύθερη σχεδίαση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0" name="Ελεύθερη σχεδίαση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1" name="Ελεύθερη σχεδίαση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2" name="Ελεύθερη σχεδίαση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3" name="Ελεύθερη σχεδίαση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4" name="Ελεύθερη σχεδίαση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5" name="Ελεύθερη σχεδίαση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6" name="Ελεύθερη σχεδίαση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7" name="Ελεύθερη σχεδίαση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8" name="Ελεύθερη σχεδίαση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99" name="Ελεύθερη σχεδίαση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0" name="Ελεύθερη σχεδίαση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1" name="Ελεύθερη σχεδίαση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2" name="Ελεύθερη σχεδίαση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3" name="Ελεύθερη σχεδίαση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4" name="Ελεύθερη σχεδίαση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5" name="Ελεύθερη σχεδίαση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6" name="Ελεύθερη σχεδίαση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7" name="Ελεύθερη σχεδίαση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8" name="Ελεύθερη σχεδίαση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09" name="Ελεύθερη σχεδίαση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0" name="Ελεύθερη σχεδίαση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1" name="Ελεύθερη σχεδίαση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2" name="Ελεύθερη σχεδίαση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3" name="Ελεύθερη σχεδίαση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4" name="Ελεύθερη σχεδίαση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5" name="Ελεύθερη σχεδίαση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6" name="Ελεύθερη σχεδίαση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7" name="Ελεύθερη σχεδίαση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8" name="Ελεύθερη σχεδίαση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9" name="Ελεύθερη σχεδίαση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0" name="Ελεύθερη σχεδίαση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1" name="Ελεύθερη σχεδίαση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2" name="Ελεύθερη σχεδίαση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3" name="Ελεύθερη σχεδίαση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4" name="Ελεύθερη σχεδίαση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5" name="Ελεύθερη σχεδίαση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6" name="Ελεύθερη σχεδίαση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7" name="Ελεύθερη σχεδίαση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8" name="Ελεύθερη σχεδίαση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9" name="Ελεύθερη σχεδίαση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0" name="Ελεύθερη σχεδίαση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1" name="Ελεύθερη σχεδίαση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2" name="Ελεύθερη σχεδίαση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3" name="Ελεύθερη σχεδίαση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4" name="Ελεύθερη σχεδίαση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5" name="Ελεύθερη σχεδίαση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6" name="Ελεύθερη σχεδίαση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7" name="Ελεύθερη σχεδίαση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8" name="Ελεύθερη σχεδίαση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9" name="Ελεύθερη σχεδίαση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0" name="Ελεύθερη σχεδίαση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1" name="Ελεύθερη σχεδίαση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2" name="Ελεύθερη σχεδίαση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3" name="Ελεύθερη σχεδίαση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4" name="Ελεύθερη σχεδίαση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5" name="Ελεύθερη σχεδίαση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6" name="Ελεύθερη σχεδίαση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7" name="Ελεύθερη σχεδίαση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8" name="Ελεύθερη σχεδίαση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9" name="Ελεύθερη σχεδίαση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0" name="Ελεύθερη σχεδίαση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1" name="Ελεύθερη σχεδίαση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2" name="Ελεύθερη σχεδίαση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3" name="Ελεύθερη σχεδίαση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4" name="Ελεύθερη σχεδίαση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5" name="Ελεύθερη σχεδίαση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6" name="Ελεύθερη σχεδίαση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7" name="Ελεύθερη σχεδίαση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8" name="Ελεύθερη σχεδίαση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9" name="Ελεύθερη σχεδίαση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260" name="Ομάδα 50"/>
          <p:cNvGrpSpPr>
            <a:grpSpLocks noChangeAspect="1"/>
          </p:cNvGrpSpPr>
          <p:nvPr/>
        </p:nvGrpSpPr>
        <p:grpSpPr bwMode="auto">
          <a:xfrm>
            <a:off x="10514012" y="2438400"/>
            <a:ext cx="1485016" cy="2195929"/>
            <a:chOff x="3369" y="1563"/>
            <a:chExt cx="940" cy="1390"/>
          </a:xfrm>
        </p:grpSpPr>
        <p:sp>
          <p:nvSpPr>
            <p:cNvPr id="261" name="Ελεύθερη σχεδίαση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2" name="Ελεύθερη σχεδίαση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3" name="Ελεύθερη σχεδίαση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4" name="Ελεύθερη σχεδίαση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5" name="Ελεύθερη σχεδίαση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6" name="Ελεύθερη σχεδίαση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7" name="Ελεύθερη σχεδίαση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8" name="Ελεύθερη σχεδίαση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69" name="Ελεύθερη σχεδίαση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0" name="Ελεύθερη σχεδίαση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1" name="Ελεύθερη σχεδίαση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2" name="Ελεύθερη σχεδίαση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3" name="Ελεύθερη σχεδίαση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solidFill>
                  <a:schemeClr val="accent6"/>
                </a:solidFill>
              </a:endParaRPr>
            </a:p>
          </p:txBody>
        </p:sp>
        <p:sp>
          <p:nvSpPr>
            <p:cNvPr id="274" name="Ελεύθερη σχεδίαση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5" name="Ελεύθερη σχεδίαση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6" name="Ελεύθερη σχεδίαση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7" name="Ελεύθερη σχεδίαση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solidFill>
                  <a:schemeClr val="accent6"/>
                </a:solidFill>
              </a:endParaRPr>
            </a:p>
          </p:txBody>
        </p:sp>
        <p:sp>
          <p:nvSpPr>
            <p:cNvPr id="278" name="Ελεύθερη σχεδίαση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79" name="Ελεύθερη σχεδίαση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0" name="Ελεύθερη σχεδίαση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1" name="Ελεύθερη σχεδίαση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2" name="Ελεύθερη σχεδίαση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3" name="Ελεύθερη σχεδίαση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4" name="Ελεύθερη σχεδίαση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solidFill>
                  <a:schemeClr val="accent6">
                    <a:lumMod val="75000"/>
                  </a:schemeClr>
                </a:solidFill>
              </a:endParaRPr>
            </a:p>
          </p:txBody>
        </p:sp>
        <p:sp>
          <p:nvSpPr>
            <p:cNvPr id="285" name="Ελεύθερη σχεδίαση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solidFill>
                  <a:schemeClr val="accent6">
                    <a:lumMod val="75000"/>
                  </a:schemeClr>
                </a:solidFill>
              </a:endParaRPr>
            </a:p>
          </p:txBody>
        </p:sp>
        <p:sp>
          <p:nvSpPr>
            <p:cNvPr id="286" name="Ελεύθερη σχεδίαση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7" name="Ελεύθερη σχεδίαση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8" name="Ελεύθερη σχεδίαση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289" name="Ομάδα 5"/>
          <p:cNvGrpSpPr>
            <a:grpSpLocks noChangeAspect="1"/>
          </p:cNvGrpSpPr>
          <p:nvPr/>
        </p:nvGrpSpPr>
        <p:grpSpPr bwMode="auto">
          <a:xfrm>
            <a:off x="7988059" y="2988645"/>
            <a:ext cx="2439575" cy="3074765"/>
            <a:chOff x="2968" y="1107"/>
            <a:chExt cx="1736" cy="2188"/>
          </a:xfrm>
        </p:grpSpPr>
        <p:sp>
          <p:nvSpPr>
            <p:cNvPr id="290" name="Ελεύθερη σχεδίαση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1" name="Έλλειψη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2" name="Ελεύθερη σχεδίαση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3" name="Ελεύθερη σχεδίαση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4" name="Ελεύθερη σχεδίαση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5" name="Ελεύθερη σχεδίαση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6" name="Ελεύθερη σχεδίαση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7" name="Ελεύθερη σχεδίαση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8" name="Ελεύθερη σχεδίαση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9" name="Ελεύθερη σχεδίαση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0" name="Ελεύθερη σχεδίαση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1" name="Ελεύθερη σχεδίαση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2" name="Ελεύθερη σχεδίαση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3" name="Ελεύθερη σχεδίαση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4" name="Ελεύθερη σχεδίαση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5" name="Ελεύθερη σχεδίαση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6" name="Ελεύθερη σχεδίαση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7" name="Ελεύθερη σχεδίαση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8" name="Ελεύθερη σχεδίαση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9" name="Ελεύθερη σχεδίαση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310" name="Ελεύθερη σχεδίαση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grpSp>
        <p:nvGrpSpPr>
          <p:cNvPr id="311" name="Ομάδα 29"/>
          <p:cNvGrpSpPr>
            <a:grpSpLocks noChangeAspect="1"/>
          </p:cNvGrpSpPr>
          <p:nvPr/>
        </p:nvGrpSpPr>
        <p:grpSpPr bwMode="auto">
          <a:xfrm flipH="1">
            <a:off x="9191537" y="4800600"/>
            <a:ext cx="2998875" cy="2083312"/>
            <a:chOff x="2481" y="1188"/>
            <a:chExt cx="2735" cy="1900"/>
          </a:xfrm>
        </p:grpSpPr>
        <p:sp>
          <p:nvSpPr>
            <p:cNvPr id="312" name="Ελεύθερη σχεδίαση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3" name="Ελεύθερη σχεδίαση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4" name="Ελεύθερη σχεδίαση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5" name="Ελεύθερη σχεδίαση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6" name="Ελεύθερη σχεδίαση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7" name="Ελεύθερη σχεδίαση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8" name="Ελεύθερη σχεδίαση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9" name="Ελεύθερη σχεδίαση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0" name="Ελεύθερη σχεδίαση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1" name="Ελεύθερη σχεδίαση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2" name="Ελεύθερη σχεδίαση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3" name="Ελεύθερη σχεδίαση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4" name="Ελεύθερη σχεδίαση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5" name="Ελεύθερη σχεδίαση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6" name="Ελεύθερη σχεδίαση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7" name="Ελεύθερη σχεδίαση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8" name="Ελεύθερη σχεδίαση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9" name="Ελεύθερη σχεδίαση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0" name="Ελεύθερη σχεδίαση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1" name="Ελεύθερη σχεδίαση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2" name="Ελεύθερη σχεδίαση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3" name="Ελεύθερη σχεδίαση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4" name="Ελεύθερη σχεδίαση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5" name="Ελεύθερη σχεδίαση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6" name="Ελεύθερη σχεδίαση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7" name="Ελεύθερη σχεδίαση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8" name="Ελεύθερη σχεδίαση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9" name="Ελεύθερη σχεδίαση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0" name="Ελεύθερη σχεδίαση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1" name="Ελεύθερη σχεδίαση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2" name="Ελεύθερη σχεδίαση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3" name="Ελεύθερη σχεδίαση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4" name="Ελεύθερη σχεδίαση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5" name="Ελεύθερη σχεδίαση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6" name="Ελεύθερη σχεδίαση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47" name="Ελεύθερη σχεδίαση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348" name="Ομάδα 347"/>
          <p:cNvGrpSpPr/>
          <p:nvPr/>
        </p:nvGrpSpPr>
        <p:grpSpPr>
          <a:xfrm>
            <a:off x="-1588" y="3799401"/>
            <a:ext cx="4386410" cy="3084511"/>
            <a:chOff x="-1588" y="4419600"/>
            <a:chExt cx="3504440" cy="2464312"/>
          </a:xfrm>
        </p:grpSpPr>
        <p:grpSp>
          <p:nvGrpSpPr>
            <p:cNvPr id="349" name="Ομάδα 156"/>
            <p:cNvGrpSpPr>
              <a:grpSpLocks noChangeAspect="1"/>
            </p:cNvGrpSpPr>
            <p:nvPr/>
          </p:nvGrpSpPr>
          <p:grpSpPr bwMode="auto">
            <a:xfrm>
              <a:off x="-321" y="4419600"/>
              <a:ext cx="2827754" cy="2458133"/>
              <a:chOff x="437" y="-367"/>
              <a:chExt cx="5799" cy="5041"/>
            </a:xfrm>
          </p:grpSpPr>
          <p:sp>
            <p:nvSpPr>
              <p:cNvPr id="375" name="Ελεύθερη σχεδίαση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6" name="Ελεύθερη σχεδίαση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7" name="Ελεύθερη σχεδίαση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8" name="Ελεύθερη σχεδίαση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9" name="Ελεύθερη σχεδίαση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0" name="Ελεύθερη σχεδίαση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1" name="Ελεύθερη σχεδίαση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2" name="Ελεύθερη σχεδίαση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3" name="Ελεύθερη σχεδίαση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4" name="Ελεύθερη σχεδίαση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5" name="Ελεύθερη σχεδίαση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6" name="Ελεύθερη σχεδίαση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7" name="Ελεύθερη σχεδίαση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8" name="Ελεύθερη σχεδίαση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9" name="Ελεύθερη σχεδίαση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0" name="Ελεύθερη σχεδίαση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1" name="Ελεύθερη σχεδίαση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2" name="Ελεύθερη σχεδίαση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3" name="Ελεύθερη σχεδίαση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4" name="Ελεύθερη σχεδίαση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5" name="Ελεύθερη σχεδίαση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6" name="Ελεύθερη σχεδίαση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7" name="Ελεύθερη σχεδίαση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8" name="Ελεύθερη σχεδίαση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9" name="Ελεύθερη σχεδίαση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0" name="Ελεύθερη σχεδίαση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1" name="Ελεύθερη σχεδίαση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2" name="Ελεύθερη σχεδίαση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3" name="Ελεύθερη σχεδίαση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4" name="Ελεύθερη σχεδίαση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5" name="Ελεύθερη σχεδίαση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6" name="Ελεύθερη σχεδίαση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7" name="Ελεύθερη σχεδίαση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8" name="Ελεύθερη σχεδίαση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9" name="Ελεύθερη σχεδίαση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0" name="Ελεύθερη σχεδίαση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1" name="Ελεύθερη σχεδίαση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2" name="Ελεύθερη σχεδίαση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3" name="Ελεύθερη σχεδίαση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4" name="Ελεύθερη σχεδίαση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5" name="Ελεύθερη σχεδίαση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6" name="Ελεύθερη σχεδίαση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7" name="Ελεύθερη σχεδίαση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8" name="Ελεύθερη σχεδίαση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9" name="Ελεύθερη σχεδίαση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0" name="Ελεύθερη σχεδίαση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1" name="Ελεύθερη σχεδίαση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350" name="Ομάδα 349"/>
            <p:cNvGrpSpPr/>
            <p:nvPr/>
          </p:nvGrpSpPr>
          <p:grpSpPr>
            <a:xfrm flipH="1">
              <a:off x="2055224" y="5313306"/>
              <a:ext cx="1134584" cy="955223"/>
              <a:chOff x="3900133" y="5425719"/>
              <a:chExt cx="1778554" cy="1449268"/>
            </a:xfrm>
          </p:grpSpPr>
          <p:sp>
            <p:nvSpPr>
              <p:cNvPr id="366" name="Ελεύθερη σχεδίαση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7" name="Ελεύθερη σχεδίαση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8" name="Ελεύθερη σχεδίαση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9" name="Ελεύθερη σχεδίαση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0" name="Ελεύθερη σχεδίαση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1" name="Ελεύθερη σχεδίαση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2" name="Ελεύθερη σχεδίαση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3" name="Ελεύθερη σχεδίαση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4" name="Ελεύθερη σχεδίαση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351" name="Ομάδα 350"/>
            <p:cNvGrpSpPr/>
            <p:nvPr/>
          </p:nvGrpSpPr>
          <p:grpSpPr>
            <a:xfrm>
              <a:off x="-1588" y="5362669"/>
              <a:ext cx="1522208" cy="1521243"/>
              <a:chOff x="-1588" y="5362669"/>
              <a:chExt cx="1522208" cy="1521243"/>
            </a:xfrm>
          </p:grpSpPr>
          <p:sp>
            <p:nvSpPr>
              <p:cNvPr id="359" name="Ελεύθερη σχεδίαση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0" name="Ελεύθερη σχεδίαση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1" name="Ελεύθερη σχεδίαση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2" name="Ελεύθερη σχεδίαση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3" name="Ελεύθερη σχεδίαση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4" name="Ελεύθερη σχεδίαση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5" name="Ελεύθερη σχεδίαση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352" name="Ομάδα 351"/>
            <p:cNvGrpSpPr/>
            <p:nvPr/>
          </p:nvGrpSpPr>
          <p:grpSpPr>
            <a:xfrm>
              <a:off x="1808901" y="5856153"/>
              <a:ext cx="1693951" cy="1019100"/>
              <a:chOff x="1623186" y="-214403"/>
              <a:chExt cx="1171187" cy="716005"/>
            </a:xfrm>
          </p:grpSpPr>
          <p:sp>
            <p:nvSpPr>
              <p:cNvPr id="353" name="Ελεύθερη σχεδίαση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4" name="Ελεύθερη σχεδίαση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5" name="Ελεύθερη σχεδίαση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6" name="Ελεύθερη σχεδίαση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7" name="Ελεύθερη σχεδίαση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58" name="Ελεύθερη σχεδίαση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grpSp>
        <p:nvGrpSpPr>
          <p:cNvPr id="422" name="Ομάδα 52"/>
          <p:cNvGrpSpPr>
            <a:grpSpLocks noChangeAspect="1"/>
          </p:cNvGrpSpPr>
          <p:nvPr/>
        </p:nvGrpSpPr>
        <p:grpSpPr bwMode="auto">
          <a:xfrm rot="19948164">
            <a:off x="369246" y="506291"/>
            <a:ext cx="892898" cy="1021771"/>
            <a:chOff x="4634" y="754"/>
            <a:chExt cx="1164" cy="1332"/>
          </a:xfrm>
        </p:grpSpPr>
        <p:sp>
          <p:nvSpPr>
            <p:cNvPr id="423" name="Ελεύθερη σχεδίαση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4" name="Ελεύθερη σχεδίαση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5" name="Ελεύθερη σχεδίαση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6" name="Ελεύθερη σχεδίαση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7" name="Ελεύθερη σχεδίαση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8" name="Ελεύθερη σχεδίαση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9" name="Ελεύθερη σχεδίαση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0" name="Ελεύθερη σχεδίαση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431" name="Ομάδα 52"/>
          <p:cNvGrpSpPr>
            <a:grpSpLocks noChangeAspect="1"/>
          </p:cNvGrpSpPr>
          <p:nvPr/>
        </p:nvGrpSpPr>
        <p:grpSpPr bwMode="auto">
          <a:xfrm rot="5825446">
            <a:off x="11635759" y="394369"/>
            <a:ext cx="408172" cy="467084"/>
            <a:chOff x="4634" y="754"/>
            <a:chExt cx="1164" cy="1332"/>
          </a:xfrm>
        </p:grpSpPr>
        <p:sp>
          <p:nvSpPr>
            <p:cNvPr id="432" name="Ελεύθερη σχεδίαση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3" name="Ελεύθερη σχεδίαση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4" name="Ελεύθερη σχεδίαση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5" name="Ελεύθερη σχεδίαση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6" name="Ελεύθερη σχεδίαση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7" name="Ελεύθερη σχεδίαση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8" name="Ελεύθερη σχεδίαση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39" name="Ελεύθερη σχεδίαση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440" name="Ομάδα 66"/>
          <p:cNvGrpSpPr>
            <a:grpSpLocks noChangeAspect="1"/>
          </p:cNvGrpSpPr>
          <p:nvPr/>
        </p:nvGrpSpPr>
        <p:grpSpPr bwMode="auto">
          <a:xfrm>
            <a:off x="23436" y="3048994"/>
            <a:ext cx="388175" cy="364678"/>
            <a:chOff x="3636" y="1964"/>
            <a:chExt cx="413" cy="388"/>
          </a:xfrm>
        </p:grpSpPr>
        <p:sp>
          <p:nvSpPr>
            <p:cNvPr id="441" name="Ελεύθερη σχεδίαση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2" name="Ελεύθερη σχεδίαση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3" name="Ελεύθερη σχεδίαση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4" name="Ελεύθερη σχεδίαση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5" name="Ελεύθερη σχεδίαση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6" name="Ελεύθερη σχεδίαση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7" name="Ελεύθερη σχεδίαση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48" name="Ελεύθερη σχεδίαση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2" name="Τίτλος 1"/>
          <p:cNvSpPr>
            <a:spLocks noGrp="1"/>
          </p:cNvSpPr>
          <p:nvPr>
            <p:ph type="title"/>
          </p:nvPr>
        </p:nvSpPr>
        <p:spPr>
          <a:xfrm>
            <a:off x="2034904" y="828876"/>
            <a:ext cx="6058552" cy="3507549"/>
          </a:xfrm>
        </p:spPr>
        <p:txBody>
          <a:bodyPr rtlCol="0" anchor="ctr">
            <a:normAutofit/>
          </a:bodyPr>
          <a:lstStyle>
            <a:lvl1pPr algn="ctr" rtl="0">
              <a:defRPr sz="6000"/>
            </a:lvl1pPr>
          </a:lstStyle>
          <a:p>
            <a:pPr rtl="0"/>
            <a:r>
              <a:rPr lang="el-GR" smtClean="0"/>
              <a:t>Στυλ κύριου τίτλου</a:t>
            </a:r>
            <a:endParaRPr lang="el-GR" dirty="0"/>
          </a:p>
        </p:txBody>
      </p:sp>
      <p:sp>
        <p:nvSpPr>
          <p:cNvPr id="4" name="Σύμβολο κράτησης θέσης υποσέλιδου 3"/>
          <p:cNvSpPr>
            <a:spLocks noGrp="1"/>
          </p:cNvSpPr>
          <p:nvPr>
            <p:ph type="ftr" sz="quarter" idx="11"/>
          </p:nvPr>
        </p:nvSpPr>
        <p:spPr/>
        <p:txBody>
          <a:bodyPr rtlCol="0"/>
          <a:lstStyle/>
          <a:p>
            <a:pPr rtl="0"/>
            <a:endParaRPr lang="el-GR" dirty="0"/>
          </a:p>
        </p:txBody>
      </p:sp>
      <p:sp>
        <p:nvSpPr>
          <p:cNvPr id="3" name="Σύμβολο κράτησης θέσης ημερομηνίας 2"/>
          <p:cNvSpPr>
            <a:spLocks noGrp="1"/>
          </p:cNvSpPr>
          <p:nvPr>
            <p:ph type="dt" sz="half" idx="10"/>
          </p:nvPr>
        </p:nvSpPr>
        <p:spPr/>
        <p:txBody>
          <a:bodyPr rtlCol="0"/>
          <a:lstStyle/>
          <a:p>
            <a:pPr rtl="0"/>
            <a:fld id="{B3C79562-8D20-4D4B-900C-D1DEFA5E8369}" type="datetime1">
              <a:rPr lang="el-GR" smtClean="0"/>
              <a:t>1/4/2020</a:t>
            </a:fld>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Σύμβολο κράτησης θέσης υποσέλιδου 2"/>
          <p:cNvSpPr>
            <a:spLocks noGrp="1"/>
          </p:cNvSpPr>
          <p:nvPr>
            <p:ph type="ftr" sz="quarter" idx="11"/>
          </p:nvPr>
        </p:nvSpPr>
        <p:spPr/>
        <p:txBody>
          <a:bodyPr rtlCol="0"/>
          <a:lstStyle/>
          <a:p>
            <a:pPr rtl="0"/>
            <a:endParaRPr lang="el-GR" dirty="0"/>
          </a:p>
        </p:txBody>
      </p:sp>
      <p:sp>
        <p:nvSpPr>
          <p:cNvPr id="2" name="Σύμβολο κράτησης θέσης ημερομηνίας 1"/>
          <p:cNvSpPr>
            <a:spLocks noGrp="1"/>
          </p:cNvSpPr>
          <p:nvPr>
            <p:ph type="dt" sz="half" idx="10"/>
          </p:nvPr>
        </p:nvSpPr>
        <p:spPr/>
        <p:txBody>
          <a:bodyPr rtlCol="0"/>
          <a:lstStyle/>
          <a:p>
            <a:pPr rtl="0"/>
            <a:fld id="{9134E005-C7AA-4A90-B51D-3F73F57C9B14}" type="datetime1">
              <a:rPr lang="el-GR" smtClean="0"/>
              <a:t>1/4/2020</a:t>
            </a:fld>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097280" y="1188720"/>
            <a:ext cx="3108960" cy="2286000"/>
          </a:xfrm>
        </p:spPr>
        <p:txBody>
          <a:bodyPr rtlCol="0" anchor="b">
            <a:normAutofit/>
          </a:bodyPr>
          <a:lstStyle>
            <a:lvl1pPr rtl="0">
              <a:defRPr sz="3400" b="0"/>
            </a:lvl1pPr>
          </a:lstStyle>
          <a:p>
            <a:pPr rtl="0"/>
            <a:r>
              <a:rPr lang="el-GR" smtClean="0"/>
              <a:t>Στυλ κύριου τίτλου</a:t>
            </a:r>
            <a:endParaRPr lang="el-GR" dirty="0"/>
          </a:p>
        </p:txBody>
      </p:sp>
      <p:sp>
        <p:nvSpPr>
          <p:cNvPr id="4" name="Σύμβολο κράτησης θέσης κειμένου 3"/>
          <p:cNvSpPr>
            <a:spLocks noGrp="1"/>
          </p:cNvSpPr>
          <p:nvPr>
            <p:ph type="body" sz="half" idx="2"/>
          </p:nvPr>
        </p:nvSpPr>
        <p:spPr>
          <a:xfrm>
            <a:off x="1097280" y="3474720"/>
            <a:ext cx="3108960" cy="1371600"/>
          </a:xfrm>
        </p:spPr>
        <p:txBody>
          <a:bodyPr rtlCol="0">
            <a:normAutofit/>
          </a:bodyPr>
          <a:lstStyle>
            <a:lvl1pPr marL="0" indent="0" rtl="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smtClean="0"/>
              <a:t>Επεξεργασία στυλ υποδείγματος κειμένου</a:t>
            </a:r>
          </a:p>
        </p:txBody>
      </p:sp>
      <p:sp>
        <p:nvSpPr>
          <p:cNvPr id="3" name="Σύμβολο κράτησης θέσης περιεχομένου 2"/>
          <p:cNvSpPr>
            <a:spLocks noGrp="1"/>
          </p:cNvSpPr>
          <p:nvPr>
            <p:ph idx="1"/>
          </p:nvPr>
        </p:nvSpPr>
        <p:spPr>
          <a:xfrm>
            <a:off x="4480560" y="457200"/>
            <a:ext cx="6675120" cy="5943600"/>
          </a:xfrm>
        </p:spPr>
        <p:txBody>
          <a:bodyPr rtlCol="0">
            <a:normAutofit/>
          </a:bodyPr>
          <a:lstStyle>
            <a:lvl1pPr rtl="0">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smtClean="0"/>
              <a:t>Επεξεργασία στυλ υποδείγματος κειμένου</a:t>
            </a:r>
          </a:p>
          <a:p>
            <a:pPr lvl="1" rtl="0"/>
            <a:r>
              <a:rPr lang="el-GR" smtClean="0"/>
              <a:t>Δεύτερου επιπέδου</a:t>
            </a:r>
          </a:p>
          <a:p>
            <a:pPr lvl="2" rtl="0"/>
            <a:r>
              <a:rPr lang="el-GR" smtClean="0"/>
              <a:t>Τρίτου επιπέδου</a:t>
            </a:r>
          </a:p>
          <a:p>
            <a:pPr lvl="3" rtl="0"/>
            <a:r>
              <a:rPr lang="el-GR" smtClean="0"/>
              <a:t>Τέταρτου επιπέδου</a:t>
            </a:r>
          </a:p>
          <a:p>
            <a:pPr lvl="4" rtl="0"/>
            <a:r>
              <a:rPr lang="el-GR" smtClean="0"/>
              <a:t>Πέμπτου επιπέδου</a:t>
            </a:r>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F5E801E3-5B68-472F-BD99-8A552FA143D7}" type="datetime1">
              <a:rPr lang="el-GR" smtClean="0"/>
              <a:t>1/4/2020</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097280" y="1188720"/>
            <a:ext cx="3108960" cy="2286000"/>
          </a:xfrm>
        </p:spPr>
        <p:txBody>
          <a:bodyPr rtlCol="0" anchor="b">
            <a:normAutofit/>
          </a:bodyPr>
          <a:lstStyle>
            <a:lvl1pPr rtl="0">
              <a:defRPr sz="3400" b="0"/>
            </a:lvl1pPr>
          </a:lstStyle>
          <a:p>
            <a:pPr rtl="0"/>
            <a:r>
              <a:rPr lang="el-GR" smtClean="0"/>
              <a:t>Στυλ κύριου τίτλου</a:t>
            </a:r>
            <a:endParaRPr lang="el-GR" dirty="0"/>
          </a:p>
        </p:txBody>
      </p:sp>
      <p:sp>
        <p:nvSpPr>
          <p:cNvPr id="4" name="Σύμβολο κράτησης θέσης κειμένου 3"/>
          <p:cNvSpPr>
            <a:spLocks noGrp="1"/>
          </p:cNvSpPr>
          <p:nvPr>
            <p:ph type="body" sz="half" idx="2"/>
          </p:nvPr>
        </p:nvSpPr>
        <p:spPr>
          <a:xfrm>
            <a:off x="1097280" y="3474720"/>
            <a:ext cx="3108960" cy="1371600"/>
          </a:xfrm>
        </p:spPr>
        <p:txBody>
          <a:bodyPr rtlCol="0">
            <a:normAutofit/>
          </a:bodyPr>
          <a:lstStyle>
            <a:lvl1pPr marL="0" indent="0" rtl="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smtClean="0"/>
              <a:t>Επεξεργασία στυλ υποδείγματος κειμένου</a:t>
            </a:r>
          </a:p>
        </p:txBody>
      </p:sp>
      <p:sp>
        <p:nvSpPr>
          <p:cNvPr id="3" name="Σύμβολο κράτησης θέσης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4480560" y="457200"/>
            <a:ext cx="6675120" cy="5943600"/>
          </a:xfrm>
          <a:solidFill>
            <a:schemeClr val="bg1">
              <a:lumMod val="95000"/>
            </a:schemeClr>
          </a:solidFill>
        </p:spPr>
        <p:txBody>
          <a:bodyPr rtlCol="0">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smtClean="0"/>
              <a:t>Κάντε κλικ στο εικονίδιο για να προσθέσετε εικόνα</a:t>
            </a:r>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2B555161-0D29-427C-ABDF-3A8E71F084EC}" type="datetime1">
              <a:rPr lang="el-GR" smtClean="0"/>
              <a:t>1/4/2020</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CA8D9AD5-F248-4919-864A-CFD76CC027D6}" type="slidenum">
              <a:rPr lang="el-GR"/>
              <a:t>‹#›</a:t>
            </a:fld>
            <a:endParaRPr lang="el-GR"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Ελεύθερη σχεδίαση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8" name="Ελεύθερη σχεδίαση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9" name="Ελεύθερη σχεδίαση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rtlCol="0" anchor="t" anchorCtr="0" compatLnSpc="1">
            <a:prstTxWarp prst="textNoShape">
              <a:avLst/>
            </a:prstTxWarp>
          </a:bodyPr>
          <a:lstStyle/>
          <a:p>
            <a:pPr rtl="0"/>
            <a:endParaRPr lang="el-GR" dirty="0"/>
          </a:p>
        </p:txBody>
      </p:sp>
      <p:grpSp>
        <p:nvGrpSpPr>
          <p:cNvPr id="10" name="Ομάδα 66"/>
          <p:cNvGrpSpPr>
            <a:grpSpLocks noChangeAspect="1"/>
          </p:cNvGrpSpPr>
          <p:nvPr/>
        </p:nvGrpSpPr>
        <p:grpSpPr bwMode="auto">
          <a:xfrm>
            <a:off x="11647687" y="947576"/>
            <a:ext cx="426645" cy="400819"/>
            <a:chOff x="3636" y="1964"/>
            <a:chExt cx="413" cy="388"/>
          </a:xfrm>
        </p:grpSpPr>
        <p:sp>
          <p:nvSpPr>
            <p:cNvPr id="11" name="Ελεύθερη σχεδίαση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2" name="Ελεύθερη σχεδίαση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3" name="Ελεύθερη σχεδίαση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4" name="Ελεύθερη σχεδίαση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5" name="Ελεύθερη σχεδίαση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6" name="Ελεύθερη σχεδίαση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7" name="Ελεύθερη σχεδίαση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18" name="Ελεύθερη σχεδίαση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19" name="Ομάδα 18"/>
          <p:cNvGrpSpPr/>
          <p:nvPr/>
        </p:nvGrpSpPr>
        <p:grpSpPr>
          <a:xfrm>
            <a:off x="11308927" y="6212029"/>
            <a:ext cx="875471" cy="645972"/>
            <a:chOff x="7344986" y="5566058"/>
            <a:chExt cx="1750940" cy="1291943"/>
          </a:xfrm>
        </p:grpSpPr>
        <p:sp>
          <p:nvSpPr>
            <p:cNvPr id="20" name="Ελεύθερη σχεδίαση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1" name="Ελεύθερη σχεδίαση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2" name="Ελεύθερη σχεδίαση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3" name="Ελεύθερη σχεδίαση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4" name="Ελεύθερη σχεδίαση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5" name="Ελεύθερη σχεδίαση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26" name="Ομάδα 5"/>
          <p:cNvGrpSpPr>
            <a:grpSpLocks noChangeAspect="1"/>
          </p:cNvGrpSpPr>
          <p:nvPr/>
        </p:nvGrpSpPr>
        <p:grpSpPr bwMode="auto">
          <a:xfrm>
            <a:off x="2441" y="2873890"/>
            <a:ext cx="597228" cy="789302"/>
            <a:chOff x="2121" y="1060"/>
            <a:chExt cx="597" cy="789"/>
          </a:xfrm>
        </p:grpSpPr>
        <p:sp>
          <p:nvSpPr>
            <p:cNvPr id="27" name="Ελεύθερη σχεδίαση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8" name="Ελεύθερη σχεδίαση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29" name="Ελεύθερη σχεδίαση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0" name="Ελεύθερη σχεδίαση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1" name="Ελεύθερη σχεδίαση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2" name="Ελεύθερη σχεδίαση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3" name="Ελεύθερη σχεδίαση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34" name="Ομάδα 16"/>
          <p:cNvGrpSpPr>
            <a:grpSpLocks noChangeAspect="1"/>
          </p:cNvGrpSpPr>
          <p:nvPr/>
        </p:nvGrpSpPr>
        <p:grpSpPr bwMode="auto">
          <a:xfrm>
            <a:off x="139505" y="-13010"/>
            <a:ext cx="1382907" cy="804244"/>
            <a:chOff x="1922" y="1129"/>
            <a:chExt cx="987" cy="574"/>
          </a:xfrm>
        </p:grpSpPr>
        <p:sp>
          <p:nvSpPr>
            <p:cNvPr id="35" name="Ελεύθερη σχεδίαση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6" name="Ελεύθερη σχεδίαση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7" name="Ελεύθερη σχεδίαση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8" name="Ελεύθερη σχεδίαση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39" name="Ελεύθερη σχεδίαση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0" name="Ελεύθερη σχεδίαση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1" name="Ελεύθερη σχεδίαση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2" name="Ελεύθερη σχεδίαση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43" name="Ομάδα 28"/>
          <p:cNvGrpSpPr>
            <a:grpSpLocks noChangeAspect="1"/>
          </p:cNvGrpSpPr>
          <p:nvPr/>
        </p:nvGrpSpPr>
        <p:grpSpPr bwMode="auto">
          <a:xfrm>
            <a:off x="0" y="5007562"/>
            <a:ext cx="687853" cy="1147722"/>
            <a:chOff x="1901" y="2020"/>
            <a:chExt cx="1059" cy="1767"/>
          </a:xfrm>
        </p:grpSpPr>
        <p:sp>
          <p:nvSpPr>
            <p:cNvPr id="44" name="Ελεύθερη σχεδίαση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5" name="Ελεύθερη σχεδίαση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6" name="Ελεύθερη σχεδίαση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7" name="Ελεύθερη σχεδίαση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8" name="Ελεύθερη σχεδίαση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49" name="Ελεύθερη σχεδίαση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0" name="Ελεύθερη σχεδίαση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1" name="Ελεύθερη σχεδίαση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52" name="Ομάδα 52"/>
          <p:cNvGrpSpPr>
            <a:grpSpLocks noChangeAspect="1"/>
          </p:cNvGrpSpPr>
          <p:nvPr/>
        </p:nvGrpSpPr>
        <p:grpSpPr bwMode="auto">
          <a:xfrm rot="19948164">
            <a:off x="11143247" y="105148"/>
            <a:ext cx="675071" cy="772505"/>
            <a:chOff x="4634" y="754"/>
            <a:chExt cx="1164" cy="1332"/>
          </a:xfrm>
        </p:grpSpPr>
        <p:sp>
          <p:nvSpPr>
            <p:cNvPr id="53" name="Ελεύθερη σχεδίαση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4" name="Ελεύθερη σχεδίαση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5" name="Ελεύθερη σχεδίαση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6" name="Ελεύθερη σχεδίαση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7" name="Ελεύθερη σχεδίαση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8" name="Ελεύθερη σχεδίαση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59" name="Ελεύθερη σχεδίαση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0" name="Ελεύθερη σχεδίαση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grpSp>
        <p:nvGrpSpPr>
          <p:cNvPr id="61" name="Ομάδα 64"/>
          <p:cNvGrpSpPr>
            <a:grpSpLocks noChangeAspect="1"/>
          </p:cNvGrpSpPr>
          <p:nvPr/>
        </p:nvGrpSpPr>
        <p:grpSpPr bwMode="auto">
          <a:xfrm flipH="1">
            <a:off x="10782665" y="2958792"/>
            <a:ext cx="1028242" cy="1140705"/>
            <a:chOff x="2052" y="995"/>
            <a:chExt cx="768" cy="852"/>
          </a:xfrm>
        </p:grpSpPr>
        <p:sp>
          <p:nvSpPr>
            <p:cNvPr id="62" name="Ελεύθερη σχεδίαση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3" name="Ελεύθερη σχεδίαση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4" name="Ελεύθερη σχεδίαση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5" name="Ελεύθερη σχεδίαση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6" name="Ελεύθερη σχεδίαση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7" name="Ελεύθερη σχεδίαση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8" name="Ελεύθερη σχεδίαση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sp>
          <p:nvSpPr>
            <p:cNvPr id="69" name="Ελεύθερη σχεδίαση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2" name="Σύμβολο κράτησης θέσης τίτλου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pPr rtl="0"/>
            <a:r>
              <a:rPr lang="el-GR" dirty="0" smtClean="0"/>
              <a:t>Στυλ κύριου τίτλου</a:t>
            </a:r>
            <a:endParaRPr lang="el-GR" dirty="0"/>
          </a:p>
        </p:txBody>
      </p:sp>
      <p:sp>
        <p:nvSpPr>
          <p:cNvPr id="3" name="Σύμβολο κράτησης θέσης κειμένου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rtl="0"/>
            <a:r>
              <a:rPr lang="el-GR" dirty="0" smtClean="0"/>
              <a:t>Επεξεργασία στυλ υποδείγματος κειμένου</a:t>
            </a:r>
            <a:endParaRPr lang="el-GR" dirty="0"/>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5" name="Σύμβολο κράτησης θέσης υποσέλιδου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100" cap="none" baseline="0">
                <a:solidFill>
                  <a:schemeClr val="tx1"/>
                </a:solidFill>
              </a:defRPr>
            </a:lvl1pPr>
          </a:lstStyle>
          <a:p>
            <a:pPr rtl="0"/>
            <a:endParaRPr lang="el-GR" dirty="0"/>
          </a:p>
        </p:txBody>
      </p:sp>
      <p:sp>
        <p:nvSpPr>
          <p:cNvPr id="4" name="Σύμβολο κράτησης θέσης ημερομηνίας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a:solidFill>
                  <a:schemeClr val="tx1"/>
                </a:solidFill>
              </a:defRPr>
            </a:lvl1pPr>
          </a:lstStyle>
          <a:p>
            <a:pPr rtl="0"/>
            <a:fld id="{692E0F39-C053-4BFA-918E-8FE9C7E4DB7C}" type="datetime1">
              <a:rPr lang="el-GR" smtClean="0"/>
              <a:t>1/4/2020</a:t>
            </a:fld>
            <a:endParaRPr lang="el-GR" dirty="0"/>
          </a:p>
        </p:txBody>
      </p:sp>
      <p:sp>
        <p:nvSpPr>
          <p:cNvPr id="6" name="Σύμβολο κράτησης θέσης αριθμού διαφάνειας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100">
                <a:solidFill>
                  <a:schemeClr val="tx1"/>
                </a:solidFill>
              </a:defRPr>
            </a:lvl1pPr>
          </a:lstStyle>
          <a:p>
            <a:pPr rtl="0"/>
            <a:fld id="{CA8D9AD5-F248-4919-864A-CFD76CC027D6}" type="slidenum">
              <a:rPr lang="el-GR" smtClean="0"/>
              <a:pPr/>
              <a:t>‹#›</a:t>
            </a:fld>
            <a:endParaRPr lang="el-GR"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rtl="0"/>
            <a:r>
              <a:rPr lang="el-GR" dirty="0" smtClean="0"/>
              <a:t>Καλώς ορίσατε, μαθητές!</a:t>
            </a:r>
            <a:endParaRPr lang="el-GR" dirty="0"/>
          </a:p>
        </p:txBody>
      </p:sp>
      <p:sp>
        <p:nvSpPr>
          <p:cNvPr id="5" name="Υπότιτλος 4"/>
          <p:cNvSpPr>
            <a:spLocks noGrp="1"/>
          </p:cNvSpPr>
          <p:nvPr>
            <p:ph type="subTitle" idx="1"/>
          </p:nvPr>
        </p:nvSpPr>
        <p:spPr/>
        <p:txBody>
          <a:bodyPr rtlCol="0"/>
          <a:lstStyle/>
          <a:p>
            <a:pPr rtl="0"/>
            <a:r>
              <a:rPr lang="el-GR" dirty="0" smtClean="0"/>
              <a:t>2</a:t>
            </a:r>
            <a:r>
              <a:rPr lang="el-GR" baseline="30000" dirty="0" smtClean="0"/>
              <a:t>η</a:t>
            </a:r>
            <a:r>
              <a:rPr lang="el-GR" dirty="0" smtClean="0"/>
              <a:t> εβδομάδα</a:t>
            </a:r>
          </a:p>
          <a:p>
            <a:pPr rtl="0"/>
            <a:r>
              <a:rPr lang="el-GR" dirty="0" smtClean="0"/>
              <a:t>Μαθηματικά </a:t>
            </a:r>
            <a:r>
              <a:rPr lang="el-GR" dirty="0" err="1" smtClean="0"/>
              <a:t>Δ΄τάξης</a:t>
            </a:r>
            <a:endParaRPr lang="el-GR"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31074"/>
            <a:ext cx="10920549" cy="5386090"/>
          </a:xfrm>
          <a:prstGeom prst="rect">
            <a:avLst/>
          </a:prstGeom>
          <a:noFill/>
        </p:spPr>
        <p:txBody>
          <a:bodyPr wrap="square" rtlCol="0">
            <a:spAutoFit/>
          </a:bodyPr>
          <a:lstStyle/>
          <a:p>
            <a:pPr>
              <a:spcAft>
                <a:spcPts val="0"/>
              </a:spcAft>
            </a:pPr>
            <a:r>
              <a:rPr lang="el-GR" sz="1600" dirty="0">
                <a:latin typeface="Times New Roman" panose="02020603050405020304" pitchFamily="18" charset="0"/>
                <a:ea typeface="Times New Roman" panose="02020603050405020304" pitchFamily="18" charset="0"/>
              </a:rPr>
              <a:t> </a:t>
            </a:r>
          </a:p>
          <a:p>
            <a:pPr lvl="0">
              <a:spcAft>
                <a:spcPts val="0"/>
              </a:spcAft>
              <a:tabLst>
                <a:tab pos="457200" algn="l"/>
              </a:tabLst>
            </a:pPr>
            <a:r>
              <a:rPr lang="el-GR" b="1" dirty="0" smtClean="0">
                <a:latin typeface="Times New Roman" panose="02020603050405020304" pitchFamily="18" charset="0"/>
                <a:ea typeface="Times New Roman" panose="02020603050405020304" pitchFamily="18" charset="0"/>
              </a:rPr>
              <a:t>2.  Ένα </a:t>
            </a:r>
            <a:r>
              <a:rPr lang="el-GR" b="1" dirty="0">
                <a:latin typeface="Times New Roman" panose="02020603050405020304" pitchFamily="18" charset="0"/>
                <a:ea typeface="Times New Roman" panose="02020603050405020304" pitchFamily="18" charset="0"/>
              </a:rPr>
              <a:t>φορτηγό αυτοκίνητο έκανε δύο δρομολόγια. Στο πρώτο δρομολόγιο μετέφερε </a:t>
            </a:r>
            <a:r>
              <a:rPr lang="el-GR" b="1" dirty="0" smtClean="0">
                <a:latin typeface="Times New Roman" panose="02020603050405020304" pitchFamily="18" charset="0"/>
                <a:ea typeface="Times New Roman" panose="02020603050405020304" pitchFamily="18" charset="0"/>
              </a:rPr>
              <a:t>8,750 </a:t>
            </a:r>
            <a:r>
              <a:rPr lang="el-GR" b="1" dirty="0">
                <a:latin typeface="Times New Roman" panose="02020603050405020304" pitchFamily="18" charset="0"/>
                <a:ea typeface="Times New Roman" panose="02020603050405020304" pitchFamily="18" charset="0"/>
              </a:rPr>
              <a:t>τόνους </a:t>
            </a:r>
            <a:r>
              <a:rPr lang="el-GR" b="1" dirty="0" smtClean="0">
                <a:latin typeface="Times New Roman" panose="02020603050405020304" pitchFamily="18" charset="0"/>
                <a:ea typeface="Times New Roman" panose="02020603050405020304" pitchFamily="18" charset="0"/>
              </a:rPr>
              <a:t>ντομάτες </a:t>
            </a:r>
            <a:r>
              <a:rPr lang="el-GR" b="1" dirty="0">
                <a:latin typeface="Times New Roman" panose="02020603050405020304" pitchFamily="18" charset="0"/>
                <a:ea typeface="Times New Roman" panose="02020603050405020304" pitchFamily="18" charset="0"/>
              </a:rPr>
              <a:t>και στο δεύτερο μετέφερε </a:t>
            </a:r>
            <a:r>
              <a:rPr lang="el-GR" b="1" dirty="0" smtClean="0">
                <a:latin typeface="Times New Roman" panose="02020603050405020304" pitchFamily="18" charset="0"/>
                <a:ea typeface="Times New Roman" panose="02020603050405020304" pitchFamily="18" charset="0"/>
              </a:rPr>
              <a:t>8,075 </a:t>
            </a:r>
            <a:r>
              <a:rPr lang="el-GR" b="1" dirty="0">
                <a:latin typeface="Times New Roman" panose="02020603050405020304" pitchFamily="18" charset="0"/>
                <a:ea typeface="Times New Roman" panose="02020603050405020304" pitchFamily="18" charset="0"/>
              </a:rPr>
              <a:t>τόνους.</a:t>
            </a:r>
            <a:endParaRPr lang="el-GR" sz="1600" b="1" dirty="0">
              <a:latin typeface="Times New Roman" panose="02020603050405020304" pitchFamily="18" charset="0"/>
              <a:ea typeface="Times New Roman" panose="02020603050405020304" pitchFamily="18" charset="0"/>
            </a:endParaRPr>
          </a:p>
          <a:p>
            <a:pPr marL="228600">
              <a:spcAft>
                <a:spcPts val="0"/>
              </a:spcAft>
            </a:pPr>
            <a:r>
              <a:rPr lang="el-GR" b="1" dirty="0">
                <a:latin typeface="Times New Roman" panose="02020603050405020304" pitchFamily="18" charset="0"/>
                <a:ea typeface="Times New Roman" panose="02020603050405020304" pitchFamily="18" charset="0"/>
              </a:rPr>
              <a:t>α) Πόσους τόνους </a:t>
            </a:r>
            <a:r>
              <a:rPr lang="el-GR" b="1" dirty="0" smtClean="0">
                <a:latin typeface="Times New Roman" panose="02020603050405020304" pitchFamily="18" charset="0"/>
                <a:ea typeface="Times New Roman" panose="02020603050405020304" pitchFamily="18" charset="0"/>
              </a:rPr>
              <a:t>ντομάτες </a:t>
            </a:r>
            <a:r>
              <a:rPr lang="el-GR" b="1" dirty="0">
                <a:latin typeface="Times New Roman" panose="02020603050405020304" pitchFamily="18" charset="0"/>
                <a:ea typeface="Times New Roman" panose="02020603050405020304" pitchFamily="18" charset="0"/>
              </a:rPr>
              <a:t>μετέφερε συνολικά το φορτηγό;</a:t>
            </a:r>
            <a:endParaRPr lang="el-GR" sz="1600" b="1" dirty="0">
              <a:latin typeface="Times New Roman" panose="02020603050405020304" pitchFamily="18" charset="0"/>
              <a:ea typeface="Times New Roman" panose="02020603050405020304" pitchFamily="18" charset="0"/>
            </a:endParaRPr>
          </a:p>
          <a:p>
            <a:pPr marL="228600">
              <a:spcAft>
                <a:spcPts val="0"/>
              </a:spcAft>
            </a:pPr>
            <a:r>
              <a:rPr lang="el-GR" b="1" dirty="0">
                <a:latin typeface="Times New Roman" panose="02020603050405020304" pitchFamily="18" charset="0"/>
                <a:ea typeface="Times New Roman" panose="02020603050405020304" pitchFamily="18" charset="0"/>
              </a:rPr>
              <a:t>β) Σε ποιο δρομολόγιο μετέφερε </a:t>
            </a:r>
            <a:r>
              <a:rPr lang="el-GR" b="1" dirty="0" smtClean="0">
                <a:latin typeface="Times New Roman" panose="02020603050405020304" pitchFamily="18" charset="0"/>
                <a:ea typeface="Times New Roman" panose="02020603050405020304" pitchFamily="18" charset="0"/>
              </a:rPr>
              <a:t>περισσότερους τόνους ντομάτας </a:t>
            </a:r>
            <a:r>
              <a:rPr lang="el-GR" b="1" dirty="0">
                <a:latin typeface="Times New Roman" panose="02020603050405020304" pitchFamily="18" charset="0"/>
                <a:ea typeface="Times New Roman" panose="02020603050405020304" pitchFamily="18" charset="0"/>
              </a:rPr>
              <a:t>και πόσο</a:t>
            </a:r>
            <a:r>
              <a:rPr lang="el-GR" b="1" dirty="0" smtClean="0">
                <a:latin typeface="Times New Roman" panose="02020603050405020304" pitchFamily="18" charset="0"/>
                <a:ea typeface="Times New Roman" panose="02020603050405020304" pitchFamily="18" charset="0"/>
              </a:rPr>
              <a:t>;</a:t>
            </a: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r>
              <a:rPr lang="el-GR" sz="1600" b="1" dirty="0" smtClean="0">
                <a:latin typeface="Times New Roman" panose="02020603050405020304" pitchFamily="18" charset="0"/>
                <a:ea typeface="Times New Roman" panose="02020603050405020304" pitchFamily="18" charset="0"/>
              </a:rPr>
              <a:t>Λύση:</a:t>
            </a: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endParaRPr lang="el-GR" sz="1600" b="1" dirty="0" smtClean="0">
              <a:latin typeface="Times New Roman" panose="02020603050405020304" pitchFamily="18" charset="0"/>
              <a:ea typeface="Times New Roman" panose="02020603050405020304" pitchFamily="18" charset="0"/>
            </a:endParaRP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endParaRPr lang="el-GR" sz="1600" b="1" dirty="0" smtClean="0">
              <a:latin typeface="Times New Roman" panose="02020603050405020304" pitchFamily="18" charset="0"/>
              <a:ea typeface="Times New Roman" panose="02020603050405020304" pitchFamily="18" charset="0"/>
            </a:endParaRP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endParaRPr lang="el-GR" sz="1600" b="1" dirty="0" smtClean="0">
              <a:latin typeface="Times New Roman" panose="02020603050405020304" pitchFamily="18" charset="0"/>
              <a:ea typeface="Times New Roman" panose="02020603050405020304" pitchFamily="18" charset="0"/>
            </a:endParaRP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endParaRPr lang="el-GR" sz="1600" b="1" dirty="0" smtClean="0">
              <a:latin typeface="Times New Roman" panose="02020603050405020304" pitchFamily="18" charset="0"/>
              <a:ea typeface="Times New Roman" panose="02020603050405020304" pitchFamily="18" charset="0"/>
            </a:endParaRP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endParaRPr lang="el-GR" sz="1600" b="1" dirty="0" smtClean="0">
              <a:latin typeface="Times New Roman" panose="02020603050405020304" pitchFamily="18" charset="0"/>
              <a:ea typeface="Times New Roman" panose="02020603050405020304" pitchFamily="18" charset="0"/>
            </a:endParaRP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endParaRPr lang="el-GR" sz="1600" b="1" dirty="0" smtClean="0">
              <a:latin typeface="Times New Roman" panose="02020603050405020304" pitchFamily="18" charset="0"/>
              <a:ea typeface="Times New Roman" panose="02020603050405020304" pitchFamily="18" charset="0"/>
            </a:endParaRPr>
          </a:p>
          <a:p>
            <a:pPr marL="228600">
              <a:spcAft>
                <a:spcPts val="0"/>
              </a:spcAft>
            </a:pPr>
            <a:endParaRPr lang="el-GR" sz="1600" b="1" dirty="0">
              <a:effectLst/>
              <a:latin typeface="Times New Roman" panose="02020603050405020304" pitchFamily="18" charset="0"/>
              <a:ea typeface="Times New Roman" panose="02020603050405020304" pitchFamily="18" charset="0"/>
            </a:endParaRPr>
          </a:p>
          <a:p>
            <a:pPr marL="228600">
              <a:spcAft>
                <a:spcPts val="0"/>
              </a:spcAft>
            </a:pPr>
            <a:r>
              <a:rPr lang="el-GR" sz="1600" b="1" dirty="0" smtClean="0">
                <a:latin typeface="Times New Roman" panose="02020603050405020304" pitchFamily="18" charset="0"/>
                <a:ea typeface="Times New Roman" panose="02020603050405020304" pitchFamily="18" charset="0"/>
              </a:rPr>
              <a:t>Απάντηση:</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470263"/>
            <a:ext cx="11482252" cy="5355312"/>
          </a:xfrm>
          <a:prstGeom prst="rect">
            <a:avLst/>
          </a:prstGeom>
          <a:noFill/>
        </p:spPr>
        <p:txBody>
          <a:bodyPr wrap="square" rtlCol="0">
            <a:spAutoFit/>
          </a:bodyPr>
          <a:lstStyle/>
          <a:p>
            <a:r>
              <a:rPr lang="el-GR" dirty="0" smtClean="0"/>
              <a:t>                                                                                   </a:t>
            </a:r>
            <a:r>
              <a:rPr lang="el-GR" sz="2400" b="1" dirty="0" smtClean="0">
                <a:latin typeface="Comic Sans MS" panose="030F0702030302020204" pitchFamily="66" charset="0"/>
              </a:rPr>
              <a:t>ΠΑΡΑΣΚΕΥΗ  </a:t>
            </a:r>
          </a:p>
          <a:p>
            <a:endParaRPr lang="el-GR" sz="2400" b="1" dirty="0">
              <a:latin typeface="Comic Sans MS" panose="030F0702030302020204" pitchFamily="66" charset="0"/>
            </a:endParaRPr>
          </a:p>
          <a:p>
            <a:r>
              <a:rPr lang="el-GR" sz="2400" b="1" dirty="0" smtClean="0">
                <a:latin typeface="Comic Sans MS" panose="030F0702030302020204" pitchFamily="66" charset="0"/>
              </a:rPr>
              <a:t>                 ΑΛΛΕΣ ΑΣΚΗΣΕΙΣ ΜΕ ΔΕΚΑΔΙΚΟΥΣ ΑΡΙΘΜΟΥΣ</a:t>
            </a:r>
          </a:p>
          <a:p>
            <a:endParaRPr lang="el-GR" sz="2400" b="1" dirty="0">
              <a:latin typeface="Comic Sans MS" panose="030F0702030302020204" pitchFamily="66" charset="0"/>
            </a:endParaRPr>
          </a:p>
          <a:p>
            <a:pPr marL="457200" indent="-228600" algn="just">
              <a:spcAft>
                <a:spcPts val="0"/>
              </a:spcAft>
              <a:tabLst>
                <a:tab pos="457200" algn="l"/>
              </a:tabLst>
            </a:pPr>
            <a:r>
              <a:rPr lang="el-GR" sz="2400" b="1" dirty="0" smtClean="0">
                <a:latin typeface="Comic Sans MS" panose="030F0702030302020204" pitchFamily="66" charset="0"/>
              </a:rPr>
              <a:t> </a:t>
            </a:r>
            <a:r>
              <a:rPr lang="el-GR" sz="2400" dirty="0" smtClean="0">
                <a:latin typeface="Times New Roman" panose="02020603050405020304" pitchFamily="18" charset="0"/>
              </a:rPr>
              <a:t>1</a:t>
            </a:r>
            <a:r>
              <a:rPr lang="el-GR" sz="2400" dirty="0" smtClean="0">
                <a:latin typeface="Times New Roman" panose="02020603050405020304" pitchFamily="18" charset="0"/>
                <a:ea typeface="Times New Roman" panose="02020603050405020304" pitchFamily="18" charset="0"/>
              </a:rPr>
              <a:t>.</a:t>
            </a:r>
            <a:r>
              <a:rPr lang="el-GR" sz="800"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Να </a:t>
            </a:r>
            <a:r>
              <a:rPr lang="el-GR" sz="2400" dirty="0" smtClean="0">
                <a:latin typeface="Times New Roman" panose="02020603050405020304" pitchFamily="18" charset="0"/>
                <a:ea typeface="Times New Roman" panose="02020603050405020304" pitchFamily="18" charset="0"/>
              </a:rPr>
              <a:t>βάψεις με κόκκινο χρώμα </a:t>
            </a:r>
            <a:r>
              <a:rPr lang="el-GR" sz="2400" dirty="0">
                <a:latin typeface="Times New Roman" panose="02020603050405020304" pitchFamily="18" charset="0"/>
                <a:ea typeface="Times New Roman" panose="02020603050405020304" pitchFamily="18" charset="0"/>
              </a:rPr>
              <a:t>στους παρακάτω δεκαδικούς τα </a:t>
            </a:r>
            <a:r>
              <a:rPr lang="el-GR" sz="2400" dirty="0" smtClean="0">
                <a:latin typeface="Times New Roman" panose="02020603050405020304" pitchFamily="18" charset="0"/>
                <a:ea typeface="Times New Roman" panose="02020603050405020304" pitchFamily="18" charset="0"/>
              </a:rPr>
              <a:t>δέκατα.</a:t>
            </a:r>
            <a:endParaRPr lang="el-GR"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dirty="0">
              <a:latin typeface="Times New Roman" panose="02020603050405020304" pitchFamily="18" charset="0"/>
              <a:ea typeface="Times New Roman" panose="02020603050405020304" pitchFamily="18" charset="0"/>
            </a:endParaRPr>
          </a:p>
          <a:p>
            <a:pPr marL="457200" algn="just">
              <a:spcAft>
                <a:spcPts val="0"/>
              </a:spcAft>
            </a:pPr>
            <a:r>
              <a:rPr lang="el-GR" sz="2400" dirty="0" smtClean="0">
                <a:latin typeface="Times New Roman" panose="02020603050405020304" pitchFamily="18" charset="0"/>
                <a:ea typeface="Times New Roman" panose="02020603050405020304" pitchFamily="18" charset="0"/>
              </a:rPr>
              <a:t>3,61         16,703          </a:t>
            </a:r>
            <a:r>
              <a:rPr lang="el-GR" sz="2400" dirty="0">
                <a:latin typeface="Times New Roman" panose="02020603050405020304" pitchFamily="18" charset="0"/>
                <a:ea typeface="Times New Roman" panose="02020603050405020304" pitchFamily="18" charset="0"/>
              </a:rPr>
              <a:t>109,03        </a:t>
            </a:r>
            <a:r>
              <a:rPr lang="el-GR" sz="2400" dirty="0" smtClean="0">
                <a:latin typeface="Times New Roman" panose="02020603050405020304" pitchFamily="18" charset="0"/>
                <a:ea typeface="Times New Roman" panose="02020603050405020304" pitchFamily="18" charset="0"/>
              </a:rPr>
              <a:t>123,356     </a:t>
            </a:r>
            <a:r>
              <a:rPr lang="el-GR" sz="2400" dirty="0">
                <a:latin typeface="Times New Roman" panose="02020603050405020304" pitchFamily="18" charset="0"/>
                <a:ea typeface="Times New Roman" panose="02020603050405020304" pitchFamily="18" charset="0"/>
              </a:rPr>
              <a:t>0,8     </a:t>
            </a:r>
            <a:r>
              <a:rPr lang="el-GR" sz="2400" dirty="0" smtClean="0">
                <a:latin typeface="Times New Roman" panose="02020603050405020304" pitchFamily="18" charset="0"/>
                <a:ea typeface="Times New Roman" panose="02020603050405020304" pitchFamily="18" charset="0"/>
              </a:rPr>
              <a:t>0,02</a:t>
            </a:r>
          </a:p>
          <a:p>
            <a:pPr marL="457200" algn="just">
              <a:spcAft>
                <a:spcPts val="0"/>
              </a:spcAft>
            </a:pPr>
            <a:endParaRPr lang="el-GR" sz="2400" dirty="0">
              <a:latin typeface="Times New Roman" panose="02020603050405020304" pitchFamily="18" charset="0"/>
              <a:ea typeface="Times New Roman" panose="02020603050405020304" pitchFamily="18" charset="0"/>
            </a:endParaRPr>
          </a:p>
          <a:p>
            <a:pPr marL="457200" indent="-228600" algn="just">
              <a:spcAft>
                <a:spcPts val="0"/>
              </a:spcAft>
              <a:tabLst>
                <a:tab pos="457200" algn="l"/>
              </a:tabLst>
            </a:pPr>
            <a:r>
              <a:rPr lang="el-GR" sz="2400" dirty="0" smtClean="0">
                <a:latin typeface="Times New Roman" panose="02020603050405020304" pitchFamily="18" charset="0"/>
                <a:ea typeface="Times New Roman" panose="02020603050405020304" pitchFamily="18" charset="0"/>
              </a:rPr>
              <a:t>2.</a:t>
            </a:r>
            <a:r>
              <a:rPr lang="el-GR" sz="2400" dirty="0">
                <a:latin typeface="Times New Roman" panose="02020603050405020304" pitchFamily="18" charset="0"/>
                <a:ea typeface="Times New Roman" panose="02020603050405020304" pitchFamily="18" charset="0"/>
              </a:rPr>
              <a:t> </a:t>
            </a:r>
            <a:r>
              <a:rPr lang="el-GR" sz="2400" dirty="0" smtClean="0">
                <a:latin typeface="Times New Roman" panose="02020603050405020304" pitchFamily="18" charset="0"/>
                <a:ea typeface="Times New Roman" panose="02020603050405020304" pitchFamily="18" charset="0"/>
              </a:rPr>
              <a:t>Να βάψεις με κόκκινο χρώμα </a:t>
            </a:r>
            <a:r>
              <a:rPr lang="el-GR" sz="2400" dirty="0">
                <a:latin typeface="Times New Roman" panose="02020603050405020304" pitchFamily="18" charset="0"/>
                <a:ea typeface="Times New Roman" panose="02020603050405020304" pitchFamily="18" charset="0"/>
              </a:rPr>
              <a:t>στους παρακάτω δεκαδικούς αριθμούς τα εκατοστά:</a:t>
            </a:r>
          </a:p>
          <a:p>
            <a:pPr algn="just">
              <a:spcAft>
                <a:spcPts val="0"/>
              </a:spcAft>
            </a:pPr>
            <a:r>
              <a:rPr lang="el-GR" sz="2400" dirty="0">
                <a:latin typeface="Times New Roman" panose="02020603050405020304" pitchFamily="18" charset="0"/>
                <a:ea typeface="Times New Roman" panose="02020603050405020304" pitchFamily="18" charset="0"/>
              </a:rPr>
              <a:t>                </a:t>
            </a:r>
            <a:r>
              <a:rPr lang="el-GR" sz="2400" dirty="0" smtClean="0">
                <a:latin typeface="Times New Roman" panose="02020603050405020304" pitchFamily="18" charset="0"/>
                <a:ea typeface="Times New Roman" panose="02020603050405020304" pitchFamily="18" charset="0"/>
              </a:rPr>
              <a:t>10,208    3,135    </a:t>
            </a:r>
            <a:r>
              <a:rPr lang="el-GR" sz="2400" dirty="0">
                <a:latin typeface="Times New Roman" panose="02020603050405020304" pitchFamily="18" charset="0"/>
                <a:ea typeface="Times New Roman" panose="02020603050405020304" pitchFamily="18" charset="0"/>
              </a:rPr>
              <a:t>0,28    </a:t>
            </a:r>
            <a:r>
              <a:rPr lang="el-GR" sz="2400" dirty="0" smtClean="0">
                <a:latin typeface="Times New Roman" panose="02020603050405020304" pitchFamily="18" charset="0"/>
                <a:ea typeface="Times New Roman" panose="02020603050405020304" pitchFamily="18" charset="0"/>
              </a:rPr>
              <a:t>17,436     1635,59      </a:t>
            </a:r>
            <a:r>
              <a:rPr lang="el-GR" sz="2400" dirty="0">
                <a:latin typeface="Times New Roman" panose="02020603050405020304" pitchFamily="18" charset="0"/>
                <a:ea typeface="Times New Roman" panose="02020603050405020304" pitchFamily="18" charset="0"/>
              </a:rPr>
              <a:t>0,0003</a:t>
            </a:r>
          </a:p>
          <a:p>
            <a:pPr marL="457200" algn="just">
              <a:spcAft>
                <a:spcPts val="0"/>
              </a:spcAft>
            </a:pPr>
            <a:endParaRPr lang="el-GR" dirty="0" smtClean="0">
              <a:latin typeface="Times New Roman" panose="02020603050405020304" pitchFamily="18" charset="0"/>
              <a:ea typeface="Times New Roman" panose="02020603050405020304" pitchFamily="18" charset="0"/>
            </a:endParaRPr>
          </a:p>
          <a:p>
            <a:pPr algn="just">
              <a:spcAft>
                <a:spcPts val="0"/>
              </a:spcAft>
            </a:pPr>
            <a:r>
              <a:rPr lang="el-GR" sz="2400" dirty="0" smtClean="0">
                <a:latin typeface="Times New Roman" panose="02020603050405020304" pitchFamily="18" charset="0"/>
                <a:ea typeface="Times New Roman" panose="02020603050405020304" pitchFamily="18" charset="0"/>
              </a:rPr>
              <a:t>3.Να </a:t>
            </a:r>
            <a:r>
              <a:rPr lang="el-GR" sz="2400" dirty="0">
                <a:latin typeface="Times New Roman" panose="02020603050405020304" pitchFamily="18" charset="0"/>
                <a:ea typeface="Times New Roman" panose="02020603050405020304" pitchFamily="18" charset="0"/>
              </a:rPr>
              <a:t>διαγράψεις στους παρακάτω δεκαδικούς τα μηδενικά που δεν έχουν αξία :</a:t>
            </a:r>
          </a:p>
          <a:p>
            <a:pPr algn="just">
              <a:spcAft>
                <a:spcPts val="0"/>
              </a:spcAft>
            </a:pPr>
            <a:r>
              <a:rPr lang="el-GR" sz="2400" dirty="0">
                <a:latin typeface="Times New Roman" panose="02020603050405020304" pitchFamily="18" charset="0"/>
                <a:ea typeface="Times New Roman" panose="02020603050405020304" pitchFamily="18" charset="0"/>
              </a:rPr>
              <a:t>                   </a:t>
            </a:r>
            <a:r>
              <a:rPr lang="el-GR" sz="2400" dirty="0" smtClean="0">
                <a:latin typeface="Times New Roman" panose="02020603050405020304" pitchFamily="18" charset="0"/>
                <a:ea typeface="Times New Roman" panose="02020603050405020304" pitchFamily="18" charset="0"/>
              </a:rPr>
              <a:t>3,507   0,300   </a:t>
            </a:r>
            <a:r>
              <a:rPr lang="el-GR" sz="2400" dirty="0">
                <a:latin typeface="Times New Roman" panose="02020603050405020304" pitchFamily="18" charset="0"/>
                <a:ea typeface="Times New Roman" panose="02020603050405020304" pitchFamily="18" charset="0"/>
              </a:rPr>
              <a:t>15,30   0,800    290      28,101      </a:t>
            </a:r>
            <a:r>
              <a:rPr lang="el-GR" sz="2400" dirty="0" smtClean="0">
                <a:latin typeface="Times New Roman" panose="02020603050405020304" pitchFamily="18" charset="0"/>
                <a:ea typeface="Times New Roman" panose="02020603050405020304" pitchFamily="18" charset="0"/>
              </a:rPr>
              <a:t>5,120    </a:t>
            </a:r>
            <a:r>
              <a:rPr lang="el-GR" sz="2400" dirty="0">
                <a:latin typeface="Times New Roman" panose="02020603050405020304" pitchFamily="18" charset="0"/>
                <a:ea typeface="Times New Roman" panose="02020603050405020304" pitchFamily="18" charset="0"/>
              </a:rPr>
              <a:t>37,020    </a:t>
            </a:r>
          </a:p>
          <a:p>
            <a:pPr marL="457200" algn="just">
              <a:spcAft>
                <a:spcPts val="0"/>
              </a:spcAft>
            </a:pPr>
            <a:endParaRPr lang="el-GR" dirty="0">
              <a:latin typeface="Times New Roman" panose="02020603050405020304" pitchFamily="18" charset="0"/>
              <a:ea typeface="Times New Roman" panose="02020603050405020304" pitchFamily="18" charset="0"/>
            </a:endParaRPr>
          </a:p>
          <a:p>
            <a:endParaRPr lang="el-GR" b="1"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0446" y="235131"/>
            <a:ext cx="10424160" cy="2554545"/>
          </a:xfrm>
          <a:prstGeom prst="rect">
            <a:avLst/>
          </a:prstGeom>
          <a:noFill/>
        </p:spPr>
        <p:txBody>
          <a:bodyPr wrap="square" rtlCol="0">
            <a:spAutoFit/>
          </a:bodyPr>
          <a:lstStyle/>
          <a:p>
            <a:pPr marL="228600" indent="-228600" algn="just">
              <a:spcAft>
                <a:spcPts val="0"/>
              </a:spcAft>
              <a:tabLst>
                <a:tab pos="228600" algn="l"/>
              </a:tabLst>
            </a:pPr>
            <a:r>
              <a:rPr lang="el-GR" sz="3200" dirty="0" smtClean="0">
                <a:latin typeface="Times New Roman" panose="02020603050405020304" pitchFamily="18" charset="0"/>
                <a:ea typeface="Times New Roman" panose="02020603050405020304" pitchFamily="18" charset="0"/>
              </a:rPr>
              <a:t>4)Να </a:t>
            </a:r>
            <a:r>
              <a:rPr lang="el-GR" sz="3200" dirty="0">
                <a:latin typeface="Times New Roman" panose="02020603050405020304" pitchFamily="18" charset="0"/>
                <a:ea typeface="Times New Roman" panose="02020603050405020304" pitchFamily="18" charset="0"/>
              </a:rPr>
              <a:t>βάλεις το σύμβολο ( &gt; , = , &lt; ) στα παρακάτω ζεύγη δεκαδικών αριθμών :</a:t>
            </a:r>
          </a:p>
          <a:p>
            <a:pPr marL="228600" algn="just">
              <a:spcAft>
                <a:spcPts val="0"/>
              </a:spcAft>
            </a:pPr>
            <a:r>
              <a:rPr lang="el-GR" sz="3200" dirty="0">
                <a:latin typeface="Times New Roman" panose="02020603050405020304" pitchFamily="18" charset="0"/>
                <a:ea typeface="Times New Roman" panose="02020603050405020304" pitchFamily="18" charset="0"/>
              </a:rPr>
              <a:t>           0,5……</a:t>
            </a:r>
            <a:r>
              <a:rPr lang="el-GR" sz="3200" dirty="0" smtClean="0">
                <a:latin typeface="Times New Roman" panose="02020603050405020304" pitchFamily="18" charset="0"/>
                <a:ea typeface="Times New Roman" panose="02020603050405020304" pitchFamily="18" charset="0"/>
              </a:rPr>
              <a:t>0,3             </a:t>
            </a:r>
            <a:r>
              <a:rPr lang="el-GR" sz="3200" dirty="0">
                <a:latin typeface="Times New Roman" panose="02020603050405020304" pitchFamily="18" charset="0"/>
                <a:ea typeface="Times New Roman" panose="02020603050405020304" pitchFamily="18" charset="0"/>
              </a:rPr>
              <a:t>0,47…..0,7                5,09….5,9</a:t>
            </a:r>
          </a:p>
          <a:p>
            <a:pPr marL="228600" algn="just">
              <a:spcAft>
                <a:spcPts val="0"/>
              </a:spcAft>
            </a:pPr>
            <a:r>
              <a:rPr lang="el-GR" sz="3200" dirty="0">
                <a:latin typeface="Times New Roman" panose="02020603050405020304" pitchFamily="18" charset="0"/>
                <a:ea typeface="Times New Roman" panose="02020603050405020304" pitchFamily="18" charset="0"/>
              </a:rPr>
              <a:t>           </a:t>
            </a:r>
            <a:r>
              <a:rPr lang="el-GR" sz="3200" dirty="0" smtClean="0">
                <a:latin typeface="Times New Roman" panose="02020603050405020304" pitchFamily="18" charset="0"/>
                <a:ea typeface="Times New Roman" panose="02020603050405020304" pitchFamily="18" charset="0"/>
              </a:rPr>
              <a:t>0,8……0,80          </a:t>
            </a:r>
            <a:r>
              <a:rPr lang="el-GR" sz="3200" dirty="0">
                <a:latin typeface="Times New Roman" panose="02020603050405020304" pitchFamily="18" charset="0"/>
                <a:ea typeface="Times New Roman" panose="02020603050405020304" pitchFamily="18" charset="0"/>
              </a:rPr>
              <a:t>2,5…..2,20               0,08….0,8</a:t>
            </a:r>
          </a:p>
          <a:p>
            <a:pPr marL="228600" algn="just">
              <a:spcAft>
                <a:spcPts val="0"/>
              </a:spcAft>
            </a:pPr>
            <a:r>
              <a:rPr lang="el-GR" sz="3200" dirty="0">
                <a:latin typeface="Times New Roman" panose="02020603050405020304" pitchFamily="18" charset="0"/>
                <a:ea typeface="Times New Roman" panose="02020603050405020304" pitchFamily="18" charset="0"/>
              </a:rPr>
              <a:t>           0,7…..</a:t>
            </a:r>
            <a:r>
              <a:rPr lang="el-GR" sz="3200" dirty="0" smtClean="0">
                <a:latin typeface="Times New Roman" panose="02020603050405020304" pitchFamily="18" charset="0"/>
                <a:ea typeface="Times New Roman" panose="02020603050405020304" pitchFamily="18" charset="0"/>
              </a:rPr>
              <a:t>0,60            </a:t>
            </a:r>
            <a:r>
              <a:rPr lang="el-GR" sz="3200" dirty="0">
                <a:latin typeface="Times New Roman" panose="02020603050405020304" pitchFamily="18" charset="0"/>
                <a:ea typeface="Times New Roman" panose="02020603050405020304" pitchFamily="18" charset="0"/>
              </a:rPr>
              <a:t>3,2…..3,02              3,06…..6,03</a:t>
            </a:r>
            <a:endParaRPr lang="el-GR" sz="3200" dirty="0">
              <a:effectLst/>
              <a:latin typeface="Times New Roman" panose="02020603050405020304" pitchFamily="18" charset="0"/>
              <a:ea typeface="Times New Roman" panose="02020603050405020304" pitchFamily="18" charset="0"/>
            </a:endParaRP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1018903" y="1120676"/>
            <a:ext cx="9418320" cy="3508653"/>
          </a:xfrm>
          <a:prstGeom prst="rect">
            <a:avLst/>
          </a:prstGeom>
        </p:spPr>
        <p:txBody>
          <a:bodyPr wrap="square">
            <a:spAutoFit/>
          </a:bodyPr>
          <a:lstStyle/>
          <a:p>
            <a:pPr lvl="0"/>
            <a:r>
              <a:rPr lang="el-GR" dirty="0">
                <a:solidFill>
                  <a:prstClr val="black"/>
                </a:solidFill>
              </a:rPr>
              <a:t> </a:t>
            </a:r>
            <a:r>
              <a:rPr lang="el-GR" dirty="0" smtClean="0">
                <a:solidFill>
                  <a:prstClr val="black"/>
                </a:solidFill>
              </a:rPr>
              <a:t>                                                                      </a:t>
            </a:r>
            <a:r>
              <a:rPr lang="el-GR" sz="2400" b="1" dirty="0" smtClean="0">
                <a:solidFill>
                  <a:prstClr val="black"/>
                </a:solidFill>
                <a:latin typeface="Comic Sans MS" panose="030F0702030302020204" pitchFamily="66" charset="0"/>
              </a:rPr>
              <a:t>ΟΔΗΓΙΕΣ</a:t>
            </a:r>
            <a:endParaRPr lang="el-GR" sz="2400" b="1" dirty="0">
              <a:solidFill>
                <a:prstClr val="black"/>
              </a:solidFill>
              <a:latin typeface="Comic Sans MS" panose="030F0702030302020204" pitchFamily="66" charset="0"/>
            </a:endParaRPr>
          </a:p>
          <a:p>
            <a:pPr lvl="0"/>
            <a:r>
              <a:rPr lang="el-GR" b="1" dirty="0">
                <a:solidFill>
                  <a:prstClr val="black"/>
                </a:solidFill>
                <a:latin typeface="Comic Sans MS" panose="030F0702030302020204" pitchFamily="66" charset="0"/>
              </a:rPr>
              <a:t>Αγαπητά μου παιδιά,</a:t>
            </a:r>
          </a:p>
          <a:p>
            <a:pPr lvl="0"/>
            <a:endParaRPr lang="el-GR" b="1" dirty="0">
              <a:solidFill>
                <a:prstClr val="black"/>
              </a:solidFill>
              <a:latin typeface="Comic Sans MS" panose="030F0702030302020204" pitchFamily="66" charset="0"/>
            </a:endParaRPr>
          </a:p>
          <a:p>
            <a:pPr lvl="0"/>
            <a:r>
              <a:rPr lang="el-GR" b="1" dirty="0">
                <a:solidFill>
                  <a:prstClr val="black"/>
                </a:solidFill>
                <a:latin typeface="Comic Sans MS" panose="030F0702030302020204" pitchFamily="66" charset="0"/>
              </a:rPr>
              <a:t>	Ελπίζω να είστε όλοι καλά και ασφαλείς με τις οικογένειές σας! Αυτή την εβδομάδα οι εργασίες με τις οποίες θα ασχοληθείτε χωρίζονται ανά μέρα. Έτσι θα ξεκινήσετε τη Δευτέρα κάνοντας τις εργασίες της Δευτέρας, την Τρίτη τις εργασίες της Τρίτης </a:t>
            </a:r>
            <a:r>
              <a:rPr lang="el-GR" b="1" dirty="0" err="1">
                <a:solidFill>
                  <a:prstClr val="black"/>
                </a:solidFill>
                <a:latin typeface="Comic Sans MS" panose="030F0702030302020204" pitchFamily="66" charset="0"/>
              </a:rPr>
              <a:t>κ.ο.κ.</a:t>
            </a:r>
            <a:r>
              <a:rPr lang="el-GR" b="1" dirty="0">
                <a:solidFill>
                  <a:prstClr val="black"/>
                </a:solidFill>
                <a:latin typeface="Comic Sans MS" panose="030F0702030302020204" pitchFamily="66" charset="0"/>
              </a:rPr>
              <a:t> Οι ασκήσεις είναι επαναληπτικές και αφορούν </a:t>
            </a:r>
            <a:r>
              <a:rPr lang="el-GR" b="1" dirty="0" smtClean="0">
                <a:solidFill>
                  <a:prstClr val="black"/>
                </a:solidFill>
                <a:latin typeface="Comic Sans MS" panose="030F0702030302020204" pitchFamily="66" charset="0"/>
              </a:rPr>
              <a:t>τους δεκαδικούς αριθμούς. </a:t>
            </a:r>
            <a:r>
              <a:rPr lang="el-GR" b="1" dirty="0">
                <a:solidFill>
                  <a:prstClr val="black"/>
                </a:solidFill>
                <a:latin typeface="Comic Sans MS" panose="030F0702030302020204" pitchFamily="66" charset="0"/>
              </a:rPr>
              <a:t>Θέλω να τις κάνετε χωρίς άγχος και πίεση καθώς οι ασκήσεις αυτές δεν βαθμολογούνται, αλλά σας βοηθούν έτσι ώστε να μην ξεχάσετε όσα έχουμε κάνει φέτος.</a:t>
            </a:r>
          </a:p>
          <a:p>
            <a:pPr lvl="0"/>
            <a:endParaRPr lang="el-GR" b="1" dirty="0">
              <a:solidFill>
                <a:prstClr val="black"/>
              </a:solidFill>
              <a:latin typeface="Comic Sans MS" panose="030F0702030302020204" pitchFamily="66" charset="0"/>
            </a:endParaRPr>
          </a:p>
          <a:p>
            <a:pPr lvl="0"/>
            <a:r>
              <a:rPr lang="el-GR" b="1" dirty="0">
                <a:solidFill>
                  <a:prstClr val="black"/>
                </a:solidFill>
                <a:latin typeface="Comic Sans MS" panose="030F0702030302020204" pitchFamily="66" charset="0"/>
              </a:rPr>
              <a:t>						Ο δάσκαλος σας</a:t>
            </a:r>
            <a:endParaRPr lang="el-GR" dirty="0"/>
          </a:p>
        </p:txBody>
      </p:sp>
    </p:spTree>
    <p:extLst>
      <p:ext uri="{BB962C8B-B14F-4D97-AF65-F5344CB8AC3E}">
        <p14:creationId xmlns:p14="http://schemas.microsoft.com/office/powerpoint/2010/main" val="177207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p:cNvSpPr txBox="1"/>
              <p:nvPr/>
            </p:nvSpPr>
            <p:spPr>
              <a:xfrm>
                <a:off x="627017" y="627017"/>
                <a:ext cx="10959737" cy="5528949"/>
              </a:xfrm>
              <a:prstGeom prst="rect">
                <a:avLst/>
              </a:prstGeom>
              <a:noFill/>
            </p:spPr>
            <p:txBody>
              <a:bodyPr wrap="square" rtlCol="0">
                <a:spAutoFit/>
              </a:bodyPr>
              <a:lstStyle/>
              <a:p>
                <a:r>
                  <a:rPr lang="el-GR" dirty="0" smtClean="0"/>
                  <a:t>                                                                                    </a:t>
                </a:r>
                <a:r>
                  <a:rPr lang="el-GR" sz="2400" b="1" dirty="0" smtClean="0">
                    <a:latin typeface="Comic Sans MS" panose="030F0702030302020204" pitchFamily="66" charset="0"/>
                  </a:rPr>
                  <a:t>ΔΕΥΤΕΡΑ</a:t>
                </a:r>
              </a:p>
              <a:p>
                <a:r>
                  <a:rPr lang="el-GR" altLang="el-GR" sz="3600" dirty="0">
                    <a:solidFill>
                      <a:srgbClr val="000000"/>
                    </a:solidFill>
                    <a:latin typeface="Comic Sans MS"/>
                    <a:ea typeface="+mj-ea"/>
                    <a:cs typeface="+mj-cs"/>
                  </a:rPr>
                  <a:t>Πώς μπορώ να μετατρέψω ένα δεκαδικό αριθμό σε δεκαδικό κλάσμα</a:t>
                </a:r>
                <a:r>
                  <a:rPr lang="el-GR" altLang="el-GR" sz="3600" dirty="0" smtClean="0">
                    <a:solidFill>
                      <a:srgbClr val="000000"/>
                    </a:solidFill>
                    <a:latin typeface="Comic Sans MS"/>
                    <a:ea typeface="+mj-ea"/>
                    <a:cs typeface="+mj-cs"/>
                  </a:rPr>
                  <a:t>;</a:t>
                </a:r>
              </a:p>
              <a:p>
                <a:endParaRPr lang="el-GR" sz="3600" b="1" dirty="0">
                  <a:solidFill>
                    <a:srgbClr val="000000"/>
                  </a:solidFill>
                  <a:latin typeface="Comic Sans MS"/>
                  <a:ea typeface="+mj-ea"/>
                  <a:cs typeface="+mj-cs"/>
                </a:endParaRPr>
              </a:p>
              <a:p>
                <a:pPr marL="457200" lvl="0" indent="-457200" fontAlgn="base">
                  <a:spcBef>
                    <a:spcPct val="20000"/>
                  </a:spcBef>
                  <a:spcAft>
                    <a:spcPct val="0"/>
                  </a:spcAft>
                  <a:buFont typeface="Wingdings" panose="05000000000000000000" pitchFamily="2" charset="2"/>
                  <a:buChar char="v"/>
                </a:pPr>
                <a:r>
                  <a:rPr lang="el-GR" altLang="el-GR" sz="2800" dirty="0" smtClean="0">
                    <a:solidFill>
                      <a:srgbClr val="FF0000"/>
                    </a:solidFill>
                    <a:latin typeface="Comic Sans MS"/>
                  </a:rPr>
                  <a:t>Γράφω σαν αριθμητή ολόκληρο τον αριθμό.</a:t>
                </a:r>
                <a:endParaRPr lang="el-GR" altLang="el-GR" sz="2800" dirty="0">
                  <a:solidFill>
                    <a:srgbClr val="FF0000"/>
                  </a:solidFill>
                  <a:latin typeface="Comic Sans MS"/>
                </a:endParaRPr>
              </a:p>
              <a:p>
                <a:pPr marL="457200" lvl="0" indent="-457200" fontAlgn="base">
                  <a:spcBef>
                    <a:spcPct val="20000"/>
                  </a:spcBef>
                  <a:spcAft>
                    <a:spcPct val="0"/>
                  </a:spcAft>
                  <a:buFont typeface="Wingdings" panose="05000000000000000000" pitchFamily="2" charset="2"/>
                  <a:buChar char="v"/>
                </a:pPr>
                <a:r>
                  <a:rPr lang="el-GR" altLang="el-GR" sz="2800" dirty="0">
                    <a:solidFill>
                      <a:srgbClr val="FF0000"/>
                    </a:solidFill>
                    <a:latin typeface="Comic Sans MS"/>
                  </a:rPr>
                  <a:t>Βάζω ως παρονομαστή το 1 και τόσα μηδενικά όσα είναι τα ψηφία του δεκαδικού μέρους του </a:t>
                </a:r>
                <a:r>
                  <a:rPr lang="el-GR" altLang="el-GR" sz="2800" dirty="0" smtClean="0">
                    <a:solidFill>
                      <a:srgbClr val="FF0000"/>
                    </a:solidFill>
                    <a:latin typeface="Comic Sans MS"/>
                  </a:rPr>
                  <a:t>αριθμού.</a:t>
                </a:r>
                <a:endParaRPr lang="el-GR" altLang="el-GR" sz="2800" dirty="0">
                  <a:solidFill>
                    <a:srgbClr val="FF0000"/>
                  </a:solidFill>
                  <a:latin typeface="Comic Sans MS"/>
                </a:endParaRPr>
              </a:p>
              <a:p>
                <a:pPr marL="342900" lvl="0" indent="-342900" fontAlgn="base">
                  <a:spcBef>
                    <a:spcPct val="20000"/>
                  </a:spcBef>
                  <a:spcAft>
                    <a:spcPct val="0"/>
                  </a:spcAft>
                </a:pPr>
                <a:endParaRPr lang="el-GR" altLang="el-GR" sz="2800" dirty="0">
                  <a:solidFill>
                    <a:srgbClr val="FF0000"/>
                  </a:solidFill>
                  <a:latin typeface="Comic Sans MS"/>
                </a:endParaRPr>
              </a:p>
              <a:p>
                <a:pPr marL="342900" lvl="0" indent="-342900" fontAlgn="base">
                  <a:spcBef>
                    <a:spcPct val="20000"/>
                  </a:spcBef>
                  <a:spcAft>
                    <a:spcPct val="0"/>
                  </a:spcAft>
                </a:pPr>
                <a:r>
                  <a:rPr lang="el-GR" altLang="el-GR" sz="2800" dirty="0">
                    <a:solidFill>
                      <a:srgbClr val="FF0000"/>
                    </a:solidFill>
                    <a:latin typeface="Comic Sans MS"/>
                  </a:rPr>
                  <a:t>π.χ.  </a:t>
                </a:r>
                <a:r>
                  <a:rPr lang="el-GR" altLang="el-GR" sz="2800" dirty="0" smtClean="0">
                    <a:solidFill>
                      <a:srgbClr val="FF0000"/>
                    </a:solidFill>
                    <a:latin typeface="Comic Sans MS"/>
                  </a:rPr>
                  <a:t>0,675=</a:t>
                </a:r>
                <a14:m>
                  <m:oMath xmlns:m="http://schemas.openxmlformats.org/officeDocument/2006/math">
                    <m:f>
                      <m:fPr>
                        <m:ctrlPr>
                          <a:rPr lang="el-GR" altLang="el-GR" sz="2800" i="1" smtClean="0">
                            <a:solidFill>
                              <a:srgbClr val="FF0000"/>
                            </a:solidFill>
                            <a:latin typeface="Cambria Math" panose="02040503050406030204" pitchFamily="18" charset="0"/>
                          </a:rPr>
                        </m:ctrlPr>
                      </m:fPr>
                      <m:num>
                        <m:r>
                          <a:rPr lang="el-GR" altLang="el-GR" sz="2800" b="0" i="1" smtClean="0">
                            <a:solidFill>
                              <a:srgbClr val="FF0000"/>
                            </a:solidFill>
                            <a:latin typeface="Cambria Math" panose="02040503050406030204" pitchFamily="18" charset="0"/>
                          </a:rPr>
                          <m:t>675</m:t>
                        </m:r>
                      </m:num>
                      <m:den>
                        <m:r>
                          <a:rPr lang="el-GR" altLang="el-GR" sz="2800" b="0" i="1" smtClean="0">
                            <a:solidFill>
                              <a:srgbClr val="FF0000"/>
                            </a:solidFill>
                            <a:latin typeface="Cambria Math" panose="02040503050406030204" pitchFamily="18" charset="0"/>
                          </a:rPr>
                          <m:t>1000</m:t>
                        </m:r>
                      </m:den>
                    </m:f>
                  </m:oMath>
                </a14:m>
                <a:endParaRPr lang="el-GR" altLang="el-GR" sz="2800" dirty="0">
                  <a:solidFill>
                    <a:srgbClr val="703DFF"/>
                  </a:solidFill>
                  <a:latin typeface="Comic Sans MS"/>
                </a:endParaRPr>
              </a:p>
              <a:p>
                <a:endParaRPr lang="el-GR" sz="2400" b="1" dirty="0">
                  <a:latin typeface="Comic Sans MS" panose="030F0702030302020204" pitchFamily="66" charset="0"/>
                </a:endParaRPr>
              </a:p>
              <a:p>
                <a:endParaRPr lang="el-GR" dirty="0"/>
              </a:p>
            </p:txBody>
          </p:sp>
        </mc:Choice>
        <mc:Fallback>
          <p:sp>
            <p:nvSpPr>
              <p:cNvPr id="3" name="TextBox 2"/>
              <p:cNvSpPr txBox="1">
                <a:spLocks noRot="1" noChangeAspect="1" noMove="1" noResize="1" noEditPoints="1" noAdjustHandles="1" noChangeArrowheads="1" noChangeShapeType="1" noTextEdit="1"/>
              </p:cNvSpPr>
              <p:nvPr/>
            </p:nvSpPr>
            <p:spPr>
              <a:xfrm>
                <a:off x="627017" y="627017"/>
                <a:ext cx="10959737" cy="5528949"/>
              </a:xfrm>
              <a:prstGeom prst="rect">
                <a:avLst/>
              </a:prstGeom>
              <a:blipFill>
                <a:blip r:embed="rId3"/>
                <a:stretch>
                  <a:fillRect l="-1724" t="-882" r="-1224"/>
                </a:stretch>
              </a:blipFill>
            </p:spPr>
            <p:txBody>
              <a:bodyPr/>
              <a:lstStyle/>
              <a:p>
                <a:r>
                  <a:rPr lang="el-GR">
                    <a:noFill/>
                  </a:rPr>
                  <a:t> </a:t>
                </a:r>
              </a:p>
            </p:txBody>
          </p:sp>
        </mc:Fallback>
      </mc:AlternateContent>
    </p:spTree>
    <p:extLst>
      <p:ext uri="{BB962C8B-B14F-4D97-AF65-F5344CB8AC3E}">
        <p14:creationId xmlns:p14="http://schemas.microsoft.com/office/powerpoint/2010/main" val="810090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 name="TextBox 6"/>
              <p:cNvSpPr txBox="1"/>
              <p:nvPr/>
            </p:nvSpPr>
            <p:spPr>
              <a:xfrm>
                <a:off x="613954" y="627017"/>
                <a:ext cx="10959737" cy="5930854"/>
              </a:xfrm>
              <a:prstGeom prst="rect">
                <a:avLst/>
              </a:prstGeom>
              <a:noFill/>
            </p:spPr>
            <p:txBody>
              <a:bodyPr wrap="square" rtlCol="0">
                <a:spAutoFit/>
              </a:bodyPr>
              <a:lstStyle/>
              <a:p>
                <a:pPr lvl="0"/>
                <a:r>
                  <a:rPr lang="el-GR" altLang="el-GR" sz="3600" dirty="0">
                    <a:solidFill>
                      <a:srgbClr val="000000"/>
                    </a:solidFill>
                    <a:latin typeface="Comic Sans MS"/>
                  </a:rPr>
                  <a:t>Πώς μπορώ να μετατρέψω ένα δεκαδικό </a:t>
                </a:r>
                <a:r>
                  <a:rPr lang="el-GR" altLang="el-GR" sz="3600" dirty="0" smtClean="0">
                    <a:solidFill>
                      <a:srgbClr val="000000"/>
                    </a:solidFill>
                    <a:latin typeface="Comic Sans MS"/>
                  </a:rPr>
                  <a:t>κλάσμα </a:t>
                </a:r>
                <a:r>
                  <a:rPr lang="el-GR" altLang="el-GR" sz="3600" dirty="0">
                    <a:solidFill>
                      <a:srgbClr val="000000"/>
                    </a:solidFill>
                    <a:latin typeface="Comic Sans MS"/>
                  </a:rPr>
                  <a:t>σε δεκαδικό </a:t>
                </a:r>
                <a:r>
                  <a:rPr lang="el-GR" altLang="el-GR" sz="3600" dirty="0" smtClean="0">
                    <a:solidFill>
                      <a:srgbClr val="000000"/>
                    </a:solidFill>
                    <a:latin typeface="Comic Sans MS"/>
                  </a:rPr>
                  <a:t>αριθμό;</a:t>
                </a:r>
              </a:p>
              <a:p>
                <a:pPr lvl="0"/>
                <a:endParaRPr lang="el-GR" sz="3600" b="1" dirty="0">
                  <a:solidFill>
                    <a:srgbClr val="000000"/>
                  </a:solidFill>
                  <a:latin typeface="Comic Sans MS"/>
                </a:endParaRPr>
              </a:p>
              <a:p>
                <a:pPr marL="457200" lvl="0" indent="-457200" fontAlgn="base">
                  <a:spcBef>
                    <a:spcPct val="20000"/>
                  </a:spcBef>
                  <a:spcAft>
                    <a:spcPct val="0"/>
                  </a:spcAft>
                  <a:buFont typeface="Wingdings" panose="05000000000000000000" pitchFamily="2" charset="2"/>
                  <a:buChar char="v"/>
                </a:pPr>
                <a:r>
                  <a:rPr lang="el-GR" altLang="el-GR" sz="2800" dirty="0" smtClean="0">
                    <a:solidFill>
                      <a:srgbClr val="FF0000"/>
                    </a:solidFill>
                    <a:latin typeface="Comic Sans MS"/>
                  </a:rPr>
                  <a:t>Γράφω ολόκληρο </a:t>
                </a:r>
                <a:r>
                  <a:rPr lang="el-GR" altLang="el-GR" sz="2800" dirty="0">
                    <a:solidFill>
                      <a:srgbClr val="FF0000"/>
                    </a:solidFill>
                    <a:latin typeface="Comic Sans MS"/>
                  </a:rPr>
                  <a:t>τον </a:t>
                </a:r>
                <a:r>
                  <a:rPr lang="el-GR" altLang="el-GR" sz="2800" dirty="0" smtClean="0">
                    <a:solidFill>
                      <a:srgbClr val="FF0000"/>
                    </a:solidFill>
                    <a:latin typeface="Comic Sans MS"/>
                  </a:rPr>
                  <a:t>αριθμό του αριθμητή και στη συνέχεια αφού μετρήσω τα μηδενικά του παρονομαστή μεταφέρω την υποδιαστολή τόσες θέσεις προς τα αριστερά, όσα είναι τα μηδενικά του παρονομαστή.</a:t>
                </a:r>
                <a:endParaRPr lang="el-GR" altLang="el-GR" sz="2800" dirty="0">
                  <a:solidFill>
                    <a:srgbClr val="FF0000"/>
                  </a:solidFill>
                  <a:latin typeface="Comic Sans MS"/>
                </a:endParaRPr>
              </a:p>
              <a:p>
                <a:pPr marL="342900" lvl="0" indent="-342900" fontAlgn="base">
                  <a:spcBef>
                    <a:spcPct val="20000"/>
                  </a:spcBef>
                  <a:spcAft>
                    <a:spcPct val="0"/>
                  </a:spcAft>
                </a:pPr>
                <a:endParaRPr lang="el-GR" altLang="el-GR" sz="2800" dirty="0">
                  <a:solidFill>
                    <a:srgbClr val="FF0000"/>
                  </a:solidFill>
                  <a:latin typeface="Comic Sans MS"/>
                </a:endParaRPr>
              </a:p>
              <a:p>
                <a:pPr marL="342900" lvl="0" indent="-342900" fontAlgn="base">
                  <a:spcBef>
                    <a:spcPct val="20000"/>
                  </a:spcBef>
                  <a:spcAft>
                    <a:spcPct val="0"/>
                  </a:spcAft>
                </a:pPr>
                <a:r>
                  <a:rPr lang="el-GR" altLang="el-GR" sz="2800" dirty="0">
                    <a:solidFill>
                      <a:srgbClr val="FF0000"/>
                    </a:solidFill>
                    <a:latin typeface="Comic Sans MS"/>
                  </a:rPr>
                  <a:t>π.χ.  </a:t>
                </a:r>
                <a14:m>
                  <m:oMath xmlns:m="http://schemas.openxmlformats.org/officeDocument/2006/math">
                    <m:f>
                      <m:fPr>
                        <m:ctrlPr>
                          <a:rPr lang="el-GR" altLang="el-GR" sz="2800" i="1">
                            <a:solidFill>
                              <a:srgbClr val="FF0000"/>
                            </a:solidFill>
                            <a:latin typeface="Cambria Math" panose="02040503050406030204" pitchFamily="18" charset="0"/>
                          </a:rPr>
                        </m:ctrlPr>
                      </m:fPr>
                      <m:num>
                        <m:r>
                          <a:rPr lang="el-GR" altLang="el-GR" sz="2800" i="1">
                            <a:solidFill>
                              <a:srgbClr val="FF0000"/>
                            </a:solidFill>
                            <a:latin typeface="Cambria Math" panose="02040503050406030204" pitchFamily="18" charset="0"/>
                          </a:rPr>
                          <m:t>675</m:t>
                        </m:r>
                      </m:num>
                      <m:den>
                        <m:r>
                          <a:rPr lang="el-GR" altLang="el-GR" sz="2800" i="1">
                            <a:solidFill>
                              <a:srgbClr val="FF0000"/>
                            </a:solidFill>
                            <a:latin typeface="Cambria Math" panose="02040503050406030204" pitchFamily="18" charset="0"/>
                          </a:rPr>
                          <m:t>1000</m:t>
                        </m:r>
                      </m:den>
                    </m:f>
                  </m:oMath>
                </a14:m>
                <a:r>
                  <a:rPr lang="el-GR" altLang="el-GR" sz="2800" dirty="0" smtClean="0">
                    <a:solidFill>
                      <a:srgbClr val="FF0000"/>
                    </a:solidFill>
                    <a:latin typeface="Comic Sans MS"/>
                  </a:rPr>
                  <a:t>=0,675</a:t>
                </a:r>
                <a:endParaRPr lang="el-GR" altLang="el-GR" sz="2800" dirty="0">
                  <a:solidFill>
                    <a:srgbClr val="FF0000"/>
                  </a:solidFill>
                  <a:latin typeface="Comic Sans MS"/>
                </a:endParaRPr>
              </a:p>
              <a:p>
                <a:pPr lvl="0"/>
                <a:endParaRPr lang="el-GR" altLang="el-GR" sz="3600" dirty="0">
                  <a:solidFill>
                    <a:srgbClr val="000000"/>
                  </a:solidFill>
                  <a:latin typeface="Comic Sans MS"/>
                </a:endParaRPr>
              </a:p>
              <a:p>
                <a:pPr lvl="0"/>
                <a:endParaRPr lang="el-GR" altLang="el-GR" sz="3600" dirty="0">
                  <a:solidFill>
                    <a:srgbClr val="000000"/>
                  </a:solidFill>
                  <a:latin typeface="Comic Sans MS"/>
                </a:endParaRPr>
              </a:p>
            </p:txBody>
          </p:sp>
        </mc:Choice>
        <mc:Fallback>
          <p:sp>
            <p:nvSpPr>
              <p:cNvPr id="7" name="TextBox 6"/>
              <p:cNvSpPr txBox="1">
                <a:spLocks noRot="1" noChangeAspect="1" noMove="1" noResize="1" noEditPoints="1" noAdjustHandles="1" noChangeArrowheads="1" noChangeShapeType="1" noTextEdit="1"/>
              </p:cNvSpPr>
              <p:nvPr/>
            </p:nvSpPr>
            <p:spPr>
              <a:xfrm>
                <a:off x="613954" y="627017"/>
                <a:ext cx="10959737" cy="5930854"/>
              </a:xfrm>
              <a:prstGeom prst="rect">
                <a:avLst/>
              </a:prstGeom>
              <a:blipFill>
                <a:blip r:embed="rId3"/>
                <a:stretch>
                  <a:fillRect l="-1724" t="-1644" r="-1557"/>
                </a:stretch>
              </a:blipFill>
            </p:spPr>
            <p:txBody>
              <a:bodyPr/>
              <a:lstStyle/>
              <a:p>
                <a:r>
                  <a:rPr lang="el-GR">
                    <a:noFill/>
                  </a:rPr>
                  <a:t> </a:t>
                </a:r>
              </a:p>
            </p:txBody>
          </p:sp>
        </mc:Fallback>
      </mc:AlternateContent>
    </p:spTree>
    <p:extLst>
      <p:ext uri="{BB962C8B-B14F-4D97-AF65-F5344CB8AC3E}">
        <p14:creationId xmlns:p14="http://schemas.microsoft.com/office/powerpoint/2010/main" val="244819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TextBox 3"/>
              <p:cNvSpPr txBox="1"/>
              <p:nvPr/>
            </p:nvSpPr>
            <p:spPr>
              <a:xfrm>
                <a:off x="496389" y="496389"/>
                <a:ext cx="11377748" cy="5000728"/>
              </a:xfrm>
              <a:prstGeom prst="rect">
                <a:avLst/>
              </a:prstGeom>
              <a:noFill/>
            </p:spPr>
            <p:txBody>
              <a:bodyPr wrap="square" rtlCol="0">
                <a:spAutoFit/>
              </a:bodyPr>
              <a:lstStyle/>
              <a:p>
                <a:pPr marL="457200" indent="-457200">
                  <a:buAutoNum type="arabicParenR"/>
                </a:pPr>
                <a:r>
                  <a:rPr lang="el-GR" sz="2400" dirty="0" smtClean="0">
                    <a:latin typeface="Comic Sans MS" panose="030F0702030302020204" pitchFamily="66" charset="0"/>
                  </a:rPr>
                  <a:t>Να μετατρέψεις τα δεκαδικά κλάσματα σε δεκαδικούς αριθμούς.</a:t>
                </a:r>
              </a:p>
              <a:p>
                <a:pPr marL="457200" indent="-457200">
                  <a:buAutoNum type="arabicParenR"/>
                </a:pPr>
                <a:endParaRPr lang="el-GR" sz="2400" i="1" dirty="0">
                  <a:latin typeface="Comic Sans MS" panose="030F0702030302020204" pitchFamily="66" charset="0"/>
                </a:endParaRPr>
              </a:p>
              <a:p>
                <a:pPr marL="457200" indent="-457200">
                  <a:buAutoNum type="arabicParenR"/>
                </a:pPr>
                <a:endParaRPr lang="el-GR" sz="2400" i="1" dirty="0" smtClean="0">
                  <a:latin typeface="Comic Sans MS" panose="030F0702030302020204" pitchFamily="66" charset="0"/>
                </a:endParaRPr>
              </a:p>
              <a:p>
                <a:pP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5</m:t>
                        </m:r>
                      </m:num>
                      <m:den>
                        <m:r>
                          <a:rPr lang="el-GR" sz="2400" b="0" i="1" smtClean="0">
                            <a:latin typeface="Cambria Math" panose="02040503050406030204" pitchFamily="18" charset="0"/>
                          </a:rPr>
                          <m:t>10</m:t>
                        </m:r>
                      </m:den>
                    </m:f>
                  </m:oMath>
                </a14:m>
                <a:r>
                  <a:rPr lang="el-GR" sz="2400" dirty="0" smtClean="0">
                    <a:latin typeface="Comic Sans MS" panose="030F0702030302020204" pitchFamily="66" charset="0"/>
                  </a:rPr>
                  <a:t>=                                    </a:t>
                </a: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8</m:t>
                        </m:r>
                      </m:num>
                      <m:den>
                        <m:r>
                          <a:rPr lang="el-GR" sz="2400" b="0" i="1" smtClean="0">
                            <a:latin typeface="Cambria Math" panose="02040503050406030204" pitchFamily="18" charset="0"/>
                          </a:rPr>
                          <m:t>1000</m:t>
                        </m:r>
                      </m:den>
                    </m:f>
                    <m:r>
                      <a:rPr lang="el-GR" sz="2400" b="0" i="0" smtClean="0">
                        <a:latin typeface="Cambria Math" panose="02040503050406030204" pitchFamily="18" charset="0"/>
                      </a:rPr>
                      <m:t>=</m:t>
                    </m:r>
                  </m:oMath>
                </a14:m>
                <a:r>
                  <a:rPr lang="el-GR" sz="2400" dirty="0" smtClean="0">
                    <a:latin typeface="Comic Sans MS" panose="030F0702030302020204" pitchFamily="66" charset="0"/>
                  </a:rPr>
                  <a:t>                                     </a:t>
                </a:r>
                <a14:m>
                  <m:oMath xmlns:m="http://schemas.openxmlformats.org/officeDocument/2006/math">
                    <m:f>
                      <m:fPr>
                        <m:ctrlPr>
                          <a:rPr lang="el-GR" sz="2400" i="1" dirty="0" smtClean="0">
                            <a:latin typeface="Cambria Math" panose="02040503050406030204" pitchFamily="18" charset="0"/>
                          </a:rPr>
                        </m:ctrlPr>
                      </m:fPr>
                      <m:num>
                        <m:r>
                          <a:rPr lang="el-GR" sz="2400" b="0" i="1" dirty="0" smtClean="0">
                            <a:latin typeface="Cambria Math" panose="02040503050406030204" pitchFamily="18" charset="0"/>
                          </a:rPr>
                          <m:t>135</m:t>
                        </m:r>
                      </m:num>
                      <m:den>
                        <m:r>
                          <a:rPr lang="el-GR" sz="2400" b="0" i="1" dirty="0" smtClean="0">
                            <a:latin typeface="Cambria Math" panose="02040503050406030204" pitchFamily="18" charset="0"/>
                          </a:rPr>
                          <m:t>1000</m:t>
                        </m:r>
                      </m:den>
                    </m:f>
                  </m:oMath>
                </a14:m>
                <a:r>
                  <a:rPr lang="el-GR" sz="2400" dirty="0" smtClean="0">
                    <a:latin typeface="Comic Sans MS" panose="030F0702030302020204" pitchFamily="66" charset="0"/>
                  </a:rPr>
                  <a:t>=</a:t>
                </a:r>
              </a:p>
              <a:p>
                <a:pPr/>
                <a:endParaRPr lang="el-GR" sz="2400" dirty="0">
                  <a:latin typeface="Comic Sans MS" panose="030F0702030302020204" pitchFamily="66" charset="0"/>
                </a:endParaRPr>
              </a:p>
              <a:p>
                <a:pPr/>
                <a:endParaRPr lang="el-GR" sz="2400" dirty="0" smtClean="0">
                  <a:latin typeface="Comic Sans MS" panose="030F0702030302020204" pitchFamily="66" charset="0"/>
                </a:endParaRPr>
              </a:p>
              <a:p>
                <a:pPr/>
                <a:endParaRPr lang="el-GR" sz="2400" dirty="0">
                  <a:latin typeface="Comic Sans MS" panose="030F0702030302020204" pitchFamily="66" charset="0"/>
                </a:endParaRPr>
              </a:p>
              <a:p>
                <a:pP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16</m:t>
                        </m:r>
                      </m:num>
                      <m:den>
                        <m:r>
                          <a:rPr lang="el-GR" sz="2400" b="0" i="1" smtClean="0">
                            <a:latin typeface="Cambria Math" panose="02040503050406030204" pitchFamily="18" charset="0"/>
                          </a:rPr>
                          <m:t>1000</m:t>
                        </m:r>
                      </m:den>
                    </m:f>
                  </m:oMath>
                </a14:m>
                <a:r>
                  <a:rPr lang="el-GR" sz="2400" dirty="0" smtClean="0">
                    <a:latin typeface="Comic Sans MS" panose="030F0702030302020204" pitchFamily="66" charset="0"/>
                  </a:rPr>
                  <a:t>=                                    </a:t>
                </a: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27</m:t>
                        </m:r>
                      </m:num>
                      <m:den>
                        <m:r>
                          <a:rPr lang="el-GR" sz="2400" b="0" i="1" smtClean="0">
                            <a:latin typeface="Cambria Math" panose="02040503050406030204" pitchFamily="18" charset="0"/>
                          </a:rPr>
                          <m:t>10</m:t>
                        </m:r>
                      </m:den>
                    </m:f>
                  </m:oMath>
                </a14:m>
                <a:r>
                  <a:rPr lang="el-GR" sz="2400" dirty="0" smtClean="0">
                    <a:latin typeface="Comic Sans MS" panose="030F0702030302020204" pitchFamily="66" charset="0"/>
                  </a:rPr>
                  <a:t>=                                      </a:t>
                </a: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3</m:t>
                        </m:r>
                      </m:num>
                      <m:den>
                        <m:r>
                          <a:rPr lang="el-GR" sz="2400" b="0" i="1" smtClean="0">
                            <a:latin typeface="Cambria Math" panose="02040503050406030204" pitchFamily="18" charset="0"/>
                          </a:rPr>
                          <m:t>100</m:t>
                        </m:r>
                      </m:den>
                    </m:f>
                  </m:oMath>
                </a14:m>
                <a:r>
                  <a:rPr lang="el-GR" sz="2400" dirty="0" smtClean="0">
                    <a:latin typeface="Comic Sans MS" panose="030F0702030302020204" pitchFamily="66" charset="0"/>
                  </a:rPr>
                  <a:t> =</a:t>
                </a:r>
              </a:p>
              <a:p>
                <a:pPr/>
                <a:endParaRPr lang="el-GR" sz="2400" dirty="0">
                  <a:latin typeface="Comic Sans MS" panose="030F0702030302020204" pitchFamily="66" charset="0"/>
                </a:endParaRPr>
              </a:p>
              <a:p>
                <a:pPr/>
                <a:r>
                  <a:rPr lang="el-GR" sz="2400" dirty="0" smtClean="0">
                    <a:latin typeface="Comic Sans MS" panose="030F0702030302020204" pitchFamily="66" charset="0"/>
                  </a:rPr>
                  <a:t> </a:t>
                </a:r>
              </a:p>
              <a:p>
                <a:pPr/>
                <a:endParaRPr lang="el-GR" sz="2400" dirty="0">
                  <a:latin typeface="Comic Sans MS" panose="030F0702030302020204" pitchFamily="66" charset="0"/>
                </a:endParaRPr>
              </a:p>
              <a:p>
                <a:pP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5</m:t>
                        </m:r>
                      </m:num>
                      <m:den>
                        <m:r>
                          <a:rPr lang="el-GR" sz="2400" b="0" i="1" smtClean="0">
                            <a:latin typeface="Cambria Math" panose="02040503050406030204" pitchFamily="18" charset="0"/>
                          </a:rPr>
                          <m:t>100</m:t>
                        </m:r>
                      </m:den>
                    </m:f>
                  </m:oMath>
                </a14:m>
                <a:r>
                  <a:rPr lang="el-GR" sz="2400" dirty="0" smtClean="0">
                    <a:latin typeface="Comic Sans MS" panose="030F0702030302020204" pitchFamily="66" charset="0"/>
                  </a:rPr>
                  <a:t>=                                    </a:t>
                </a: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16</m:t>
                        </m:r>
                      </m:num>
                      <m:den>
                        <m:r>
                          <a:rPr lang="el-GR" sz="2400" b="0" i="1" smtClean="0">
                            <a:latin typeface="Cambria Math" panose="02040503050406030204" pitchFamily="18" charset="0"/>
                          </a:rPr>
                          <m:t>1000</m:t>
                        </m:r>
                      </m:den>
                    </m:f>
                  </m:oMath>
                </a14:m>
                <a:r>
                  <a:rPr lang="el-GR" sz="2400" dirty="0" smtClean="0">
                    <a:latin typeface="Comic Sans MS" panose="030F0702030302020204" pitchFamily="66" charset="0"/>
                  </a:rPr>
                  <a:t> =                                      </a:t>
                </a:r>
                <a14:m>
                  <m:oMath xmlns:m="http://schemas.openxmlformats.org/officeDocument/2006/math">
                    <m:f>
                      <m:fPr>
                        <m:ctrlPr>
                          <a:rPr lang="el-GR" sz="2400" i="1" smtClean="0">
                            <a:latin typeface="Cambria Math" panose="02040503050406030204" pitchFamily="18" charset="0"/>
                          </a:rPr>
                        </m:ctrlPr>
                      </m:fPr>
                      <m:num>
                        <m:r>
                          <a:rPr lang="el-GR" sz="2400" b="0" i="1" smtClean="0">
                            <a:latin typeface="Cambria Math" panose="02040503050406030204" pitchFamily="18" charset="0"/>
                          </a:rPr>
                          <m:t>10</m:t>
                        </m:r>
                      </m:num>
                      <m:den>
                        <m:r>
                          <a:rPr lang="el-GR" sz="2400" b="0" i="1" smtClean="0">
                            <a:latin typeface="Cambria Math" panose="02040503050406030204" pitchFamily="18" charset="0"/>
                          </a:rPr>
                          <m:t>1000</m:t>
                        </m:r>
                      </m:den>
                    </m:f>
                  </m:oMath>
                </a14:m>
                <a:r>
                  <a:rPr lang="el-GR" sz="2400" dirty="0" smtClean="0">
                    <a:latin typeface="Comic Sans MS" panose="030F0702030302020204" pitchFamily="66" charset="0"/>
                  </a:rPr>
                  <a:t>=</a:t>
                </a:r>
                <a:endParaRPr lang="el-GR" sz="2400" dirty="0">
                  <a:latin typeface="Comic Sans MS" panose="030F0702030302020204" pitchFamily="66"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496389" y="496389"/>
                <a:ext cx="11377748" cy="5000728"/>
              </a:xfrm>
              <a:prstGeom prst="rect">
                <a:avLst/>
              </a:prstGeom>
              <a:blipFill>
                <a:blip r:embed="rId3"/>
                <a:stretch>
                  <a:fillRect l="-1071" t="-2192" b="-244"/>
                </a:stretch>
              </a:blipFill>
            </p:spPr>
            <p:txBody>
              <a:bodyPr/>
              <a:lstStyle/>
              <a:p>
                <a:r>
                  <a:rPr lang="el-GR">
                    <a:noFill/>
                  </a:rPr>
                  <a:t> </a:t>
                </a:r>
              </a:p>
            </p:txBody>
          </p:sp>
        </mc:Fallback>
      </mc:AlternateContent>
    </p:spTree>
    <p:extLst>
      <p:ext uri="{BB962C8B-B14F-4D97-AF65-F5344CB8AC3E}">
        <p14:creationId xmlns:p14="http://schemas.microsoft.com/office/powerpoint/2010/main" val="2895176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1886" y="548640"/>
            <a:ext cx="11273245" cy="6660285"/>
          </a:xfrm>
          <a:prstGeom prst="rect">
            <a:avLst/>
          </a:prstGeom>
          <a:noFill/>
        </p:spPr>
        <p:txBody>
          <a:bodyPr wrap="square" rtlCol="0">
            <a:spAutoFit/>
          </a:bodyPr>
          <a:lstStyle/>
          <a:p>
            <a:r>
              <a:rPr lang="el-GR" dirty="0" smtClean="0"/>
              <a:t>                                                                                          </a:t>
            </a:r>
            <a:r>
              <a:rPr lang="el-GR" sz="2400" b="1" dirty="0" smtClean="0">
                <a:latin typeface="Comic Sans MS" panose="030F0702030302020204" pitchFamily="66" charset="0"/>
              </a:rPr>
              <a:t>ΤΡΙΤΗ</a:t>
            </a:r>
          </a:p>
          <a:p>
            <a:endParaRPr lang="el-GR" sz="2400" b="1" dirty="0">
              <a:latin typeface="Comic Sans MS" panose="030F0702030302020204" pitchFamily="66" charset="0"/>
            </a:endParaRPr>
          </a:p>
          <a:p>
            <a:r>
              <a:rPr lang="el-GR" altLang="el-GR" sz="4400" dirty="0" smtClean="0">
                <a:solidFill>
                  <a:srgbClr val="000000"/>
                </a:solidFill>
                <a:latin typeface="Comic Sans MS"/>
                <a:ea typeface="+mj-ea"/>
                <a:cs typeface="+mj-cs"/>
              </a:rPr>
              <a:t>          Πράξεις </a:t>
            </a:r>
            <a:r>
              <a:rPr lang="el-GR" altLang="el-GR" sz="4400" dirty="0">
                <a:solidFill>
                  <a:srgbClr val="000000"/>
                </a:solidFill>
                <a:latin typeface="Comic Sans MS"/>
                <a:ea typeface="+mj-ea"/>
                <a:cs typeface="+mj-cs"/>
              </a:rPr>
              <a:t>με </a:t>
            </a:r>
            <a:r>
              <a:rPr lang="el-GR" altLang="el-GR" sz="4400" dirty="0" smtClean="0">
                <a:solidFill>
                  <a:srgbClr val="000000"/>
                </a:solidFill>
                <a:latin typeface="Comic Sans MS"/>
                <a:ea typeface="+mj-ea"/>
                <a:cs typeface="+mj-cs"/>
              </a:rPr>
              <a:t>δεκαδικούς αριθμούς</a:t>
            </a:r>
          </a:p>
          <a:p>
            <a:endParaRPr lang="el-GR" altLang="el-GR" sz="4400" dirty="0" smtClean="0">
              <a:solidFill>
                <a:srgbClr val="000000"/>
              </a:solidFill>
              <a:latin typeface="Comic Sans MS"/>
              <a:ea typeface="+mj-ea"/>
              <a:cs typeface="+mj-cs"/>
            </a:endParaRPr>
          </a:p>
          <a:p>
            <a:pPr marL="342900" lvl="0" indent="-342900" fontAlgn="base">
              <a:spcBef>
                <a:spcPct val="20000"/>
              </a:spcBef>
              <a:spcAft>
                <a:spcPct val="0"/>
              </a:spcAft>
              <a:buFontTx/>
              <a:buChar char="•"/>
            </a:pPr>
            <a:r>
              <a:rPr lang="el-GR" altLang="el-GR" sz="3200" dirty="0">
                <a:solidFill>
                  <a:srgbClr val="FFC000"/>
                </a:solidFill>
                <a:latin typeface="Comic Sans MS"/>
              </a:rPr>
              <a:t>Προσέχω να είναι οι υποδιαστολές η μια κάτω από την </a:t>
            </a:r>
            <a:r>
              <a:rPr lang="el-GR" altLang="el-GR" sz="3200" dirty="0" smtClean="0">
                <a:solidFill>
                  <a:srgbClr val="FFC000"/>
                </a:solidFill>
                <a:latin typeface="Comic Sans MS"/>
              </a:rPr>
              <a:t>άλλη.</a:t>
            </a:r>
            <a:endParaRPr lang="el-GR" altLang="el-GR" sz="3200" dirty="0">
              <a:solidFill>
                <a:srgbClr val="FFC000"/>
              </a:solidFill>
              <a:latin typeface="Comic Sans MS"/>
            </a:endParaRPr>
          </a:p>
          <a:p>
            <a:pPr marL="342900" lvl="0" indent="-342900" fontAlgn="base">
              <a:spcBef>
                <a:spcPct val="20000"/>
              </a:spcBef>
              <a:spcAft>
                <a:spcPct val="0"/>
              </a:spcAft>
              <a:buFontTx/>
              <a:buChar char="•"/>
            </a:pPr>
            <a:r>
              <a:rPr lang="el-GR" altLang="el-GR" sz="3200" dirty="0">
                <a:solidFill>
                  <a:srgbClr val="FFC000"/>
                </a:solidFill>
                <a:latin typeface="Comic Sans MS"/>
              </a:rPr>
              <a:t>Κάνω κανονικά προσθέσεις και αφαιρέσεις όπως έχω μάθει με τους ακέραιους </a:t>
            </a:r>
            <a:r>
              <a:rPr lang="el-GR" altLang="el-GR" sz="3200" dirty="0" smtClean="0">
                <a:solidFill>
                  <a:srgbClr val="FFC000"/>
                </a:solidFill>
                <a:latin typeface="Comic Sans MS"/>
              </a:rPr>
              <a:t>αριθμούς.</a:t>
            </a:r>
            <a:endParaRPr lang="el-GR" altLang="el-GR" sz="3200" dirty="0">
              <a:solidFill>
                <a:srgbClr val="FFC000"/>
              </a:solidFill>
              <a:latin typeface="Comic Sans MS"/>
            </a:endParaRPr>
          </a:p>
          <a:p>
            <a:endParaRPr lang="el-GR" altLang="el-GR" sz="4400" dirty="0">
              <a:solidFill>
                <a:srgbClr val="000000"/>
              </a:solidFill>
              <a:latin typeface="Comic Sans MS"/>
              <a:ea typeface="+mj-ea"/>
              <a:cs typeface="+mj-cs"/>
            </a:endParaRPr>
          </a:p>
          <a:p>
            <a:endParaRPr lang="el-GR" altLang="el-GR" sz="4400" dirty="0" smtClean="0">
              <a:solidFill>
                <a:srgbClr val="000000"/>
              </a:solidFill>
              <a:latin typeface="Comic Sans MS"/>
              <a:ea typeface="+mj-ea"/>
              <a:cs typeface="+mj-cs"/>
            </a:endParaRPr>
          </a:p>
          <a:p>
            <a:endParaRPr lang="el-GR" sz="4400" dirty="0">
              <a:solidFill>
                <a:srgbClr val="000000"/>
              </a:solidFill>
              <a:latin typeface="Comic Sans MS"/>
              <a:ea typeface="+mj-ea"/>
              <a:cs typeface="+mj-cs"/>
            </a:endParaRPr>
          </a:p>
          <a:p>
            <a:endParaRPr lang="el-GR"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7383" y="679269"/>
            <a:ext cx="11273246" cy="2308324"/>
          </a:xfrm>
          <a:prstGeom prst="rect">
            <a:avLst/>
          </a:prstGeom>
          <a:noFill/>
        </p:spPr>
        <p:txBody>
          <a:bodyPr wrap="square" rtlCol="0">
            <a:spAutoFit/>
          </a:bodyPr>
          <a:lstStyle/>
          <a:p>
            <a:pPr marL="457200" indent="-457200">
              <a:buAutoNum type="arabicParenR"/>
            </a:pPr>
            <a:r>
              <a:rPr lang="el-GR" sz="2400" dirty="0" smtClean="0">
                <a:latin typeface="Comic Sans MS" panose="030F0702030302020204" pitchFamily="66" charset="0"/>
              </a:rPr>
              <a:t>Να κάνετε κάθετα τις παρακάτω πράξεις.</a:t>
            </a:r>
          </a:p>
          <a:p>
            <a:pPr marL="457200" indent="-457200">
              <a:buAutoNum type="arabicParenR"/>
            </a:pPr>
            <a:endParaRPr lang="el-GR" sz="2400" dirty="0">
              <a:latin typeface="Comic Sans MS" panose="030F0702030302020204" pitchFamily="66" charset="0"/>
            </a:endParaRPr>
          </a:p>
          <a:p>
            <a:r>
              <a:rPr lang="el-GR" sz="2400" dirty="0" smtClean="0">
                <a:latin typeface="Comic Sans MS" panose="030F0702030302020204" pitchFamily="66" charset="0"/>
              </a:rPr>
              <a:t>Α) 2,7+3,85=                           β) 4,99+3,567=</a:t>
            </a:r>
          </a:p>
          <a:p>
            <a:r>
              <a:rPr lang="el-GR" sz="2400" dirty="0" smtClean="0">
                <a:latin typeface="Comic Sans MS" panose="030F0702030302020204" pitchFamily="66" charset="0"/>
              </a:rPr>
              <a:t>Γ) 0,7+ 4=                                δ) 237,6-34,67=</a:t>
            </a:r>
          </a:p>
          <a:p>
            <a:r>
              <a:rPr lang="el-GR" sz="2400" dirty="0" smtClean="0">
                <a:latin typeface="Comic Sans MS" panose="030F0702030302020204" pitchFamily="66" charset="0"/>
              </a:rPr>
              <a:t>Ε) 35,1-0,8=                           </a:t>
            </a:r>
            <a:r>
              <a:rPr lang="el-GR" sz="2400" dirty="0" err="1" smtClean="0">
                <a:latin typeface="Comic Sans MS" panose="030F0702030302020204" pitchFamily="66" charset="0"/>
              </a:rPr>
              <a:t>στ</a:t>
            </a:r>
            <a:r>
              <a:rPr lang="el-GR" sz="2400" dirty="0" smtClean="0">
                <a:latin typeface="Comic Sans MS" panose="030F0702030302020204" pitchFamily="66" charset="0"/>
              </a:rPr>
              <a:t>) 45,124-56,7=</a:t>
            </a:r>
          </a:p>
          <a:p>
            <a:endParaRPr lang="el-GR" sz="2400" dirty="0">
              <a:latin typeface="Comic Sans MS" panose="030F0702030302020204" pitchFamily="66" charset="0"/>
            </a:endParaRP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1966" y="326571"/>
            <a:ext cx="9980023" cy="5447645"/>
          </a:xfrm>
          <a:prstGeom prst="rect">
            <a:avLst/>
          </a:prstGeom>
          <a:noFill/>
        </p:spPr>
        <p:txBody>
          <a:bodyPr wrap="square" rtlCol="0">
            <a:spAutoFit/>
          </a:bodyPr>
          <a:lstStyle/>
          <a:p>
            <a:r>
              <a:rPr lang="el-GR" dirty="0" smtClean="0"/>
              <a:t>                                                                         </a:t>
            </a:r>
            <a:r>
              <a:rPr lang="el-GR" sz="2400" b="1" dirty="0" smtClean="0">
                <a:latin typeface="Comic Sans MS" panose="030F0702030302020204" pitchFamily="66" charset="0"/>
              </a:rPr>
              <a:t>ΤΕΤΑΡΤΗ</a:t>
            </a:r>
          </a:p>
          <a:p>
            <a:endParaRPr lang="el-GR" sz="2400" b="1" dirty="0">
              <a:latin typeface="Comic Sans MS" panose="030F0702030302020204" pitchFamily="66" charset="0"/>
            </a:endParaRPr>
          </a:p>
          <a:p>
            <a:r>
              <a:rPr lang="el-GR" sz="2000" b="1" dirty="0" smtClean="0">
                <a:latin typeface="Comic Sans MS" panose="030F0702030302020204" pitchFamily="66" charset="0"/>
              </a:rPr>
              <a:t>              ΝΟΜΙΣΜΑΤΑ ΚΑΙ ΔΕΚΑΔΙΚΟΙ ΑΡΙΘΜΟΙ</a:t>
            </a:r>
          </a:p>
          <a:p>
            <a:endParaRPr lang="el-GR" sz="2000" b="1" dirty="0">
              <a:latin typeface="Comic Sans MS" panose="030F0702030302020204" pitchFamily="66" charset="0"/>
            </a:endParaRPr>
          </a:p>
          <a:p>
            <a:endParaRPr lang="el-GR" sz="2000" b="1" dirty="0" smtClean="0">
              <a:latin typeface="Comic Sans MS" panose="030F0702030302020204" pitchFamily="66" charset="0"/>
            </a:endParaRPr>
          </a:p>
          <a:p>
            <a:r>
              <a:rPr lang="el-GR" sz="2000" b="1" dirty="0" smtClean="0">
                <a:latin typeface="Comic Sans MS" panose="030F0702030302020204" pitchFamily="66" charset="0"/>
              </a:rPr>
              <a:t>1)Συμπληρώνω τα κενά:</a:t>
            </a:r>
          </a:p>
          <a:p>
            <a:endParaRPr lang="el-GR" sz="2000" b="1" dirty="0">
              <a:latin typeface="Comic Sans MS" panose="030F0702030302020204" pitchFamily="66" charset="0"/>
            </a:endParaRPr>
          </a:p>
          <a:p>
            <a:r>
              <a:rPr lang="el-GR" sz="2000" b="1" dirty="0" smtClean="0">
                <a:latin typeface="Comic Sans MS" panose="030F0702030302020204" pitchFamily="66" charset="0"/>
              </a:rPr>
              <a:t>0,65€+……….=1</a:t>
            </a:r>
            <a:r>
              <a:rPr lang="el-GR" sz="2000" b="1" dirty="0" smtClean="0">
                <a:solidFill>
                  <a:prstClr val="black"/>
                </a:solidFill>
                <a:latin typeface="Comic Sans MS" panose="030F0702030302020204" pitchFamily="66" charset="0"/>
              </a:rPr>
              <a:t>€                        13,5€+………=15€</a:t>
            </a:r>
          </a:p>
          <a:p>
            <a:endParaRPr lang="el-GR" sz="2000" b="1" dirty="0">
              <a:solidFill>
                <a:prstClr val="black"/>
              </a:solidFill>
              <a:latin typeface="Comic Sans MS" panose="030F0702030302020204" pitchFamily="66" charset="0"/>
            </a:endParaRPr>
          </a:p>
          <a:p>
            <a:r>
              <a:rPr lang="el-GR" sz="2000" b="1" dirty="0" smtClean="0">
                <a:solidFill>
                  <a:prstClr val="black"/>
                </a:solidFill>
                <a:latin typeface="Comic Sans MS" panose="030F0702030302020204" pitchFamily="66" charset="0"/>
              </a:rPr>
              <a:t>133,4€ -………=100€                     24,7€-……..=23€</a:t>
            </a:r>
          </a:p>
          <a:p>
            <a:endParaRPr lang="el-GR" sz="2000" b="1" dirty="0">
              <a:solidFill>
                <a:prstClr val="black"/>
              </a:solidFill>
              <a:latin typeface="Comic Sans MS" panose="030F0702030302020204" pitchFamily="66" charset="0"/>
            </a:endParaRPr>
          </a:p>
          <a:p>
            <a:r>
              <a:rPr lang="el-GR" sz="2000" b="1" dirty="0" smtClean="0">
                <a:solidFill>
                  <a:prstClr val="black"/>
                </a:solidFill>
                <a:latin typeface="Comic Sans MS" panose="030F0702030302020204" pitchFamily="66" charset="0"/>
              </a:rPr>
              <a:t>16,7€+…………= 19€                      36€-………….=31,5€</a:t>
            </a:r>
          </a:p>
          <a:p>
            <a:endParaRPr lang="el-GR" sz="2000" b="1" dirty="0">
              <a:solidFill>
                <a:prstClr val="black"/>
              </a:solidFill>
              <a:latin typeface="Comic Sans MS" panose="030F0702030302020204" pitchFamily="66" charset="0"/>
            </a:endParaRPr>
          </a:p>
          <a:p>
            <a:r>
              <a:rPr lang="el-GR" sz="2000" b="1" dirty="0" smtClean="0">
                <a:solidFill>
                  <a:prstClr val="black"/>
                </a:solidFill>
                <a:latin typeface="Comic Sans MS" panose="030F0702030302020204" pitchFamily="66" charset="0"/>
              </a:rPr>
              <a:t>55λ.+……….=1€                          27λ.+………=2€</a:t>
            </a:r>
          </a:p>
          <a:p>
            <a:endParaRPr lang="el-GR" sz="2000" b="1" dirty="0">
              <a:solidFill>
                <a:prstClr val="black"/>
              </a:solidFill>
              <a:latin typeface="Comic Sans MS" panose="030F0702030302020204" pitchFamily="66" charset="0"/>
            </a:endParaRPr>
          </a:p>
          <a:p>
            <a:r>
              <a:rPr lang="el-GR" sz="2000" b="1" dirty="0" smtClean="0">
                <a:solidFill>
                  <a:prstClr val="black"/>
                </a:solidFill>
                <a:latin typeface="Comic Sans MS" panose="030F0702030302020204" pitchFamily="66" charset="0"/>
              </a:rPr>
              <a:t>125λ.-………………=1</a:t>
            </a:r>
            <a:r>
              <a:rPr lang="el-GR" sz="2000" b="1" dirty="0" smtClean="0">
                <a:latin typeface="Comic Sans MS" panose="030F0702030302020204" pitchFamily="66" charset="0"/>
              </a:rPr>
              <a:t>€                    256λ.-………=1</a:t>
            </a:r>
            <a:r>
              <a:rPr lang="el-GR" sz="2000" b="1" dirty="0" smtClean="0">
                <a:solidFill>
                  <a:prstClr val="black"/>
                </a:solidFill>
                <a:latin typeface="Comic Sans MS" panose="030F0702030302020204" pitchFamily="66" charset="0"/>
              </a:rPr>
              <a:t>€</a:t>
            </a:r>
            <a:endParaRPr lang="el-GR" sz="2000" b="1" dirty="0">
              <a:latin typeface="Comic Sans MS" panose="030F0702030302020204" pitchFamily="66" charset="0"/>
            </a:endParaRPr>
          </a:p>
          <a:p>
            <a:endParaRPr lang="el-GR" sz="2000" b="1" dirty="0">
              <a:latin typeface="Comic Sans MS" panose="030F0702030302020204" pitchFamily="66" charset="0"/>
            </a:endParaRP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04949" y="431074"/>
            <a:ext cx="11129554" cy="4893647"/>
          </a:xfrm>
          <a:prstGeom prst="rect">
            <a:avLst/>
          </a:prstGeom>
          <a:noFill/>
        </p:spPr>
        <p:txBody>
          <a:bodyPr wrap="square" rtlCol="0">
            <a:spAutoFit/>
          </a:bodyPr>
          <a:lstStyle/>
          <a:p>
            <a:r>
              <a:rPr lang="el-GR" dirty="0" smtClean="0"/>
              <a:t>                                                                                     </a:t>
            </a:r>
            <a:r>
              <a:rPr lang="el-GR" sz="2400" b="1" dirty="0" smtClean="0">
                <a:latin typeface="Comic Sans MS" panose="030F0702030302020204" pitchFamily="66" charset="0"/>
              </a:rPr>
              <a:t>ΠΕΜΠΤΗ</a:t>
            </a:r>
          </a:p>
          <a:p>
            <a:endParaRPr lang="el-GR" sz="2400" b="1" dirty="0">
              <a:latin typeface="Comic Sans MS" panose="030F0702030302020204" pitchFamily="66" charset="0"/>
            </a:endParaRPr>
          </a:p>
          <a:p>
            <a:r>
              <a:rPr lang="el-GR" sz="2400" b="1" dirty="0" smtClean="0">
                <a:latin typeface="Comic Sans MS" panose="030F0702030302020204" pitchFamily="66" charset="0"/>
              </a:rPr>
              <a:t>                    ΠΡΟΒΛΗΜΑΤΑ ΜΕ ΔΕΚΑΔΙΚΟΥΣ</a:t>
            </a:r>
          </a:p>
          <a:p>
            <a:endParaRPr lang="el-GR" sz="2400" b="1" dirty="0">
              <a:latin typeface="Comic Sans MS" panose="030F0702030302020204" pitchFamily="66" charset="0"/>
            </a:endParaRPr>
          </a:p>
          <a:p>
            <a:pPr marL="342900" lvl="0" indent="-342900">
              <a:spcAft>
                <a:spcPts val="0"/>
              </a:spcAft>
              <a:buFont typeface="+mj-lt"/>
              <a:buAutoNum type="arabicPeriod"/>
              <a:tabLst>
                <a:tab pos="457200" algn="l"/>
                <a:tab pos="2133600" algn="l"/>
              </a:tabLst>
            </a:pPr>
            <a:r>
              <a:rPr lang="el-GR" b="1" dirty="0">
                <a:latin typeface="Times New Roman" panose="02020603050405020304" pitchFamily="18" charset="0"/>
                <a:ea typeface="Times New Roman" panose="02020603050405020304" pitchFamily="18" charset="0"/>
              </a:rPr>
              <a:t>Ο </a:t>
            </a:r>
            <a:r>
              <a:rPr lang="el-GR" b="1" dirty="0" smtClean="0">
                <a:latin typeface="Times New Roman" panose="02020603050405020304" pitchFamily="18" charset="0"/>
                <a:ea typeface="Times New Roman" panose="02020603050405020304" pitchFamily="18" charset="0"/>
              </a:rPr>
              <a:t>Θανάσης </a:t>
            </a:r>
            <a:r>
              <a:rPr lang="el-GR" b="1" dirty="0">
                <a:latin typeface="Times New Roman" panose="02020603050405020304" pitchFamily="18" charset="0"/>
                <a:ea typeface="Times New Roman" panose="02020603050405020304" pitchFamily="18" charset="0"/>
              </a:rPr>
              <a:t>έχει ύψος </a:t>
            </a:r>
            <a:r>
              <a:rPr lang="el-GR" b="1" dirty="0" smtClean="0">
                <a:latin typeface="Times New Roman" panose="02020603050405020304" pitchFamily="18" charset="0"/>
                <a:ea typeface="Times New Roman" panose="02020603050405020304" pitchFamily="18" charset="0"/>
              </a:rPr>
              <a:t>1,45 </a:t>
            </a:r>
            <a:r>
              <a:rPr lang="el-GR" b="1" dirty="0">
                <a:latin typeface="Times New Roman" panose="02020603050405020304" pitchFamily="18" charset="0"/>
                <a:ea typeface="Times New Roman" panose="02020603050405020304" pitchFamily="18" charset="0"/>
              </a:rPr>
              <a:t>μ., ενώ η Σοφία 1,33 μ.</a:t>
            </a:r>
            <a:endParaRPr lang="el-GR" sz="1600" b="1" dirty="0">
              <a:latin typeface="Times New Roman" panose="02020603050405020304" pitchFamily="18" charset="0"/>
              <a:ea typeface="Times New Roman" panose="02020603050405020304" pitchFamily="18" charset="0"/>
            </a:endParaRPr>
          </a:p>
          <a:p>
            <a:pPr marL="228600">
              <a:spcAft>
                <a:spcPts val="0"/>
              </a:spcAft>
              <a:tabLst>
                <a:tab pos="2133600" algn="l"/>
              </a:tabLst>
            </a:pPr>
            <a:r>
              <a:rPr lang="el-GR" b="1" dirty="0">
                <a:latin typeface="Times New Roman" panose="02020603050405020304" pitchFamily="18" charset="0"/>
                <a:ea typeface="Times New Roman" panose="02020603050405020304" pitchFamily="18" charset="0"/>
              </a:rPr>
              <a:t>     α) Ποιο παιδί είναι πιο ψηλό;</a:t>
            </a:r>
            <a:endParaRPr lang="el-GR" sz="1600" b="1" dirty="0">
              <a:latin typeface="Times New Roman" panose="02020603050405020304" pitchFamily="18" charset="0"/>
              <a:ea typeface="Times New Roman" panose="02020603050405020304" pitchFamily="18" charset="0"/>
            </a:endParaRPr>
          </a:p>
          <a:p>
            <a:pPr marL="228600">
              <a:spcAft>
                <a:spcPts val="0"/>
              </a:spcAft>
              <a:tabLst>
                <a:tab pos="2133600" algn="l"/>
              </a:tabLst>
            </a:pPr>
            <a:r>
              <a:rPr lang="el-GR" b="1" dirty="0">
                <a:latin typeface="Times New Roman" panose="02020603050405020304" pitchFamily="18" charset="0"/>
                <a:ea typeface="Times New Roman" panose="02020603050405020304" pitchFamily="18" charset="0"/>
              </a:rPr>
              <a:t>     β) Πόση διαφορά ύψους έχουν τα δύο παιδιά</a:t>
            </a:r>
            <a:r>
              <a:rPr lang="el-GR" b="1" dirty="0" smtClean="0">
                <a:latin typeface="Times New Roman" panose="02020603050405020304" pitchFamily="18" charset="0"/>
                <a:ea typeface="Times New Roman" panose="02020603050405020304" pitchFamily="18" charset="0"/>
              </a:rPr>
              <a:t>;</a:t>
            </a:r>
          </a:p>
          <a:p>
            <a:pPr marL="228600">
              <a:spcAft>
                <a:spcPts val="0"/>
              </a:spcAft>
              <a:tabLst>
                <a:tab pos="2133600" algn="l"/>
              </a:tabLst>
            </a:pPr>
            <a:endParaRPr lang="el-GR" sz="1600" b="1" dirty="0">
              <a:latin typeface="Times New Roman" panose="02020603050405020304" pitchFamily="18" charset="0"/>
              <a:ea typeface="Times New Roman" panose="02020603050405020304" pitchFamily="18" charset="0"/>
            </a:endParaRPr>
          </a:p>
          <a:p>
            <a:pPr marL="228600">
              <a:spcAft>
                <a:spcPts val="0"/>
              </a:spcAft>
              <a:tabLst>
                <a:tab pos="2133600" algn="l"/>
              </a:tabLst>
            </a:pPr>
            <a:r>
              <a:rPr lang="el-GR" sz="1600" b="1" dirty="0">
                <a:latin typeface="Times New Roman" panose="02020603050405020304" pitchFamily="18" charset="0"/>
                <a:ea typeface="Times New Roman" panose="02020603050405020304" pitchFamily="18" charset="0"/>
              </a:rPr>
              <a:t> </a:t>
            </a:r>
            <a:r>
              <a:rPr lang="el-GR" sz="1600" b="1" dirty="0" smtClean="0">
                <a:latin typeface="Times New Roman" panose="02020603050405020304" pitchFamily="18" charset="0"/>
                <a:ea typeface="Times New Roman" panose="02020603050405020304" pitchFamily="18" charset="0"/>
              </a:rPr>
              <a:t>          ΛΥΣΗ:</a:t>
            </a:r>
          </a:p>
          <a:p>
            <a:pPr marL="228600">
              <a:spcAft>
                <a:spcPts val="0"/>
              </a:spcAft>
              <a:tabLst>
                <a:tab pos="2133600" algn="l"/>
              </a:tabLst>
            </a:pPr>
            <a:endParaRPr lang="el-GR" sz="1600" b="1" dirty="0">
              <a:latin typeface="Times New Roman" panose="02020603050405020304" pitchFamily="18" charset="0"/>
              <a:ea typeface="Times New Roman" panose="02020603050405020304" pitchFamily="18" charset="0"/>
            </a:endParaRPr>
          </a:p>
          <a:p>
            <a:pPr marL="228600">
              <a:spcAft>
                <a:spcPts val="0"/>
              </a:spcAft>
              <a:tabLst>
                <a:tab pos="2133600" algn="l"/>
              </a:tabLst>
            </a:pPr>
            <a:endParaRPr lang="el-GR" sz="1600" b="1" dirty="0" smtClean="0">
              <a:latin typeface="Times New Roman" panose="02020603050405020304" pitchFamily="18" charset="0"/>
              <a:ea typeface="Times New Roman" panose="02020603050405020304" pitchFamily="18" charset="0"/>
            </a:endParaRPr>
          </a:p>
          <a:p>
            <a:pPr marL="228600">
              <a:spcAft>
                <a:spcPts val="0"/>
              </a:spcAft>
              <a:tabLst>
                <a:tab pos="2133600" algn="l"/>
              </a:tabLst>
            </a:pPr>
            <a:endParaRPr lang="el-GR" sz="1600" b="1" dirty="0">
              <a:latin typeface="Times New Roman" panose="02020603050405020304" pitchFamily="18" charset="0"/>
              <a:ea typeface="Times New Roman" panose="02020603050405020304" pitchFamily="18" charset="0"/>
            </a:endParaRPr>
          </a:p>
          <a:p>
            <a:pPr marL="228600">
              <a:spcAft>
                <a:spcPts val="0"/>
              </a:spcAft>
              <a:tabLst>
                <a:tab pos="2133600" algn="l"/>
              </a:tabLst>
            </a:pPr>
            <a:endParaRPr lang="el-GR" sz="1600" b="1" dirty="0" smtClean="0">
              <a:latin typeface="Times New Roman" panose="02020603050405020304" pitchFamily="18" charset="0"/>
              <a:ea typeface="Times New Roman" panose="02020603050405020304" pitchFamily="18" charset="0"/>
            </a:endParaRPr>
          </a:p>
          <a:p>
            <a:pPr marL="228600">
              <a:spcAft>
                <a:spcPts val="0"/>
              </a:spcAft>
              <a:tabLst>
                <a:tab pos="2133600" algn="l"/>
              </a:tabLst>
            </a:pPr>
            <a:endParaRPr lang="el-GR" sz="1600" b="1" dirty="0">
              <a:latin typeface="Times New Roman" panose="02020603050405020304" pitchFamily="18" charset="0"/>
              <a:ea typeface="Times New Roman" panose="02020603050405020304" pitchFamily="18" charset="0"/>
            </a:endParaRPr>
          </a:p>
          <a:p>
            <a:pPr marL="228600">
              <a:spcAft>
                <a:spcPts val="0"/>
              </a:spcAft>
              <a:tabLst>
                <a:tab pos="2133600" algn="l"/>
              </a:tabLst>
            </a:pPr>
            <a:endParaRPr lang="el-GR" sz="1600" b="1" dirty="0" smtClean="0">
              <a:latin typeface="Times New Roman" panose="02020603050405020304" pitchFamily="18" charset="0"/>
              <a:ea typeface="Times New Roman" panose="02020603050405020304" pitchFamily="18" charset="0"/>
            </a:endParaRPr>
          </a:p>
          <a:p>
            <a:pPr marL="228600">
              <a:spcAft>
                <a:spcPts val="0"/>
              </a:spcAft>
              <a:tabLst>
                <a:tab pos="2133600" algn="l"/>
              </a:tabLst>
            </a:pPr>
            <a:r>
              <a:rPr lang="el-GR" sz="1600" b="1" dirty="0" smtClean="0">
                <a:latin typeface="Times New Roman" panose="02020603050405020304" pitchFamily="18" charset="0"/>
                <a:ea typeface="Times New Roman" panose="02020603050405020304" pitchFamily="18" charset="0"/>
              </a:rPr>
              <a:t>ΑΠΑΝΤΗΣΗ:</a:t>
            </a:r>
            <a:endParaRPr lang="el-GR" sz="1600" b="1" dirty="0">
              <a:latin typeface="Times New Roman" panose="02020603050405020304" pitchFamily="18" charset="0"/>
              <a:ea typeface="Times New Roman" panose="02020603050405020304" pitchFamily="18" charset="0"/>
            </a:endParaRPr>
          </a:p>
          <a:p>
            <a:endParaRPr lang="el-GR"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Επιστροφή στο σχολείο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0894987_TF02895270_TF02895270" id="{19328655-383E-44A6-8503-96801FDC1DF4}" vid="{3D251C11-0213-4245-930F-89866AF4FAA5}"/>
    </a:ext>
  </a:extLst>
</a:theme>
</file>

<file path=ppt/theme/theme2.xml><?xml version="1.0" encoding="utf-8"?>
<a:theme xmlns:a="http://schemas.openxmlformats.org/drawingml/2006/main" name="Θέμα του Offic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Θέμα του Offic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Παρουσίαση για την επιστροφή στο δημοτικό σχολείο (ευρεία οθόνη)</Template>
  <TotalTime>97</TotalTime>
  <Words>350</Words>
  <Application>Microsoft Office PowerPoint</Application>
  <PresentationFormat>Ευρεία οθόνη</PresentationFormat>
  <Paragraphs>127</Paragraphs>
  <Slides>12</Slides>
  <Notes>12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Arial</vt:lpstr>
      <vt:lpstr>Cambria</vt:lpstr>
      <vt:lpstr>Cambria Math</vt:lpstr>
      <vt:lpstr>Comic Sans MS</vt:lpstr>
      <vt:lpstr>Times New Roman</vt:lpstr>
      <vt:lpstr>Wingdings</vt:lpstr>
      <vt:lpstr>Επιστροφή στο σχολείο 16x9</vt:lpstr>
      <vt:lpstr>Καλώς ορίσατε, μαθητές!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Καλώς ορίσατε, μαθητές!</dc:title>
  <dc:creator>Ηλιας</dc:creator>
  <cp:lastModifiedBy>Ηλιας</cp:lastModifiedBy>
  <cp:revision>18</cp:revision>
  <dcterms:created xsi:type="dcterms:W3CDTF">2020-04-01T13:11:53Z</dcterms:created>
  <dcterms:modified xsi:type="dcterms:W3CDTF">2020-04-01T14:49:02Z</dcterms:modified>
</cp:coreProperties>
</file>