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9" r:id="rId3"/>
    <p:sldId id="292" r:id="rId4"/>
    <p:sldId id="262" r:id="rId5"/>
    <p:sldId id="265" r:id="rId6"/>
    <p:sldId id="266" r:id="rId7"/>
    <p:sldId id="267" r:id="rId8"/>
    <p:sldId id="268" r:id="rId9"/>
    <p:sldId id="270" r:id="rId10"/>
    <p:sldId id="269" r:id="rId11"/>
    <p:sldId id="264" r:id="rId12"/>
    <p:sldId id="272" r:id="rId13"/>
    <p:sldId id="271" r:id="rId14"/>
    <p:sldId id="263" r:id="rId15"/>
    <p:sldId id="277" r:id="rId16"/>
    <p:sldId id="280" r:id="rId17"/>
    <p:sldId id="275" r:id="rId18"/>
    <p:sldId id="281" r:id="rId19"/>
    <p:sldId id="283" r:id="rId20"/>
    <p:sldId id="282" r:id="rId21"/>
    <p:sldId id="287" r:id="rId22"/>
    <p:sldId id="288" r:id="rId23"/>
    <p:sldId id="289" r:id="rId24"/>
    <p:sldId id="290" r:id="rId25"/>
    <p:sldId id="276" r:id="rId26"/>
    <p:sldId id="284" r:id="rId27"/>
    <p:sldId id="285" r:id="rId28"/>
    <p:sldId id="261" r:id="rId29"/>
    <p:sldId id="286" r:id="rId30"/>
    <p:sldId id="291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5D0D9-42E4-42D0-865C-8983441965F3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67520-20E8-4457-A6BB-927D3CFB436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22F-487D-4A9D-9F70-D1472B7A915F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B4CF-78FA-4106-BCA7-4B9395D241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22F-487D-4A9D-9F70-D1472B7A915F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B4CF-78FA-4106-BCA7-4B9395D241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22F-487D-4A9D-9F70-D1472B7A915F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B4CF-78FA-4106-BCA7-4B9395D241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22F-487D-4A9D-9F70-D1472B7A915F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B4CF-78FA-4106-BCA7-4B9395D241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22F-487D-4A9D-9F70-D1472B7A915F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B4CF-78FA-4106-BCA7-4B9395D241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22F-487D-4A9D-9F70-D1472B7A915F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B4CF-78FA-4106-BCA7-4B9395D241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22F-487D-4A9D-9F70-D1472B7A915F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B4CF-78FA-4106-BCA7-4B9395D241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22F-487D-4A9D-9F70-D1472B7A915F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B4CF-78FA-4106-BCA7-4B9395D241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22F-487D-4A9D-9F70-D1472B7A915F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B4CF-78FA-4106-BCA7-4B9395D241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22F-487D-4A9D-9F70-D1472B7A915F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B4CF-78FA-4106-BCA7-4B9395D241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22F-487D-4A9D-9F70-D1472B7A915F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B4CF-78FA-4106-BCA7-4B9395D241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22F-487D-4A9D-9F70-D1472B7A915F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EB4CF-78FA-4106-BCA7-4B9395D241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nschool.gr/G3/MATH/DIERESI-ME-10-100-PRAC-G3-MATH-MYmatch-1403191635-tzortzisk/index.html" TargetMode="External"/><Relationship Id="rId2" Type="http://schemas.openxmlformats.org/officeDocument/2006/relationships/hyperlink" Target="http://inschool.gr/G3/MATH/POLLAPLASIASMOS-DIPSIFIOS-ME-10-100-PRAC-G3-MATH-HPwrite-1404141152-tzortzisk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youtu.be/MlZgJsL4rT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askalosa.eu/maths_st/st_maths_03_metatropi_dekadikon_se_klasmata_kai_antistrofa.html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hyperlink" Target="http://inschool.gr/G4/MATH/DEKADIKOI-PRAC-G4-MATH-MYtriviaGROR-1405241804-tzortzisk/index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Διαφοροποιημένο διδακτικό πρόγραμμα Δεκαδικών Αριθμών | My-Book.gr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t="28385" b="16390"/>
          <a:stretch>
            <a:fillRect/>
          </a:stretch>
        </p:blipFill>
        <p:spPr bwMode="auto">
          <a:xfrm>
            <a:off x="2000232" y="2071678"/>
            <a:ext cx="5667375" cy="442913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>
            <a:noAutofit/>
          </a:bodyPr>
          <a:lstStyle/>
          <a:p>
            <a:r>
              <a:rPr lang="el-GR" sz="3200" dirty="0" smtClean="0"/>
              <a:t>Μαθηματικά Γ </a:t>
            </a:r>
            <a:br>
              <a:rPr lang="el-GR" sz="3200" dirty="0" smtClean="0"/>
            </a:br>
            <a:r>
              <a:rPr lang="el-GR" sz="3200" dirty="0" smtClean="0"/>
              <a:t>6</a:t>
            </a:r>
            <a:r>
              <a:rPr lang="el-GR" sz="3200" baseline="30000" dirty="0" smtClean="0"/>
              <a:t>η</a:t>
            </a:r>
            <a:r>
              <a:rPr lang="el-GR" sz="3200" dirty="0" smtClean="0"/>
              <a:t> Ενότητα </a:t>
            </a:r>
            <a:br>
              <a:rPr lang="el-GR" sz="3200" dirty="0" smtClean="0"/>
            </a:br>
            <a:r>
              <a:rPr lang="el-GR" sz="3200" b="1" dirty="0" smtClean="0">
                <a:solidFill>
                  <a:srgbClr val="FF0000"/>
                </a:solidFill>
              </a:rPr>
              <a:t>Δεκαδικοί Αριθμοί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5.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/>
          </a:p>
        </p:txBody>
      </p:sp>
      <p:pic>
        <p:nvPicPr>
          <p:cNvPr id="24578" name="Picture 2" descr="Χατσίκου Ιωάννα http://taksiasterati.blogspot.gr&#10;Όνομα:______________&#10;Στους παρακάτω αριθμούς χρωμάτισε μόνο τη Δεκάδα:&#10;Στ..."/>
          <p:cNvPicPr>
            <a:picLocks noChangeAspect="1" noChangeArrowheads="1"/>
          </p:cNvPicPr>
          <p:nvPr/>
        </p:nvPicPr>
        <p:blipFill>
          <a:blip r:embed="rId2"/>
          <a:srcRect t="26527" b="57508"/>
          <a:stretch>
            <a:fillRect/>
          </a:stretch>
        </p:blipFill>
        <p:spPr bwMode="auto">
          <a:xfrm>
            <a:off x="357158" y="1357298"/>
            <a:ext cx="8535826" cy="1928826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-1444840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928926" y="5143512"/>
            <a:ext cx="3214710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l-GR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5   8   0   1  </a:t>
            </a:r>
            <a:endParaRPr lang="el-GR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928662" y="3643314"/>
            <a:ext cx="70959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Με τους παρακάτω αριθμούς φτιάξε </a:t>
            </a:r>
          </a:p>
          <a:p>
            <a:pPr algn="ctr"/>
            <a:r>
              <a:rPr lang="el-GR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πέντε  τετραψήφιους  αριθμούς</a:t>
            </a:r>
          </a:p>
          <a:p>
            <a:pPr algn="ctr"/>
            <a:r>
              <a:rPr lang="el-GR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και γράψε τους από τον μικρότερο στον μεγαλύτερο!</a:t>
            </a:r>
            <a:endParaRPr lang="el-GR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Θυμάστε τη μάγισσα με τα μαγικά ραβδιά της; </a:t>
            </a:r>
            <a:endParaRPr lang="el-GR" dirty="0"/>
          </a:p>
        </p:txBody>
      </p:sp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1357290" y="285728"/>
            <a:ext cx="5786478" cy="1362068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85560"/>
              </a:avLst>
            </a:prstTxWarp>
          </a:bodyPr>
          <a:lstStyle/>
          <a:p>
            <a:pPr algn="ctr" rtl="0"/>
            <a:r>
              <a:rPr lang="el-GR" sz="12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/>
                <a:latin typeface="Impact"/>
              </a:rPr>
              <a:t>Πολλαπλασιασμός και διαίρεση</a:t>
            </a:r>
          </a:p>
          <a:p>
            <a:pPr algn="ctr" rtl="0"/>
            <a:r>
              <a:rPr lang="el-GR" sz="12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/>
                <a:latin typeface="Impact"/>
              </a:rPr>
              <a:t>με το 10, το 100 και το 1.000.</a:t>
            </a:r>
            <a:endParaRPr lang="el-GR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2">
                  <a:lumMod val="50000"/>
                </a:schemeClr>
              </a:solidFill>
              <a:effectLst/>
              <a:latin typeface="Impact"/>
            </a:endParaRPr>
          </a:p>
        </p:txBody>
      </p:sp>
      <p:pic>
        <p:nvPicPr>
          <p:cNvPr id="21508" name="Picture 4" descr="Εικόν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71744"/>
            <a:ext cx="7715304" cy="3692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FFC000"/>
                </a:solidFill>
              </a:rPr>
              <a:t>Για να θυμηθούμε πώς κάνουμε γρήγορους πολλαπλασιασμούς και διαιρέσεις με το 10, το 100 και το 1.000!</a:t>
            </a:r>
            <a:endParaRPr lang="el-GR" sz="2800" b="1" dirty="0">
              <a:solidFill>
                <a:srgbClr val="FFC000"/>
              </a:solidFill>
            </a:endParaRPr>
          </a:p>
        </p:txBody>
      </p:sp>
      <p:pic>
        <p:nvPicPr>
          <p:cNvPr id="29698" name="Picture 2" descr="https://2.bp.blogspot.com/-ricFZWxYOBw/Vt8_pS_YIXI/AAAAAAAAEDU/efMaPqD88HY/s1600/%25CF%2580%25CE%25BF9%25CE%25B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4687907" cy="2609848"/>
          </a:xfrm>
          <a:prstGeom prst="rect">
            <a:avLst/>
          </a:prstGeom>
          <a:noFill/>
        </p:spPr>
      </p:pic>
      <p:pic>
        <p:nvPicPr>
          <p:cNvPr id="29700" name="Picture 4" descr="https://4.bp.blogspot.com/-rMO9AT4ylzY/Vt8_todkKEI/AAAAAAAAEDY/_gID5h-_JPc/s1600/%25CE%25B4%25CE%25B9%25CE%25B1%25CE%25B95.png"/>
          <p:cNvPicPr>
            <a:picLocks noChangeAspect="1" noChangeArrowheads="1"/>
          </p:cNvPicPr>
          <p:nvPr/>
        </p:nvPicPr>
        <p:blipFill>
          <a:blip r:embed="rId3"/>
          <a:srcRect r="3061"/>
          <a:stretch>
            <a:fillRect/>
          </a:stretch>
        </p:blipFill>
        <p:spPr bwMode="auto">
          <a:xfrm>
            <a:off x="4000495" y="3643315"/>
            <a:ext cx="4771831" cy="3214686"/>
          </a:xfrm>
          <a:prstGeom prst="rect">
            <a:avLst/>
          </a:prstGeom>
          <a:noFill/>
        </p:spPr>
      </p:pic>
      <p:pic>
        <p:nvPicPr>
          <p:cNvPr id="6" name="Picture 6" descr="Φίδι με αριθμούς θέμα εικόνα 1 Clipart Image | +1566198 clip ar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571612"/>
            <a:ext cx="2571768" cy="1242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Παίξε τα παιχνίδια που θα βρεις στους παρακάτω συνδέσμους για να εξασκηθείς στους γρήγορους πολλαπλασιασμούς και διαιρέσεις! 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/>
          <a:lstStyle/>
          <a:p>
            <a:r>
              <a:rPr lang="en-US" sz="2800" dirty="0" smtClean="0">
                <a:hlinkClick r:id="rId2"/>
              </a:rPr>
              <a:t>http://inschool.gr/G3/MATH/POLLAPLASIASMOS-DIPSIFIOS-ME-10-100-PRAC-G3-MATH-HPwrite-1404141152-tzortzisk/index.html</a:t>
            </a:r>
            <a:endParaRPr lang="el-GR" sz="2800" dirty="0" smtClean="0"/>
          </a:p>
          <a:p>
            <a:endParaRPr lang="el-GR" sz="2800" dirty="0"/>
          </a:p>
          <a:p>
            <a:r>
              <a:rPr lang="en-US" sz="2800" dirty="0" smtClean="0">
                <a:hlinkClick r:id="rId3"/>
              </a:rPr>
              <a:t>http://inschool.gr/G3/MATH/DIERESI-ME-10-100-PRAC-G3-MATH-MYmatch-1403191635-tzortzisk/index.html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30722" name="AutoShape 2" descr="http://inschool.gr/_img/nar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724" name="AutoShape 4" descr="http://inschool.gr/_img/nar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28" name="Picture 8" descr="Όλα για την τάξη μου: 6. Πολλαπλασιασμός φυσικών και δεκαδικών αριθμών"/>
          <p:cNvPicPr>
            <a:picLocks noChangeAspect="1" noChangeArrowheads="1"/>
          </p:cNvPicPr>
          <p:nvPr/>
        </p:nvPicPr>
        <p:blipFill>
          <a:blip r:embed="rId4"/>
          <a:srcRect r="41071"/>
          <a:stretch>
            <a:fillRect/>
          </a:stretch>
        </p:blipFill>
        <p:spPr bwMode="auto">
          <a:xfrm>
            <a:off x="6929454" y="4143380"/>
            <a:ext cx="1500198" cy="2409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l-GR" sz="4200" b="1" dirty="0" smtClean="0"/>
              <a:t>6.  Κάνω </a:t>
            </a:r>
            <a:r>
              <a:rPr lang="el-GR" sz="4200" b="1" dirty="0"/>
              <a:t>τους πολλαπλασιασμούς.</a:t>
            </a:r>
            <a:endParaRPr lang="el-GR" sz="4200" dirty="0"/>
          </a:p>
          <a:p>
            <a:r>
              <a:rPr lang="el-GR" sz="3600" dirty="0"/>
              <a:t> </a:t>
            </a:r>
          </a:p>
          <a:p>
            <a:r>
              <a:rPr lang="el-GR" sz="3600" b="1" dirty="0"/>
              <a:t>7 </a:t>
            </a:r>
            <a:r>
              <a:rPr lang="el-GR" sz="3600" b="1" dirty="0">
                <a:sym typeface="Wingdings 2"/>
              </a:rPr>
              <a:t></a:t>
            </a:r>
            <a:r>
              <a:rPr lang="el-GR" sz="3600" b="1" dirty="0"/>
              <a:t> 10 = ……..		28 </a:t>
            </a:r>
            <a:r>
              <a:rPr lang="el-GR" sz="3600" b="1" dirty="0">
                <a:sym typeface="Wingdings 2"/>
              </a:rPr>
              <a:t></a:t>
            </a:r>
            <a:r>
              <a:rPr lang="el-GR" sz="3600" b="1" dirty="0"/>
              <a:t> 10 = ……..	253 </a:t>
            </a:r>
            <a:r>
              <a:rPr lang="el-GR" sz="3600" b="1" dirty="0">
                <a:sym typeface="Wingdings 2"/>
              </a:rPr>
              <a:t></a:t>
            </a:r>
            <a:r>
              <a:rPr lang="el-GR" sz="3600" b="1" dirty="0"/>
              <a:t> 10 = ………..</a:t>
            </a:r>
          </a:p>
          <a:p>
            <a:r>
              <a:rPr lang="el-GR" sz="3600" b="1" dirty="0"/>
              <a:t> </a:t>
            </a:r>
          </a:p>
          <a:p>
            <a:r>
              <a:rPr lang="el-GR" sz="3600" b="1" dirty="0"/>
              <a:t>5 </a:t>
            </a:r>
            <a:r>
              <a:rPr lang="el-GR" sz="3600" b="1" dirty="0">
                <a:sym typeface="Wingdings 2"/>
              </a:rPr>
              <a:t></a:t>
            </a:r>
            <a:r>
              <a:rPr lang="el-GR" sz="3600" b="1" dirty="0"/>
              <a:t> 100 = ……..		23 </a:t>
            </a:r>
            <a:r>
              <a:rPr lang="el-GR" sz="3600" b="1" dirty="0">
                <a:sym typeface="Wingdings 2"/>
              </a:rPr>
              <a:t></a:t>
            </a:r>
            <a:r>
              <a:rPr lang="el-GR" sz="3600" b="1" dirty="0"/>
              <a:t> 100 = ……..	105 </a:t>
            </a:r>
            <a:r>
              <a:rPr lang="el-GR" sz="3600" b="1" dirty="0">
                <a:sym typeface="Wingdings 2"/>
              </a:rPr>
              <a:t></a:t>
            </a:r>
            <a:r>
              <a:rPr lang="el-GR" sz="3600" b="1" dirty="0"/>
              <a:t> 10 = ……....</a:t>
            </a:r>
          </a:p>
          <a:p>
            <a:r>
              <a:rPr lang="el-GR" sz="3600" b="1" dirty="0"/>
              <a:t> </a:t>
            </a:r>
          </a:p>
          <a:p>
            <a:r>
              <a:rPr lang="el-GR" sz="3600" b="1" dirty="0"/>
              <a:t>3 </a:t>
            </a:r>
            <a:r>
              <a:rPr lang="el-GR" sz="3600" b="1" dirty="0">
                <a:sym typeface="Wingdings 2"/>
              </a:rPr>
              <a:t></a:t>
            </a:r>
            <a:r>
              <a:rPr lang="el-GR" sz="3600" b="1" dirty="0"/>
              <a:t> 1.000 = ……..	</a:t>
            </a:r>
            <a:r>
              <a:rPr lang="el-GR" sz="3600" b="1" dirty="0" smtClean="0"/>
              <a:t>	75 </a:t>
            </a:r>
            <a:r>
              <a:rPr lang="el-GR" sz="3600" b="1" dirty="0">
                <a:sym typeface="Wingdings 2"/>
              </a:rPr>
              <a:t></a:t>
            </a:r>
            <a:r>
              <a:rPr lang="el-GR" sz="3600" b="1" dirty="0"/>
              <a:t> 10 = ……..	193 </a:t>
            </a:r>
            <a:r>
              <a:rPr lang="el-GR" sz="3600" b="1" dirty="0">
                <a:sym typeface="Wingdings 2"/>
              </a:rPr>
              <a:t></a:t>
            </a:r>
            <a:r>
              <a:rPr lang="el-GR" sz="3600" b="1" dirty="0"/>
              <a:t> 10 = ………..</a:t>
            </a:r>
          </a:p>
          <a:p>
            <a:r>
              <a:rPr lang="el-GR" sz="3600" b="1" dirty="0"/>
              <a:t> </a:t>
            </a:r>
          </a:p>
          <a:p>
            <a:pPr lvl="0"/>
            <a:r>
              <a:rPr lang="el-GR" sz="4200" b="1" dirty="0" smtClean="0"/>
              <a:t>7. Κάνω </a:t>
            </a:r>
            <a:r>
              <a:rPr lang="el-GR" sz="4200" b="1" dirty="0"/>
              <a:t>τις διαιρέσεις.</a:t>
            </a:r>
          </a:p>
          <a:p>
            <a:r>
              <a:rPr lang="el-GR" sz="3400" b="1" dirty="0"/>
              <a:t> </a:t>
            </a:r>
          </a:p>
          <a:p>
            <a:r>
              <a:rPr lang="el-GR" sz="3400" b="1" dirty="0"/>
              <a:t>80 : 10 = ……..		2.700 : 100 = ……..	1.000 : 1.000 = …..</a:t>
            </a:r>
          </a:p>
          <a:p>
            <a:r>
              <a:rPr lang="el-GR" sz="3400" b="1" dirty="0"/>
              <a:t> </a:t>
            </a:r>
          </a:p>
          <a:p>
            <a:r>
              <a:rPr lang="el-GR" sz="3400" b="1" dirty="0"/>
              <a:t>150 : 10 = ……..		3.000 : 100 = ……..	2.000 : 1.000 = ……..</a:t>
            </a:r>
          </a:p>
          <a:p>
            <a:r>
              <a:rPr lang="el-GR" sz="3400" b="1" dirty="0"/>
              <a:t> </a:t>
            </a:r>
          </a:p>
          <a:p>
            <a:r>
              <a:rPr lang="el-GR" sz="3400" b="1" dirty="0" smtClean="0"/>
              <a:t>1.400 </a:t>
            </a:r>
            <a:r>
              <a:rPr lang="el-GR" sz="3400" b="1" dirty="0"/>
              <a:t>: 10 = </a:t>
            </a:r>
            <a:r>
              <a:rPr lang="el-GR" sz="3400" b="1" dirty="0" smtClean="0"/>
              <a:t>……..   </a:t>
            </a:r>
            <a:r>
              <a:rPr lang="el-GR" sz="3400" b="1" dirty="0"/>
              <a:t>	</a:t>
            </a:r>
            <a:r>
              <a:rPr lang="el-GR" sz="3400" b="1" dirty="0" smtClean="0"/>
              <a:t>1.900 </a:t>
            </a:r>
            <a:r>
              <a:rPr lang="el-GR" sz="3400" b="1" dirty="0"/>
              <a:t>: 100 = ……..	3.000 </a:t>
            </a:r>
            <a:r>
              <a:rPr lang="el-GR" sz="3400" b="1" dirty="0" smtClean="0"/>
              <a:t>:</a:t>
            </a:r>
            <a:r>
              <a:rPr lang="el-GR" sz="3400" b="1" dirty="0" smtClean="0">
                <a:sym typeface="Wingdings 2"/>
              </a:rPr>
              <a:t> </a:t>
            </a:r>
            <a:r>
              <a:rPr lang="el-GR" sz="3400" b="1" dirty="0" smtClean="0"/>
              <a:t> </a:t>
            </a:r>
            <a:r>
              <a:rPr lang="el-GR" sz="3400" b="1" dirty="0"/>
              <a:t>1.000 = …….</a:t>
            </a:r>
          </a:p>
          <a:p>
            <a:r>
              <a:rPr lang="el-GR" sz="3400" b="1" dirty="0"/>
              <a:t> </a:t>
            </a:r>
            <a:endParaRPr lang="el-GR" b="1" dirty="0"/>
          </a:p>
          <a:p>
            <a:endParaRPr lang="el-GR" b="1" dirty="0"/>
          </a:p>
        </p:txBody>
      </p:sp>
      <p:pic>
        <p:nvPicPr>
          <p:cNvPr id="19458" name="Picture 2" descr="Τα κινούμενα σχέδια ιδιωτικών αστυνομικών πολλαπλασιάζουν ενός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714752"/>
            <a:ext cx="1762084" cy="1762084"/>
          </a:xfrm>
          <a:prstGeom prst="rect">
            <a:avLst/>
          </a:prstGeom>
          <a:noFill/>
        </p:spPr>
      </p:pic>
      <p:pic>
        <p:nvPicPr>
          <p:cNvPr id="19460" name="Picture 4" descr="3ο Επαναληπτικό στα Μαθηματικά, Δ΄ τάξη: Κεφ. 15 - 20"/>
          <p:cNvPicPr>
            <a:picLocks noChangeAspect="1" noChangeArrowheads="1"/>
          </p:cNvPicPr>
          <p:nvPr/>
        </p:nvPicPr>
        <p:blipFill>
          <a:blip r:embed="rId3" cstate="print"/>
          <a:srcRect t="18836" b="16095"/>
          <a:stretch>
            <a:fillRect/>
          </a:stretch>
        </p:blipFill>
        <p:spPr bwMode="auto">
          <a:xfrm>
            <a:off x="7000892" y="500042"/>
            <a:ext cx="1784074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92D050"/>
                </a:solidFill>
              </a:rPr>
              <a:t>Δείτε το παρακάτω </a:t>
            </a:r>
            <a:r>
              <a:rPr lang="el-GR" sz="3600" b="1" dirty="0" err="1" smtClean="0">
                <a:solidFill>
                  <a:srgbClr val="92D050"/>
                </a:solidFill>
              </a:rPr>
              <a:t>βιντεάκι</a:t>
            </a:r>
            <a:r>
              <a:rPr lang="el-GR" sz="3600" b="1" dirty="0" smtClean="0">
                <a:solidFill>
                  <a:srgbClr val="92D050"/>
                </a:solidFill>
              </a:rPr>
              <a:t> για να θυμηθείτε τους </a:t>
            </a:r>
            <a:r>
              <a:rPr lang="el-GR" sz="3600" b="1" i="1" dirty="0" smtClean="0">
                <a:solidFill>
                  <a:srgbClr val="92D050"/>
                </a:solidFill>
              </a:rPr>
              <a:t>δεκαδικούς αριθμούς! </a:t>
            </a:r>
            <a:endParaRPr lang="el-GR" sz="3600" b="1" i="1" dirty="0">
              <a:solidFill>
                <a:srgbClr val="92D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n-US" dirty="0" smtClean="0">
                <a:hlinkClick r:id="rId2"/>
              </a:rPr>
              <a:t>https://youtu.be/MlZgJsL4rTc</a:t>
            </a:r>
            <a:endParaRPr lang="el-GR" dirty="0"/>
          </a:p>
        </p:txBody>
      </p:sp>
      <p:pic>
        <p:nvPicPr>
          <p:cNvPr id="1026" name="Picture 2" descr="Αποτέλεσμα εικόνας για ΔΕΚΑΔΙΚΟΙ ΑΡΙΘΜΟΙ | Μαθηματικά δημοτικού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928934"/>
            <a:ext cx="3857652" cy="3498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8" name="Picture 4" descr="http://mathitoxwra.weebly.com/uploads/2/1/8/9/21895208/7527546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535043" cy="5817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7410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293886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6386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688442" cy="5643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Πώς διαβάζουμε τους δεκαδικούς αριθμούς </a:t>
            </a:r>
            <a:endParaRPr lang="el-GR" sz="3200" dirty="0"/>
          </a:p>
        </p:txBody>
      </p:sp>
      <p:pic>
        <p:nvPicPr>
          <p:cNvPr id="36866" name="Picture 2" descr="Πώς διαβάζουμε τους δεκαδικούς αριθμούς&#10;15 , 1&#10;δεκαπέντε&#10;κόμμα&#10;Ένα δέκατο&#10;ΤΕΤΟΡΟΣ ΓΙΑΝΝΗΣ&#10;Επιμέλεια επανάληψης: Χρήστος Χα..."/>
          <p:cNvPicPr>
            <a:picLocks noChangeAspect="1" noChangeArrowheads="1"/>
          </p:cNvPicPr>
          <p:nvPr/>
        </p:nvPicPr>
        <p:blipFill>
          <a:blip r:embed="rId2"/>
          <a:srcRect t="12235" r="15490" b="51060"/>
          <a:stretch>
            <a:fillRect/>
          </a:stretch>
        </p:blipFill>
        <p:spPr bwMode="auto">
          <a:xfrm>
            <a:off x="357158" y="1500174"/>
            <a:ext cx="4600607" cy="1500198"/>
          </a:xfrm>
          <a:prstGeom prst="rect">
            <a:avLst/>
          </a:prstGeom>
          <a:noFill/>
        </p:spPr>
      </p:pic>
      <p:pic>
        <p:nvPicPr>
          <p:cNvPr id="36868" name="Picture 4" descr="15 , 1 2&#10;δεκαπέντε&#10;κόμμα&#10;Δώδεκα&#10;εκατοστά&#10;ΤΕΤΟΡΟΣ ΓΙΑΝΝΗΣ&#10;Επιμέλεια επανάληψης: Χρήστος Χαρμπής http://kritiria.blogspot.gr..."/>
          <p:cNvPicPr>
            <a:picLocks noChangeAspect="1" noChangeArrowheads="1"/>
          </p:cNvPicPr>
          <p:nvPr/>
        </p:nvPicPr>
        <p:blipFill>
          <a:blip r:embed="rId3"/>
          <a:srcRect b="42307"/>
          <a:stretch>
            <a:fillRect/>
          </a:stretch>
        </p:blipFill>
        <p:spPr bwMode="auto">
          <a:xfrm>
            <a:off x="5072066" y="1142984"/>
            <a:ext cx="3793320" cy="1643074"/>
          </a:xfrm>
          <a:prstGeom prst="rect">
            <a:avLst/>
          </a:prstGeom>
          <a:noFill/>
        </p:spPr>
      </p:pic>
      <p:pic>
        <p:nvPicPr>
          <p:cNvPr id="36870" name="Picture 6" descr="15 , 1 2 3&#10;δεκαπέντε&#10;κόμμα&#10;Εκατόν&#10;είκοσι τρία&#10;χιλιοστά&#10;ΤΕΤΟΡΟΣ ΓΙΑΝΝΗΣ&#10;Επιμέλεια επανάληψης: Χρήστος Χαρμπής http://kritir..."/>
          <p:cNvPicPr>
            <a:picLocks noChangeAspect="1" noChangeArrowheads="1"/>
          </p:cNvPicPr>
          <p:nvPr/>
        </p:nvPicPr>
        <p:blipFill>
          <a:blip r:embed="rId4"/>
          <a:srcRect b="43649"/>
          <a:stretch>
            <a:fillRect/>
          </a:stretch>
        </p:blipFill>
        <p:spPr bwMode="auto">
          <a:xfrm>
            <a:off x="2428860" y="3786190"/>
            <a:ext cx="4286280" cy="1813426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2071670" y="1571612"/>
            <a:ext cx="7143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και</a:t>
            </a:r>
            <a:endParaRPr lang="el-G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500826" y="1428736"/>
            <a:ext cx="7143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και</a:t>
            </a:r>
            <a:endParaRPr lang="el-G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143372" y="4071942"/>
            <a:ext cx="7143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και</a:t>
            </a:r>
            <a:endParaRPr lang="el-G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42844" y="3071810"/>
            <a:ext cx="43606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ή δεκαπέντε κόμμα ένα δέκατο</a:t>
            </a:r>
            <a:endParaRPr lang="el-GR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072066" y="3071810"/>
            <a:ext cx="39768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ή δεκαπέντε κόμμα  δώδεκα</a:t>
            </a:r>
          </a:p>
          <a:p>
            <a:pPr algn="ctr"/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εκατοστά</a:t>
            </a:r>
            <a:endParaRPr lang="el-GR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1928794" y="5786454"/>
            <a:ext cx="66402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ή δεκαπέντε κόμμα  εκατόν είκοσι τρία χιλιοστά</a:t>
            </a:r>
            <a:endParaRPr lang="el-GR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429000"/>
            <a:ext cx="2324103" cy="2954765"/>
          </a:xfrm>
          <a:prstGeom prst="rect">
            <a:avLst/>
          </a:prstGeom>
          <a:noFill/>
        </p:spPr>
      </p:pic>
      <p:sp>
        <p:nvSpPr>
          <p:cNvPr id="5" name="4 - Ελλειψοειδής επεξήγηση"/>
          <p:cNvSpPr/>
          <p:nvPr/>
        </p:nvSpPr>
        <p:spPr>
          <a:xfrm>
            <a:off x="3428992" y="214290"/>
            <a:ext cx="4214842" cy="2857520"/>
          </a:xfrm>
          <a:prstGeom prst="wedgeEllipseCallout">
            <a:avLst>
              <a:gd name="adj1" fmla="val 27676"/>
              <a:gd name="adj2" fmla="val 754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</a:rPr>
              <a:t>Χρησιμοποιούμε τους δεκαδικούς αριθμούς για να εκφράσουμε μια ποσότητα </a:t>
            </a:r>
            <a:r>
              <a:rPr lang="el-GR" sz="2000" b="1" u="sng" dirty="0" smtClean="0">
                <a:solidFill>
                  <a:schemeClr val="accent2">
                    <a:lumMod val="75000"/>
                  </a:schemeClr>
                </a:solidFill>
              </a:rPr>
              <a:t>ΑΚΡΙΒΩΣ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</a:rPr>
              <a:t> κι όχι στο περίπου! </a:t>
            </a:r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8916" name="Picture 4" descr="Ο μαθητής σκέφτεται και παίρνει μια ιδέα Διανυσματική απεικόνιση ..."/>
          <p:cNvPicPr>
            <a:picLocks noChangeAspect="1" noChangeArrowheads="1"/>
          </p:cNvPicPr>
          <p:nvPr/>
        </p:nvPicPr>
        <p:blipFill>
          <a:blip r:embed="rId3"/>
          <a:srcRect t="24246" r="52187"/>
          <a:stretch>
            <a:fillRect/>
          </a:stretch>
        </p:blipFill>
        <p:spPr bwMode="auto">
          <a:xfrm>
            <a:off x="214282" y="285728"/>
            <a:ext cx="2786050" cy="2560229"/>
          </a:xfrm>
          <a:prstGeom prst="rect">
            <a:avLst/>
          </a:prstGeom>
          <a:noFill/>
        </p:spPr>
      </p:pic>
      <p:sp>
        <p:nvSpPr>
          <p:cNvPr id="8" name="7 - Ελλειψοειδής επεξήγηση"/>
          <p:cNvSpPr/>
          <p:nvPr/>
        </p:nvSpPr>
        <p:spPr>
          <a:xfrm>
            <a:off x="642910" y="3500438"/>
            <a:ext cx="3286148" cy="2286016"/>
          </a:xfrm>
          <a:prstGeom prst="wedgeEllipseCallout">
            <a:avLst>
              <a:gd name="adj1" fmla="val -9995"/>
              <a:gd name="adj2" fmla="val -868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Αλήθεια, σε τι μας χρησιμεύουν οι δεκαδικοί αριθμοί; </a:t>
            </a:r>
            <a:endParaRPr lang="el-G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8918" name="Picture 6" descr="Κασετίνα Βαρελάκι Go Stationery Flamingo | Public"/>
          <p:cNvPicPr>
            <a:picLocks noChangeAspect="1" noChangeArrowheads="1"/>
          </p:cNvPicPr>
          <p:nvPr/>
        </p:nvPicPr>
        <p:blipFill>
          <a:blip r:embed="rId4"/>
          <a:srcRect l="15625" t="21641" r="15625" b="22091"/>
          <a:stretch>
            <a:fillRect/>
          </a:stretch>
        </p:blipFill>
        <p:spPr bwMode="auto">
          <a:xfrm>
            <a:off x="4214810" y="4929198"/>
            <a:ext cx="1857388" cy="1097547"/>
          </a:xfrm>
          <a:prstGeom prst="rect">
            <a:avLst/>
          </a:prstGeom>
          <a:noFill/>
        </p:spPr>
      </p:pic>
      <p:sp>
        <p:nvSpPr>
          <p:cNvPr id="10" name="9 - Ελλειψοειδής επεξήγηση"/>
          <p:cNvSpPr/>
          <p:nvPr/>
        </p:nvSpPr>
        <p:spPr>
          <a:xfrm>
            <a:off x="6786578" y="1857364"/>
            <a:ext cx="2357422" cy="1571636"/>
          </a:xfrm>
          <a:prstGeom prst="wedgeEllipseCallout">
            <a:avLst>
              <a:gd name="adj1" fmla="val -42263"/>
              <a:gd name="adj2" fmla="val 6419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Η κασετίνα </a:t>
            </a:r>
            <a:r>
              <a:rPr lang="el-GR" b="1" dirty="0" smtClean="0"/>
              <a:t>κοστίζει 5,60 € </a:t>
            </a:r>
            <a:r>
              <a:rPr lang="el-GR" dirty="0" smtClean="0">
                <a:solidFill>
                  <a:srgbClr val="FF0000"/>
                </a:solidFill>
              </a:rPr>
              <a:t>ακριβώς</a:t>
            </a:r>
            <a:r>
              <a:rPr lang="el-GR" dirty="0" smtClean="0"/>
              <a:t> ,όχι περίπου 6 ευρώ!</a:t>
            </a:r>
            <a:endParaRPr lang="el-GR" dirty="0"/>
          </a:p>
        </p:txBody>
      </p:sp>
      <p:sp>
        <p:nvSpPr>
          <p:cNvPr id="11" name="10 - Επεξήγηση με γραμμή 2"/>
          <p:cNvSpPr/>
          <p:nvPr/>
        </p:nvSpPr>
        <p:spPr>
          <a:xfrm>
            <a:off x="5143504" y="4429132"/>
            <a:ext cx="1143008" cy="5715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5308"/>
              <a:gd name="adj6" fmla="val -38878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5,60 ευρώ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l-GR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l-GR" sz="2800" b="1" u="sng" dirty="0" smtClean="0">
                <a:solidFill>
                  <a:schemeClr val="accent4">
                    <a:lumMod val="50000"/>
                  </a:schemeClr>
                </a:solidFill>
              </a:rPr>
              <a:t>Δεκαδικά κλάσματα 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είναι τα κλάσματα που έχουν παρονομαστή (*</a:t>
            </a: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παρονομαστής: ο αριθμός που είναι κάτω από τη γραμμή του κλάσματος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) το 10 , 100, 1000…..</a:t>
            </a:r>
            <a:endParaRPr lang="el-GR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1746" name="Picture 2" descr="Ενότητα 2 - Ψηφιακή Τάξ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7502145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428604"/>
            <a:ext cx="4214842" cy="1500190"/>
          </a:xfrm>
        </p:spPr>
        <p:txBody>
          <a:bodyPr>
            <a:noAutofit/>
          </a:bodyPr>
          <a:lstStyle/>
          <a:p>
            <a:pPr algn="l"/>
            <a:r>
              <a:rPr lang="el-GR" sz="2400" b="1" dirty="0" smtClean="0">
                <a:solidFill>
                  <a:srgbClr val="0070C0"/>
                </a:solidFill>
              </a:rPr>
              <a:t>Οι δεκαδικοί αριθμοί μπορούν να  γραφτούν ως δεκαδικά κλάσματα.</a:t>
            </a:r>
            <a:endParaRPr lang="el-GR" sz="2400" b="1" dirty="0">
              <a:solidFill>
                <a:srgbClr val="0070C0"/>
              </a:solidFill>
            </a:endParaRPr>
          </a:p>
        </p:txBody>
      </p:sp>
      <p:pic>
        <p:nvPicPr>
          <p:cNvPr id="47106" name="Picture 2" descr="http://daskalosa.eu/maths_st/wpimages/wp221725b0_0a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0"/>
            <a:ext cx="3057525" cy="3238501"/>
          </a:xfrm>
          <a:prstGeom prst="rect">
            <a:avLst/>
          </a:prstGeom>
          <a:noFill/>
        </p:spPr>
      </p:pic>
      <p:pic>
        <p:nvPicPr>
          <p:cNvPr id="47108" name="Picture 4" descr="http://daskalosa.eu/maths_st/wpimages/wp231ad76d_0a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429000"/>
            <a:ext cx="3057525" cy="3219451"/>
          </a:xfrm>
          <a:prstGeom prst="rect">
            <a:avLst/>
          </a:prstGeom>
          <a:noFill/>
        </p:spPr>
      </p:pic>
      <p:cxnSp>
        <p:nvCxnSpPr>
          <p:cNvPr id="7" name="6 - Ευθύγραμμο βέλος σύνδεσης"/>
          <p:cNvCxnSpPr/>
          <p:nvPr/>
        </p:nvCxnSpPr>
        <p:spPr>
          <a:xfrm>
            <a:off x="2214546" y="1714488"/>
            <a:ext cx="214314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- Τίτλος"/>
          <p:cNvSpPr txBox="1">
            <a:spLocks/>
          </p:cNvSpPr>
          <p:nvPr/>
        </p:nvSpPr>
        <p:spPr>
          <a:xfrm>
            <a:off x="642910" y="3857628"/>
            <a:ext cx="4214842" cy="1500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Αντίστροφα,</a:t>
            </a:r>
            <a:r>
              <a:rPr kumimoji="0" lang="el-G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τα δεκαδικά κλάσματα μπορούν να γραφτούν ως </a:t>
            </a:r>
            <a:r>
              <a:rPr kumimoji="0" lang="el-GR" sz="2400" b="1" i="0" u="sng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δεκαδικοί αριθμοί.</a:t>
            </a:r>
            <a:endParaRPr kumimoji="0" lang="el-GR" sz="2400" b="1" i="0" u="sng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7030A0"/>
                </a:solidFill>
              </a:rPr>
              <a:t>Α. Μετατροπή δεκαδικού αριθμού σε δεκαδικό κλάσμα </a:t>
            </a:r>
            <a:endParaRPr lang="el-GR" sz="3200" b="1" dirty="0">
              <a:solidFill>
                <a:srgbClr val="7030A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8130" name="Picture 2" descr="http://daskalosa.eu/maths_st/wpimages/wp2cdc6b15_0a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098479" cy="5245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7030A0"/>
                </a:solidFill>
              </a:rPr>
              <a:t>Β. Μετατροπή δεκαδικού κλάσματος σε δεκαδικό αριθμό! </a:t>
            </a:r>
            <a:endParaRPr lang="el-GR" sz="3200" dirty="0">
              <a:solidFill>
                <a:srgbClr val="7030A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9154" name="Picture 2" descr="http://daskalosa.eu/maths_st/wpimages/wp69d4b888_0a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643866" cy="4710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7030A0"/>
                </a:solidFill>
              </a:rPr>
              <a:t>Γ. Αν ο αριθμός δεν έχει πολλά ψηφία </a:t>
            </a:r>
            <a:r>
              <a:rPr lang="el-GR" b="1" u="sng" dirty="0" smtClean="0">
                <a:solidFill>
                  <a:srgbClr val="7030A0"/>
                </a:solidFill>
              </a:rPr>
              <a:t>συμπληρώνω με μηδενικά</a:t>
            </a:r>
            <a:r>
              <a:rPr lang="el-GR" b="1" dirty="0" smtClean="0">
                <a:solidFill>
                  <a:srgbClr val="7030A0"/>
                </a:solidFill>
              </a:rPr>
              <a:t>!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0178" name="Picture 2" descr="http://daskalosa.eu/maths_st/wpimages/wp0acd4b37_0a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7715304" cy="4632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</a:rPr>
              <a:t> Μετατρέπω δεκαδικούς αριθμούς σε δεκαδικά κλάσματα και αντίστροφα!</a:t>
            </a:r>
            <a:endParaRPr lang="el-G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1757362"/>
          </a:xfrm>
        </p:spPr>
        <p:txBody>
          <a:bodyPr>
            <a:normAutofit fontScale="92500" lnSpcReduction="10000"/>
          </a:bodyPr>
          <a:lstStyle/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  </a:t>
            </a:r>
            <a:r>
              <a:rPr lang="el-GR" sz="2600" i="1" dirty="0" smtClean="0"/>
              <a:t>Σ’ αυτή τη σελίδα </a:t>
            </a:r>
            <a:r>
              <a:rPr lang="el-GR" sz="2600" i="1" u="sng" dirty="0" smtClean="0"/>
              <a:t>στο κάτω μέρος </a:t>
            </a:r>
            <a:r>
              <a:rPr lang="el-GR" sz="2600" i="1" dirty="0" smtClean="0"/>
              <a:t>θα βρείτε πολύ ωραία παιχνίδια για τους δεκαδικούς αριθμούς και τα δεκαδικά κλάσματα!</a:t>
            </a:r>
            <a:endParaRPr lang="el-GR" i="1" dirty="0"/>
          </a:p>
          <a:p>
            <a:endParaRPr lang="el-GR" dirty="0"/>
          </a:p>
        </p:txBody>
      </p:sp>
      <p:pic>
        <p:nvPicPr>
          <p:cNvPr id="32774" name="Picture 6" descr="ΠΕΡΙΕΧΟΜΕΝΑ&#10;Θεωρία σελ.&#10;Φύλλα εργασιών σελ.&#10;Επαναληπτικά σελ.&#10;3 - 38&#10;39 - 159&#10;160 - 197&#10;Επιμέλεια επανάληψης: Χρήστος Χαρμ..."/>
          <p:cNvPicPr>
            <a:picLocks noChangeAspect="1" noChangeArrowheads="1"/>
          </p:cNvPicPr>
          <p:nvPr/>
        </p:nvPicPr>
        <p:blipFill>
          <a:blip r:embed="rId2"/>
          <a:srcRect l="35267" t="60836" r="31818" b="13740"/>
          <a:stretch>
            <a:fillRect/>
          </a:stretch>
        </p:blipFill>
        <p:spPr bwMode="auto">
          <a:xfrm>
            <a:off x="714348" y="785794"/>
            <a:ext cx="1357322" cy="1357322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714348" y="1500175"/>
            <a:ext cx="72866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>
              <a:hlinkClick r:id="rId3"/>
            </a:endParaRPr>
          </a:p>
          <a:p>
            <a:endParaRPr lang="el-GR" dirty="0">
              <a:hlinkClick r:id="rId3"/>
            </a:endParaRPr>
          </a:p>
          <a:p>
            <a:endParaRPr lang="el-GR" dirty="0" smtClean="0">
              <a:hlinkClick r:id="rId3"/>
            </a:endParaRPr>
          </a:p>
          <a:p>
            <a:endParaRPr lang="el-GR" dirty="0">
              <a:hlinkClick r:id="rId3"/>
            </a:endParaRPr>
          </a:p>
          <a:p>
            <a:endParaRPr lang="el-GR" dirty="0" smtClean="0">
              <a:hlinkClick r:id="rId3"/>
            </a:endParaRPr>
          </a:p>
          <a:p>
            <a:endParaRPr lang="el-GR" dirty="0">
              <a:hlinkClick r:id="rId3"/>
            </a:endParaRPr>
          </a:p>
          <a:p>
            <a:r>
              <a:rPr lang="en-US" dirty="0" smtClean="0">
                <a:hlinkClick r:id="rId3"/>
              </a:rPr>
              <a:t>http://daskalosa.eu/maths_st/st_maths_03_metatropi_dekadikon_se_klasmata_kai_antistrofa.html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571472" y="3929066"/>
            <a:ext cx="59293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>
              <a:hlinkClick r:id="rId4"/>
            </a:endParaRPr>
          </a:p>
          <a:p>
            <a:endParaRPr lang="el-GR" dirty="0" smtClean="0">
              <a:hlinkClick r:id="rId4"/>
            </a:endParaRPr>
          </a:p>
          <a:p>
            <a:r>
              <a:rPr lang="el-GR" sz="2000" b="1" dirty="0" smtClean="0"/>
              <a:t>Μην παραλείψετε να παίξετε και το παρακάτω παιχνίδι!</a:t>
            </a:r>
            <a:endParaRPr lang="el-GR" b="1" dirty="0" smtClean="0"/>
          </a:p>
          <a:p>
            <a:endParaRPr lang="el-GR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http://inschool.gr/G4/MATH/DEKADIKOI-PRAC-G4-MATH-MYtriviaGROR-1405241804-tzortzisk/index.html</a:t>
            </a:r>
            <a:endParaRPr lang="el-GR" dirty="0"/>
          </a:p>
        </p:txBody>
      </p:sp>
      <p:sp>
        <p:nvSpPr>
          <p:cNvPr id="32778" name="AutoShape 10" descr="http://inschool.gr/_img/nar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5214950"/>
            <a:ext cx="1857388" cy="112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7030A0"/>
                </a:solidFill>
              </a:rPr>
              <a:t>8. Άσκηση για το τετράδιο!</a:t>
            </a:r>
            <a:endParaRPr lang="el-GR" sz="4000" b="1" dirty="0">
              <a:solidFill>
                <a:srgbClr val="7030A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4034" name="Picture 2" descr="ΜΑΘΗΜΑΤΙΚΑ 6η&#10;ΕΝΟΤΗΤΑ&#10;ΚΕΦ.35: Δεκαδικά Κλάσματα και δεκαδικοί αριθμοί&#10;1. Κάνω τους παρακάτω πολλαπλασιασμούς με τον εύκολο..."/>
          <p:cNvPicPr>
            <a:picLocks noChangeAspect="1" noChangeArrowheads="1"/>
          </p:cNvPicPr>
          <p:nvPr/>
        </p:nvPicPr>
        <p:blipFill>
          <a:blip r:embed="rId2"/>
          <a:srcRect t="53091" b="4484"/>
          <a:stretch>
            <a:fillRect/>
          </a:stretch>
        </p:blipFill>
        <p:spPr bwMode="auto">
          <a:xfrm>
            <a:off x="0" y="1214422"/>
            <a:ext cx="8922901" cy="535785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642910" y="3500438"/>
            <a:ext cx="735811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7030A0"/>
                </a:solidFill>
              </a:rPr>
              <a:t>9. </a:t>
            </a:r>
            <a:r>
              <a:rPr lang="el-GR" sz="4000" dirty="0" smtClean="0">
                <a:solidFill>
                  <a:srgbClr val="7030A0"/>
                </a:solidFill>
              </a:rPr>
              <a:t>Γράψε με λέξεις τους αριθμούς!</a:t>
            </a:r>
            <a:endParaRPr lang="el-GR" sz="4000" dirty="0">
              <a:solidFill>
                <a:srgbClr val="7030A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6"/>
            <a:r>
              <a:rPr lang="el-GR" sz="2400" b="1" dirty="0" smtClean="0"/>
              <a:t>Τέσσερα  κόμμα είκοσι δυο χιλιοστά </a:t>
            </a:r>
            <a:endParaRPr lang="el-GR" sz="2400" b="1" dirty="0"/>
          </a:p>
        </p:txBody>
      </p:sp>
      <p:pic>
        <p:nvPicPr>
          <p:cNvPr id="45058" name="Picture 2" descr="3. Γράφω τους δεκαδικούς αριθμού σύμφωνα με το παράδειγμα.&#10; Δύο και πενήντα τέσσερα χιλιοστά: 2,054&#10; Δεκαεπτά και δύο εκ..."/>
          <p:cNvPicPr>
            <a:picLocks noChangeAspect="1" noChangeArrowheads="1"/>
          </p:cNvPicPr>
          <p:nvPr/>
        </p:nvPicPr>
        <p:blipFill>
          <a:blip r:embed="rId2"/>
          <a:srcRect l="14409" t="25670" r="67893" b="56479"/>
          <a:stretch>
            <a:fillRect/>
          </a:stretch>
        </p:blipFill>
        <p:spPr bwMode="auto">
          <a:xfrm>
            <a:off x="285720" y="1643050"/>
            <a:ext cx="2786082" cy="3977540"/>
          </a:xfrm>
          <a:prstGeom prst="rect">
            <a:avLst/>
          </a:prstGeom>
          <a:noFill/>
        </p:spPr>
      </p:pic>
      <p:pic>
        <p:nvPicPr>
          <p:cNvPr id="45060" name="Picture 4" descr="3. Γράφω τους δεκαδικούς αριθμού σύμφωνα με το παράδειγμα.&#10; Δύο και πενήντα τέσσερα χιλιοστά: 2,054&#10; Δεκαεπτά και δύο εκ..."/>
          <p:cNvPicPr>
            <a:picLocks noChangeAspect="1" noChangeArrowheads="1"/>
          </p:cNvPicPr>
          <p:nvPr/>
        </p:nvPicPr>
        <p:blipFill>
          <a:blip r:embed="rId2"/>
          <a:srcRect l="76411" b="75913"/>
          <a:stretch>
            <a:fillRect/>
          </a:stretch>
        </p:blipFill>
        <p:spPr bwMode="auto">
          <a:xfrm>
            <a:off x="7072330" y="4000504"/>
            <a:ext cx="1643074" cy="2374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Σύγκριση δεκαδικών αριθμών</a:t>
            </a:r>
            <a:endParaRPr lang="el-GR" dirty="0"/>
          </a:p>
        </p:txBody>
      </p:sp>
      <p:pic>
        <p:nvPicPr>
          <p:cNvPr id="18434" name="Picture 2" descr="http://mathitoxwra.weebly.com/uploads/2/1/8/9/21895208/5713047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7718584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Αποτέλεσμα εικόνας για ΔΕΚΑΔΙΚΟΙ ΑΡΙΘΜΟΙ | Μαθηματικά δημοτικού ...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6500826" y="142852"/>
            <a:ext cx="2286016" cy="2072913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l-GR" sz="2400" dirty="0" smtClean="0">
                <a:solidFill>
                  <a:srgbClr val="FF0000"/>
                </a:solidFill>
              </a:rPr>
              <a:t>10. Συμπληρώνω την άσκηση στο τετράδιο! </a:t>
            </a:r>
            <a:br>
              <a:rPr lang="el-GR" sz="2400" dirty="0" smtClean="0">
                <a:solidFill>
                  <a:srgbClr val="FF0000"/>
                </a:solidFill>
              </a:rPr>
            </a:br>
            <a:r>
              <a:rPr lang="el-GR" sz="2400" dirty="0" smtClean="0">
                <a:solidFill>
                  <a:srgbClr val="FF0000"/>
                </a:solidFill>
              </a:rPr>
              <a:t>Προσέχω το </a:t>
            </a:r>
            <a:r>
              <a:rPr lang="el-GR" sz="2400" u="sng" dirty="0" smtClean="0">
                <a:solidFill>
                  <a:srgbClr val="FF0000"/>
                </a:solidFill>
              </a:rPr>
              <a:t>ΑΚΕΡΑΙΟ</a:t>
            </a:r>
            <a:r>
              <a:rPr lang="el-GR" sz="2400" dirty="0" smtClean="0">
                <a:solidFill>
                  <a:srgbClr val="FF0000"/>
                </a:solidFill>
              </a:rPr>
              <a:t> και το </a:t>
            </a:r>
            <a:r>
              <a:rPr lang="el-GR" sz="2400" u="sng" dirty="0" smtClean="0">
                <a:solidFill>
                  <a:srgbClr val="FF0000"/>
                </a:solidFill>
              </a:rPr>
              <a:t>ΔΕΚΑΔΙΚΟ</a:t>
            </a:r>
            <a:r>
              <a:rPr lang="el-GR" sz="2400" dirty="0" smtClean="0">
                <a:solidFill>
                  <a:srgbClr val="FF0000"/>
                </a:solidFill>
              </a:rPr>
              <a:t/>
            </a:r>
            <a:br>
              <a:rPr lang="el-GR" sz="2400" dirty="0" smtClean="0">
                <a:solidFill>
                  <a:srgbClr val="FF0000"/>
                </a:solidFill>
              </a:rPr>
            </a:br>
            <a:r>
              <a:rPr lang="el-GR" sz="2400" dirty="0" smtClean="0">
                <a:solidFill>
                  <a:srgbClr val="FF0000"/>
                </a:solidFill>
              </a:rPr>
              <a:t>μέρος του κάθε αριθμού!  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Γράφω την αξία του αριθμού που είναι  </a:t>
            </a:r>
          </a:p>
          <a:p>
            <a:pPr>
              <a:buNone/>
            </a:pPr>
            <a:r>
              <a:rPr lang="el-GR" sz="2400" dirty="0" smtClean="0"/>
              <a:t>      χρωματισμένος  όπως το παράδειγμα.</a:t>
            </a:r>
          </a:p>
          <a:p>
            <a:r>
              <a:rPr lang="el-GR" dirty="0" smtClean="0"/>
              <a:t>5, 8</a:t>
            </a:r>
            <a:r>
              <a:rPr lang="el-GR" dirty="0" smtClean="0">
                <a:solidFill>
                  <a:srgbClr val="FF0000"/>
                </a:solidFill>
              </a:rPr>
              <a:t>9   </a:t>
            </a:r>
            <a:r>
              <a:rPr lang="el-GR" dirty="0" smtClean="0"/>
              <a:t>εκατοστά  		2</a:t>
            </a:r>
            <a:r>
              <a:rPr lang="el-GR" dirty="0" smtClean="0">
                <a:solidFill>
                  <a:srgbClr val="FF0000"/>
                </a:solidFill>
              </a:rPr>
              <a:t>8</a:t>
            </a:r>
            <a:r>
              <a:rPr lang="el-GR" dirty="0" smtClean="0"/>
              <a:t>, 7 ……………..</a:t>
            </a:r>
          </a:p>
          <a:p>
            <a:r>
              <a:rPr lang="el-GR" dirty="0" smtClean="0"/>
              <a:t>0, </a:t>
            </a:r>
            <a:r>
              <a:rPr lang="el-GR" smtClean="0">
                <a:solidFill>
                  <a:srgbClr val="FF0000"/>
                </a:solidFill>
              </a:rPr>
              <a:t>1</a:t>
            </a:r>
            <a:r>
              <a:rPr lang="el-GR" smtClean="0"/>
              <a:t>45  </a:t>
            </a:r>
            <a:r>
              <a:rPr lang="el-GR" smtClean="0"/>
              <a:t>  ………….</a:t>
            </a:r>
            <a:r>
              <a:rPr lang="el-GR" dirty="0" smtClean="0"/>
              <a:t>		3</a:t>
            </a:r>
            <a:r>
              <a:rPr lang="el-GR" dirty="0" smtClean="0">
                <a:solidFill>
                  <a:srgbClr val="FF0000"/>
                </a:solidFill>
              </a:rPr>
              <a:t>4</a:t>
            </a:r>
            <a:r>
              <a:rPr lang="el-GR" dirty="0" smtClean="0"/>
              <a:t>5, 9 …………….</a:t>
            </a:r>
          </a:p>
          <a:p>
            <a:r>
              <a:rPr lang="el-GR" dirty="0" smtClean="0"/>
              <a:t>7, 89</a:t>
            </a:r>
            <a:r>
              <a:rPr lang="el-GR" dirty="0" smtClean="0">
                <a:solidFill>
                  <a:srgbClr val="FF0000"/>
                </a:solidFill>
              </a:rPr>
              <a:t>4  </a:t>
            </a:r>
            <a:r>
              <a:rPr lang="el-GR" dirty="0" smtClean="0"/>
              <a:t>……………..		7, </a:t>
            </a:r>
            <a:r>
              <a:rPr lang="el-GR" dirty="0" smtClean="0">
                <a:solidFill>
                  <a:srgbClr val="FF0000"/>
                </a:solidFill>
              </a:rPr>
              <a:t>4</a:t>
            </a:r>
            <a:r>
              <a:rPr lang="el-GR" dirty="0" smtClean="0"/>
              <a:t>1 ………………</a:t>
            </a:r>
          </a:p>
          <a:p>
            <a:pPr>
              <a:buNone/>
            </a:pPr>
            <a:r>
              <a:rPr lang="el-GR" sz="2000" dirty="0"/>
              <a:t> </a:t>
            </a:r>
            <a:endParaRPr lang="el-GR" sz="2000" dirty="0" smtClean="0"/>
          </a:p>
          <a:p>
            <a:r>
              <a:rPr lang="el-GR" sz="2400" b="1" dirty="0" smtClean="0">
                <a:solidFill>
                  <a:srgbClr val="0070C0"/>
                </a:solidFill>
              </a:rPr>
              <a:t>Συγκρίνω τους παρακάτω αριθμούς   &lt;    &gt;    =</a:t>
            </a:r>
            <a:endParaRPr lang="el-GR" sz="2400" b="1" dirty="0">
              <a:solidFill>
                <a:srgbClr val="0070C0"/>
              </a:solidFill>
            </a:endParaRPr>
          </a:p>
        </p:txBody>
      </p:sp>
      <p:pic>
        <p:nvPicPr>
          <p:cNvPr id="46082" name="Picture 2" descr="5. Γράφω την αξία του αριθμού που είναι γραμμένο πιο έντονα , όπως στο παράδειγμα.&#10;2, 649 : μονάδες 8, 8 16 : ____________..."/>
          <p:cNvPicPr>
            <a:picLocks noChangeAspect="1" noChangeArrowheads="1"/>
          </p:cNvPicPr>
          <p:nvPr/>
        </p:nvPicPr>
        <p:blipFill>
          <a:blip r:embed="rId3"/>
          <a:srcRect l="6276" t="22780" r="6373" b="67608"/>
          <a:stretch>
            <a:fillRect/>
          </a:stretch>
        </p:blipFill>
        <p:spPr bwMode="auto">
          <a:xfrm>
            <a:off x="214282" y="5143512"/>
            <a:ext cx="8715372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Kids Playing At School Clipart - School Children Clipar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714488"/>
            <a:ext cx="5365139" cy="4000528"/>
          </a:xfrm>
          <a:prstGeom prst="rect">
            <a:avLst/>
          </a:prstGeom>
          <a:noFill/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214282" y="214290"/>
            <a:ext cx="3571900" cy="2714644"/>
          </a:xfrm>
          <a:prstGeom prst="wedgeRoundRectCallout">
            <a:avLst>
              <a:gd name="adj1" fmla="val 76991"/>
              <a:gd name="adj2" fmla="val 4849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Δεν ξεχνάμε: διαβάζουμε προσεκτικά τη </a:t>
            </a:r>
            <a:r>
              <a:rPr lang="el-GR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θεωρία</a:t>
            </a:r>
            <a:r>
              <a:rPr lang="el-G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πριν κάνουμε τις ασκήσεις! </a:t>
            </a:r>
            <a:endParaRPr lang="el-GR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2060"/>
                </a:solidFill>
              </a:rPr>
              <a:t>Τέλος για σήμερα! 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02" name="Picture 2" descr="Απίστευτο! 4χρονος τηλεφώνησε στην αστυνομία για να ζητήσει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7286676" cy="4383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Ας θυμηθούμε πρώτα την </a:t>
            </a:r>
            <a:r>
              <a:rPr lang="el-GR" b="1" dirty="0" smtClean="0">
                <a:solidFill>
                  <a:srgbClr val="FF0000"/>
                </a:solidFill>
              </a:rPr>
              <a:t>αξία </a:t>
            </a:r>
            <a:r>
              <a:rPr lang="el-GR" dirty="0" smtClean="0"/>
              <a:t>των ψηφίων των αριθμών! 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482" name="Picture 2" descr="Περί ανέμων, υδάτων και σχολείου...: Αξία θέσης ψηφίων στους φυσικούς αριθμού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298817" cy="4693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Δείτε ένα παράδειγμα!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2530" name="Picture 2" descr="Αξία θέσης ψηφίο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429552" cy="5577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1. 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3554" name="Picture 2" descr="Συμπληρώνω τους αριθμούς&#10;κάτω από τους άβακες.&#10;Δ Μ Δ Μ Δ Μ&#10;Στην τάξη με θέα το βουνό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7663463" cy="5429288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500166" y="285728"/>
            <a:ext cx="6223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Και τώρα εξάσκηση!</a:t>
            </a:r>
            <a:endParaRPr lang="el-G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6626" name="Picture 2" descr="Μετράω τα κυβάκια&#10;και συμπληρώνω το σωστό αριθμό.&#10;Θυμάμαι…&#10;1 μονάδα = 1&#10;1 δεκάδα = 10&#10;1 εκατοντάδα = 100&#10;Στην τάξη με θέα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7715304" cy="546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3.  Γράψε τους αριθμούς που αντιστοιχούν στα </a:t>
            </a:r>
            <a:r>
              <a:rPr lang="el-GR" sz="3600" dirty="0" err="1" smtClean="0"/>
              <a:t>κυβάκια</a:t>
            </a:r>
            <a:r>
              <a:rPr lang="el-GR" sz="3600" dirty="0" smtClean="0"/>
              <a:t>.</a:t>
            </a:r>
            <a:endParaRPr lang="el-GR" sz="3600" dirty="0"/>
          </a:p>
        </p:txBody>
      </p:sp>
      <p:pic>
        <p:nvPicPr>
          <p:cNvPr id="25602" name="Picture 2" descr="Ενώνω τις εικόνες με τις λέξεις.&#10;εκατόν πενήντα τρία&#10;εκατόν τριάντα πέντε&#10;είκοσι ένα&#10;διακόσια ένα&#10;Στην τάξη με θέα το βουνό&#10; "/>
          <p:cNvPicPr>
            <a:picLocks noChangeAspect="1" noChangeArrowheads="1"/>
          </p:cNvPicPr>
          <p:nvPr/>
        </p:nvPicPr>
        <p:blipFill>
          <a:blip r:embed="rId2"/>
          <a:srcRect l="6542" t="15830" r="41121" b="10297"/>
          <a:stretch>
            <a:fillRect/>
          </a:stretch>
        </p:blipFill>
        <p:spPr bwMode="auto">
          <a:xfrm>
            <a:off x="642910" y="1500174"/>
            <a:ext cx="450059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4. Γράφω στο τετράδιο τους αριθμούς που ζητάει η άσκηση.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7650" name="Picture 2" descr="Κυκλώνω τους αριθμούς στους οποίους&#10;το βρίσκεται στη θέση των .&#10;Κυκλώνω τους αριθμούς στους οποίους&#10;το βρίσκεται στη θέση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572428" cy="5364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388</Words>
  <Application>Microsoft Office PowerPoint</Application>
  <PresentationFormat>Προβολή στην οθόνη (4:3)</PresentationFormat>
  <Paragraphs>91</Paragraphs>
  <Slides>30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Θέμα του Office</vt:lpstr>
      <vt:lpstr>Μαθηματικά Γ  6η Ενότητα  Δεκαδικοί Αριθμοί</vt:lpstr>
      <vt:lpstr>Διαφάνεια 2</vt:lpstr>
      <vt:lpstr>Διαφάνεια 3</vt:lpstr>
      <vt:lpstr>Ας θυμηθούμε πρώτα την αξία των ψηφίων των αριθμών!  </vt:lpstr>
      <vt:lpstr>Δείτε ένα παράδειγμα!</vt:lpstr>
      <vt:lpstr>1.  </vt:lpstr>
      <vt:lpstr>2.</vt:lpstr>
      <vt:lpstr>3.  Γράψε τους αριθμούς που αντιστοιχούν στα κυβάκια.</vt:lpstr>
      <vt:lpstr>4. Γράφω στο τετράδιο τους αριθμούς που ζητάει η άσκηση.</vt:lpstr>
      <vt:lpstr>5. </vt:lpstr>
      <vt:lpstr>Διαφάνεια 11</vt:lpstr>
      <vt:lpstr>Για να θυμηθούμε πώς κάνουμε γρήγορους πολλαπλασιασμούς και διαιρέσεις με το 10, το 100 και το 1.000!</vt:lpstr>
      <vt:lpstr>Παίξε τα παιχνίδια που θα βρεις στους παρακάτω συνδέσμους για να εξασκηθείς στους γρήγορους πολλαπλασιασμούς και διαιρέσεις! </vt:lpstr>
      <vt:lpstr>Διαφάνεια 14</vt:lpstr>
      <vt:lpstr>Δείτε το παρακάτω βιντεάκι για να θυμηθείτε τους δεκαδικούς αριθμούς! </vt:lpstr>
      <vt:lpstr>Διαφάνεια 16</vt:lpstr>
      <vt:lpstr>Διαφάνεια 17</vt:lpstr>
      <vt:lpstr>Διαφάνεια 18</vt:lpstr>
      <vt:lpstr>Πώς διαβάζουμε τους δεκαδικούς αριθμούς </vt:lpstr>
      <vt:lpstr> Δεκαδικά κλάσματα είναι τα κλάσματα που έχουν παρονομαστή (*παρονομαστής: ο αριθμός που είναι κάτω από τη γραμμή του κλάσματος) το 10 , 100, 1000…..</vt:lpstr>
      <vt:lpstr>Οι δεκαδικοί αριθμοί μπορούν να  γραφτούν ως δεκαδικά κλάσματα.</vt:lpstr>
      <vt:lpstr>Α. Μετατροπή δεκαδικού αριθμού σε δεκαδικό κλάσμα </vt:lpstr>
      <vt:lpstr>Β. Μετατροπή δεκαδικού κλάσματος σε δεκαδικό αριθμό! </vt:lpstr>
      <vt:lpstr>Γ. Αν ο αριθμός δεν έχει πολλά ψηφία συμπληρώνω με μηδενικά!</vt:lpstr>
      <vt:lpstr> Μετατρέπω δεκαδικούς αριθμούς σε δεκαδικά κλάσματα και αντίστροφα!</vt:lpstr>
      <vt:lpstr>8. Άσκηση για το τετράδιο!</vt:lpstr>
      <vt:lpstr>9. Γράψε με λέξεις τους αριθμούς!</vt:lpstr>
      <vt:lpstr>Σύγκριση δεκαδικών αριθμών</vt:lpstr>
      <vt:lpstr>10. Συμπληρώνω την άσκηση στο τετράδιο!  Προσέχω το ΑΚΕΡΑΙΟ και το ΔΕΚΑΔΙΚΟ μέρος του κάθε αριθμού!  </vt:lpstr>
      <vt:lpstr>Τέλος για σήμερα!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Γ  6η Ενότητα  Δεκαδικοί Αριθμοί</dc:title>
  <dc:creator>user</dc:creator>
  <cp:lastModifiedBy>user</cp:lastModifiedBy>
  <cp:revision>29</cp:revision>
  <dcterms:created xsi:type="dcterms:W3CDTF">2020-04-29T07:45:10Z</dcterms:created>
  <dcterms:modified xsi:type="dcterms:W3CDTF">2020-04-30T08:30:02Z</dcterms:modified>
</cp:coreProperties>
</file>