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7" r:id="rId5"/>
    <p:sldId id="265" r:id="rId6"/>
    <p:sldId id="276" r:id="rId7"/>
    <p:sldId id="269" r:id="rId8"/>
    <p:sldId id="270" r:id="rId9"/>
    <p:sldId id="271" r:id="rId10"/>
    <p:sldId id="272" r:id="rId11"/>
    <p:sldId id="275" r:id="rId12"/>
    <p:sldId id="273" r:id="rId13"/>
    <p:sldId id="274" r:id="rId14"/>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Ηλιας" initials="Η" lastIdx="1" clrIdx="0">
    <p:extLst>
      <p:ext uri="{19B8F6BF-5375-455C-9EA6-DF929625EA0E}">
        <p15:presenceInfo xmlns:p15="http://schemas.microsoft.com/office/powerpoint/2012/main" userId="Ηλιας"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Φωτεινό στυλ 3 - Έμφαση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Φωτεινό στυλ 3 - Έμφαση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Φωτεινό στυλ 3 - Έμφαση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Φωτεινό στυλ 3 - Έμφαση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Φωτεινό στυλ 3 - Έμφαση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Μεσαίο στυλ 4 - Έμφαση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3" d="100"/>
          <a:sy n="73" d="100"/>
        </p:scale>
        <p:origin x="618" y="7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6653FA9-CEE9-45CB-ABEB-4675EB1C8177}" type="datetime1">
              <a:rPr lang="el-GR" smtClean="0"/>
              <a:t>20/5/2020</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el-GR" smtClean="0"/>
              <a:t>‹#›</a:t>
            </a:fld>
            <a:endParaRPr lang="el-GR"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69131-5DAB-45BB-B953-669EAB428111}" type="datetime1">
              <a:rPr lang="el-GR" smtClean="0"/>
              <a:t>20/5/2020</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dirty="0" smtClean="0"/>
              <a:t>Επεξεργασία στυλ υποδείγματος κειμένου</a:t>
            </a:r>
          </a:p>
          <a:p>
            <a:pPr lvl="1" rtl="0"/>
            <a:r>
              <a:rPr lang="el-GR" noProof="0" dirty="0" smtClean="0"/>
              <a:t>Δεύτερου επιπέδου</a:t>
            </a:r>
          </a:p>
          <a:p>
            <a:pPr lvl="2" rtl="0"/>
            <a:r>
              <a:rPr lang="el-GR" noProof="0" dirty="0" smtClean="0"/>
              <a:t>Τρίτου επιπέδου</a:t>
            </a:r>
          </a:p>
          <a:p>
            <a:pPr lvl="3" rtl="0"/>
            <a:r>
              <a:rPr lang="el-GR" noProof="0" dirty="0" smtClean="0"/>
              <a:t>Τέταρτου επιπέδου</a:t>
            </a:r>
          </a:p>
          <a:p>
            <a:pPr lvl="4" rtl="0"/>
            <a:r>
              <a:rPr lang="el-GR" noProof="0" dirty="0" smtClean="0"/>
              <a:t>Πέμπτου επιπέδου</a:t>
            </a:r>
            <a:endParaRPr lang="el-GR" noProof="0" dirty="0"/>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el-GR" noProof="0" smtClean="0"/>
              <a:t>‹#›</a:t>
            </a:fld>
            <a:endParaRPr lang="el-GR"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1</a:t>
            </a:fld>
            <a:endParaRPr lang="el-GR" dirty="0"/>
          </a:p>
        </p:txBody>
      </p:sp>
    </p:spTree>
    <p:extLst>
      <p:ext uri="{BB962C8B-B14F-4D97-AF65-F5344CB8AC3E}">
        <p14:creationId xmlns:p14="http://schemas.microsoft.com/office/powerpoint/2010/main" val="76004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dirty="0" smtClean="0"/>
              <a:t>ΣΗΜΕΙΩΣΗ: Για να αλλάξετε εικόνες σε αυτή τη διαφάνεια, επιλέξτε μια εικόνα και διαγράψτε τη. Στη συνέχεια, κάντε κλικ στο εικονίδιο "Εισαγωγή εικόνας" στο πλαίσιο κράτησης θέσης για να εισαγάγετε τη δική σας εικόνα.</a:t>
            </a:r>
            <a:endParaRPr lang="el-GR" dirty="0"/>
          </a:p>
        </p:txBody>
      </p:sp>
      <p:sp>
        <p:nvSpPr>
          <p:cNvPr id="4" name="Θέση αριθμού διαφάνειας 3"/>
          <p:cNvSpPr>
            <a:spLocks noGrp="1"/>
          </p:cNvSpPr>
          <p:nvPr>
            <p:ph type="sldNum" sz="quarter" idx="10"/>
          </p:nvPr>
        </p:nvSpPr>
        <p:spPr/>
        <p:txBody>
          <a:bodyPr rtlCol="0"/>
          <a:lstStyle/>
          <a:p>
            <a:pPr rtl="0"/>
            <a:fld id="{5534C2EF-8A97-4DAF-B099-E567883644D6}" type="slidenum">
              <a:rPr lang="el-GR" smtClean="0"/>
              <a:t>2</a:t>
            </a:fld>
            <a:endParaRPr lang="el-GR" dirty="0"/>
          </a:p>
        </p:txBody>
      </p:sp>
    </p:spTree>
    <p:extLst>
      <p:ext uri="{BB962C8B-B14F-4D97-AF65-F5344CB8AC3E}">
        <p14:creationId xmlns:p14="http://schemas.microsoft.com/office/powerpoint/2010/main" val="388601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4</a:t>
            </a:fld>
            <a:endParaRPr lang="el-GR" dirty="0"/>
          </a:p>
        </p:txBody>
      </p:sp>
    </p:spTree>
    <p:extLst>
      <p:ext uri="{BB962C8B-B14F-4D97-AF65-F5344CB8AC3E}">
        <p14:creationId xmlns:p14="http://schemas.microsoft.com/office/powerpoint/2010/main" val="83059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5</a:t>
            </a:fld>
            <a:endParaRPr lang="el-GR" dirty="0"/>
          </a:p>
        </p:txBody>
      </p:sp>
    </p:spTree>
    <p:extLst>
      <p:ext uri="{BB962C8B-B14F-4D97-AF65-F5344CB8AC3E}">
        <p14:creationId xmlns:p14="http://schemas.microsoft.com/office/powerpoint/2010/main" val="122001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6</a:t>
            </a:fld>
            <a:endParaRPr lang="el-GR" dirty="0"/>
          </a:p>
        </p:txBody>
      </p:sp>
    </p:spTree>
    <p:extLst>
      <p:ext uri="{BB962C8B-B14F-4D97-AF65-F5344CB8AC3E}">
        <p14:creationId xmlns:p14="http://schemas.microsoft.com/office/powerpoint/2010/main" val="3664526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7</a:t>
            </a:fld>
            <a:endParaRPr lang="el-GR" dirty="0"/>
          </a:p>
        </p:txBody>
      </p:sp>
    </p:spTree>
    <p:extLst>
      <p:ext uri="{BB962C8B-B14F-4D97-AF65-F5344CB8AC3E}">
        <p14:creationId xmlns:p14="http://schemas.microsoft.com/office/powerpoint/2010/main" val="15695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9</a:t>
            </a:fld>
            <a:endParaRPr lang="el-GR" dirty="0"/>
          </a:p>
        </p:txBody>
      </p:sp>
    </p:spTree>
    <p:extLst>
      <p:ext uri="{BB962C8B-B14F-4D97-AF65-F5344CB8AC3E}">
        <p14:creationId xmlns:p14="http://schemas.microsoft.com/office/powerpoint/2010/main" val="4224824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10</a:t>
            </a:fld>
            <a:endParaRPr lang="el-GR" dirty="0"/>
          </a:p>
        </p:txBody>
      </p:sp>
    </p:spTree>
    <p:extLst>
      <p:ext uri="{BB962C8B-B14F-4D97-AF65-F5344CB8AC3E}">
        <p14:creationId xmlns:p14="http://schemas.microsoft.com/office/powerpoint/2010/main" val="784475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Εικόνα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Τίτλος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el-GR" noProof="0" smtClean="0"/>
              <a:t>Στυλ κύριου τίτλου</a:t>
            </a:r>
            <a:endParaRPr lang="el-GR" noProof="0" dirty="0"/>
          </a:p>
        </p:txBody>
      </p:sp>
      <p:sp>
        <p:nvSpPr>
          <p:cNvPr id="3" name="Υπότιτλος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smtClean="0"/>
              <a:t>Κάντε κλικ για να επεξεργαστείτε τον υπότιτλο του υποδείγματος</a:t>
            </a:r>
            <a:endParaRPr lang="el-GR"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Δύο εικόνες με λεζάντες">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Τίτλος 1"/>
          <p:cNvSpPr>
            <a:spLocks noGrp="1"/>
          </p:cNvSpPr>
          <p:nvPr>
            <p:ph type="title" hasCustomPrompt="1"/>
          </p:nvPr>
        </p:nvSpPr>
        <p:spPr>
          <a:xfrm>
            <a:off x="1028580" y="5791200"/>
            <a:ext cx="8115419" cy="701674"/>
          </a:xfrm>
        </p:spPr>
        <p:txBody>
          <a:bodyPr vert="horz" lIns="91440" tIns="45720" rIns="91440" bIns="45720" rtlCol="0" anchor="b">
            <a:normAutofit/>
          </a:bodyPr>
          <a:lstStyle>
            <a:lvl1pPr rtl="0">
              <a:defRPr lang="en-US" sz="2400">
                <a:solidFill>
                  <a:schemeClr val="accent1"/>
                </a:solidFill>
              </a:defRPr>
            </a:lvl1pPr>
          </a:lstStyle>
          <a:p>
            <a:pPr lvl="0" rtl="0"/>
            <a:r>
              <a:rPr lang="el-GR" noProof="0" dirty="0" smtClean="0"/>
              <a:t>Κάντε κλικ για να επεξεργαστείτε το Στυλ κύριου τίτλου</a:t>
            </a:r>
            <a:endParaRPr lang="el-GR" noProof="0" dirty="0"/>
          </a:p>
        </p:txBody>
      </p:sp>
      <p:sp>
        <p:nvSpPr>
          <p:cNvPr id="7" name="Ελεύθερη σχεδίαση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17" name="Θέση κειμένου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smtClean="0"/>
              <a:t>Επεξεργασία στυλ υποδείγματος κειμένου</a:t>
            </a:r>
          </a:p>
        </p:txBody>
      </p:sp>
      <p:sp>
        <p:nvSpPr>
          <p:cNvPr id="18" name="Ελεύθερη σχεδίαση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9" name="Θέση εικόνας 1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20" name="Θέση κειμένου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smtClean="0"/>
              <a:t>Επεξεργασία στυλ υποδείγματος κειμένου</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ρεις εικόνες με λεζάντα">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Τίτλος 1"/>
          <p:cNvSpPr>
            <a:spLocks noGrp="1"/>
          </p:cNvSpPr>
          <p:nvPr>
            <p:ph type="title" hasCustomPrompt="1"/>
          </p:nvPr>
        </p:nvSpPr>
        <p:spPr>
          <a:xfrm>
            <a:off x="1028580" y="5305424"/>
            <a:ext cx="8104083" cy="579921"/>
          </a:xfrm>
        </p:spPr>
        <p:txBody>
          <a:bodyPr rtlCol="0">
            <a:normAutofit/>
          </a:bodyPr>
          <a:lstStyle>
            <a:lvl1pPr rtl="0">
              <a:defRPr sz="2400">
                <a:solidFill>
                  <a:schemeClr val="accent1"/>
                </a:solidFill>
              </a:defRPr>
            </a:lvl1pPr>
          </a:lstStyle>
          <a:p>
            <a:pPr rtl="0"/>
            <a:r>
              <a:rPr lang="el-GR" noProof="0" dirty="0" smtClean="0"/>
              <a:t>Κάντε κλικ για να επεξεργαστείτε το Στυλ κύριου τίτλου</a:t>
            </a:r>
            <a:endParaRPr lang="el-GR" noProof="0" dirty="0"/>
          </a:p>
        </p:txBody>
      </p:sp>
      <p:sp>
        <p:nvSpPr>
          <p:cNvPr id="7" name="Ελεύθερη σχεδίαση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18" name="Ελεύθερη σχεδίαση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9" name="Θέση εικόνας 1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12" name="Ελεύθερη σχεδίαση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3" name="Θέση εικόνας 12"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17" name="Θέση κειμένου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smtClean="0"/>
              <a:t>Επεξεργασία στυλ υποδείγματος κειμένου</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Πέντε εικόνες">
    <p:spTree>
      <p:nvGrpSpPr>
        <p:cNvPr id="1" name=""/>
        <p:cNvGrpSpPr/>
        <p:nvPr/>
      </p:nvGrpSpPr>
      <p:grpSpPr>
        <a:xfrm>
          <a:off x="0" y="0"/>
          <a:ext cx="0" cy="0"/>
          <a:chOff x="0" y="0"/>
          <a:chExt cx="0" cy="0"/>
        </a:xfrm>
      </p:grpSpPr>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Τίτλος 1"/>
          <p:cNvSpPr>
            <a:spLocks noGrp="1"/>
          </p:cNvSpPr>
          <p:nvPr>
            <p:ph type="title" hasCustomPrompt="1"/>
          </p:nvPr>
        </p:nvSpPr>
        <p:spPr>
          <a:xfrm>
            <a:off x="9677400" y="365126"/>
            <a:ext cx="2133600" cy="1539874"/>
          </a:xfrm>
        </p:spPr>
        <p:txBody>
          <a:bodyPr vert="horz" lIns="91440" tIns="45720" rIns="91440" bIns="45720" rtlCol="0" anchor="b">
            <a:normAutofit/>
          </a:bodyPr>
          <a:lstStyle>
            <a:lvl1pPr rtl="0">
              <a:lnSpc>
                <a:spcPct val="80000"/>
              </a:lnSpc>
              <a:defRPr lang="en-US" sz="2400">
                <a:solidFill>
                  <a:schemeClr val="accent1"/>
                </a:solidFill>
              </a:defRPr>
            </a:lvl1pPr>
          </a:lstStyle>
          <a:p>
            <a:pPr lvl="0" rtl="0"/>
            <a:r>
              <a:rPr lang="el-GR" noProof="0" dirty="0" smtClean="0"/>
              <a:t>Κάντε κλικ για να επεξεργαστείτε το Στυλ κύριου τίτλου</a:t>
            </a:r>
            <a:endParaRPr lang="el-GR" noProof="0" dirty="0"/>
          </a:p>
        </p:txBody>
      </p:sp>
      <p:sp>
        <p:nvSpPr>
          <p:cNvPr id="8" name="Ελεύθερη σχεδίαση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9" name="Θέση εικόνας 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10" name="Ελεύθερη σχεδίαση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1" name="Θέση εικόνας 10"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12" name="Ελεύθερη σχεδίαση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3" name="Θέση εικόνας 12"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14" name="Ελεύθερη σχεδίαση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20" name="Ελεύθερη σχεδίαση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1" name="Θέση εικόνας 20"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smtClean="0"/>
              <a:t>Κάντε κλικ για να επεξεργαστείτε το Στυλ κύριου τίτλου</a:t>
            </a:r>
            <a:endParaRPr lang="el-GR" noProof="0" dirty="0"/>
          </a:p>
        </p:txBody>
      </p:sp>
      <p:sp>
        <p:nvSpPr>
          <p:cNvPr id="3" name="Θέση κατακόρυφου κειμένου 2"/>
          <p:cNvSpPr>
            <a:spLocks noGrp="1"/>
          </p:cNvSpPr>
          <p:nvPr>
            <p:ph type="body" orient="vert" idx="1"/>
          </p:nvPr>
        </p:nvSpPr>
        <p:spPr/>
        <p:txBody>
          <a:bodyPr vert="eaVert"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4" name="Θέση ημερομηνίας 3"/>
          <p:cNvSpPr>
            <a:spLocks noGrp="1"/>
          </p:cNvSpPr>
          <p:nvPr>
            <p:ph type="dt" sz="half" idx="10"/>
          </p:nvPr>
        </p:nvSpPr>
        <p:spPr/>
        <p:txBody>
          <a:bodyPr rtlCol="0"/>
          <a:lstStyle/>
          <a:p>
            <a:pPr rtl="0"/>
            <a:fld id="{20731941-3887-4761-9A51-2A8FB5B8D16B}" type="datetime1">
              <a:rPr lang="el-GR" noProof="0" smtClean="0"/>
              <a:t>20/5/2020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839200" y="365125"/>
            <a:ext cx="1828799" cy="4940300"/>
          </a:xfrm>
        </p:spPr>
        <p:txBody>
          <a:bodyPr vert="eaVert" rtlCol="0"/>
          <a:lstStyle>
            <a:lvl1pPr rtl="0">
              <a:defRPr/>
            </a:lvl1pPr>
          </a:lstStyle>
          <a:p>
            <a:pPr rtl="0"/>
            <a:r>
              <a:rPr lang="el-GR" noProof="0" dirty="0" smtClean="0"/>
              <a:t>Κάντε κλικ για να επεξεργαστείτε το Στυλ κύριου τίτλου</a:t>
            </a:r>
            <a:endParaRPr lang="el-GR" noProof="0" dirty="0"/>
          </a:p>
        </p:txBody>
      </p:sp>
      <p:sp>
        <p:nvSpPr>
          <p:cNvPr id="3" name="Θέση κατακόρυφου κειμένου 2"/>
          <p:cNvSpPr>
            <a:spLocks noGrp="1"/>
          </p:cNvSpPr>
          <p:nvPr>
            <p:ph type="body" orient="vert" idx="1"/>
          </p:nvPr>
        </p:nvSpPr>
        <p:spPr>
          <a:xfrm>
            <a:off x="1524000" y="365125"/>
            <a:ext cx="6858000" cy="4940300"/>
          </a:xfrm>
        </p:spPr>
        <p:txBody>
          <a:bodyPr vert="eaVert"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4" name="Θέση ημερομηνίας 3"/>
          <p:cNvSpPr>
            <a:spLocks noGrp="1"/>
          </p:cNvSpPr>
          <p:nvPr>
            <p:ph type="dt" sz="half" idx="10"/>
          </p:nvPr>
        </p:nvSpPr>
        <p:spPr/>
        <p:txBody>
          <a:bodyPr rtlCol="0"/>
          <a:lstStyle/>
          <a:p>
            <a:pPr rtl="0"/>
            <a:fld id="{AD668179-0A73-43D0-BE87-16E4C4CB7E6E}" type="datetime1">
              <a:rPr lang="el-GR" noProof="0" smtClean="0"/>
              <a:t>20/5/2020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smtClean="0"/>
              <a:t>Στυλ κύριου τίτλου</a:t>
            </a:r>
            <a:endParaRPr lang="el-GR" noProof="0" dirty="0"/>
          </a:p>
        </p:txBody>
      </p:sp>
      <p:sp>
        <p:nvSpPr>
          <p:cNvPr id="3" name="Θέση περιεχομένου 2"/>
          <p:cNvSpPr>
            <a:spLocks noGrp="1"/>
          </p:cNvSpPr>
          <p:nvPr>
            <p:ph idx="1"/>
          </p:nvPr>
        </p:nvSpPr>
        <p:spPr/>
        <p:txBody>
          <a:bodyPr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4" name="Θέση ημερομηνίας 3"/>
          <p:cNvSpPr>
            <a:spLocks noGrp="1"/>
          </p:cNvSpPr>
          <p:nvPr>
            <p:ph type="dt" sz="half" idx="10"/>
          </p:nvPr>
        </p:nvSpPr>
        <p:spPr/>
        <p:txBody>
          <a:bodyPr rtlCol="0"/>
          <a:lstStyle/>
          <a:p>
            <a:pPr rtl="0"/>
            <a:fld id="{5D16D50D-C5A4-4006-B452-234FC001F44D}" type="datetime1">
              <a:rPr lang="el-GR" noProof="0" smtClean="0"/>
              <a:t>20/5/2020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7" name="Εικόνα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Τίτλος 1"/>
          <p:cNvSpPr>
            <a:spLocks noGrp="1"/>
          </p:cNvSpPr>
          <p:nvPr>
            <p:ph type="title"/>
          </p:nvPr>
        </p:nvSpPr>
        <p:spPr>
          <a:xfrm>
            <a:off x="3352800" y="533400"/>
            <a:ext cx="7315200" cy="1828800"/>
          </a:xfrm>
        </p:spPr>
        <p:txBody>
          <a:bodyPr rtlCol="0" anchor="b">
            <a:normAutofit/>
          </a:bodyPr>
          <a:lstStyle>
            <a:lvl1pPr>
              <a:defRPr sz="4400"/>
            </a:lvl1pPr>
          </a:lstStyle>
          <a:p>
            <a:pPr rtl="0"/>
            <a:r>
              <a:rPr lang="el-GR" noProof="0" smtClean="0"/>
              <a:t>Στυλ κύριου τίτλου</a:t>
            </a:r>
            <a:endParaRPr lang="el-GR" noProof="0" dirty="0"/>
          </a:p>
        </p:txBody>
      </p:sp>
      <p:sp>
        <p:nvSpPr>
          <p:cNvPr id="3" name="Θέση κειμένου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smtClean="0"/>
              <a:t>Κάντε κλικ για να επεξεργαστείτε το Στυλ κύριου τίτλου</a:t>
            </a:r>
            <a:endParaRPr lang="el-GR" noProof="0" dirty="0"/>
          </a:p>
        </p:txBody>
      </p:sp>
      <p:sp>
        <p:nvSpPr>
          <p:cNvPr id="3" name="Θέση περιεχομένου 2"/>
          <p:cNvSpPr>
            <a:spLocks noGrp="1"/>
          </p:cNvSpPr>
          <p:nvPr>
            <p:ph sz="half" idx="1"/>
          </p:nvPr>
        </p:nvSpPr>
        <p:spPr>
          <a:xfrm>
            <a:off x="1524000" y="1825625"/>
            <a:ext cx="4389120" cy="3474720"/>
          </a:xfrm>
        </p:spPr>
        <p:txBody>
          <a:bodyPr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4" name="Θέση περιεχομένου 3"/>
          <p:cNvSpPr>
            <a:spLocks noGrp="1"/>
          </p:cNvSpPr>
          <p:nvPr>
            <p:ph sz="half" idx="2"/>
          </p:nvPr>
        </p:nvSpPr>
        <p:spPr>
          <a:xfrm>
            <a:off x="6278880" y="1825625"/>
            <a:ext cx="4389120" cy="3474720"/>
          </a:xfrm>
        </p:spPr>
        <p:txBody>
          <a:bodyPr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6" name="Θέση υποσέλιδου 5"/>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5" name="Θέση ημερομηνίας 4"/>
          <p:cNvSpPr>
            <a:spLocks noGrp="1"/>
          </p:cNvSpPr>
          <p:nvPr>
            <p:ph type="dt" sz="half" idx="10"/>
          </p:nvPr>
        </p:nvSpPr>
        <p:spPr/>
        <p:txBody>
          <a:bodyPr rtlCol="0"/>
          <a:lstStyle/>
          <a:p>
            <a:pPr rtl="0"/>
            <a:fld id="{EACAF202-79AC-4409-AE74-4C6FB160A6A1}" type="datetime1">
              <a:rPr lang="el-GR" noProof="0" smtClean="0"/>
              <a:t>20/5/2020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smtClean="0"/>
              <a:t>Κάντε κλικ για να επεξεργαστείτε το Στυλ κύριου τίτλου</a:t>
            </a:r>
            <a:endParaRPr lang="el-GR" noProof="0" dirty="0"/>
          </a:p>
        </p:txBody>
      </p:sp>
      <p:sp>
        <p:nvSpPr>
          <p:cNvPr id="3" name="Θέση κειμένου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1524000" y="2624666"/>
            <a:ext cx="4389120" cy="2675467"/>
          </a:xfrm>
        </p:spPr>
        <p:txBody>
          <a:bodyPr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5" name="Θέση κειμένου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278880" y="2624666"/>
            <a:ext cx="4389120" cy="2675467"/>
          </a:xfrm>
        </p:spPr>
        <p:txBody>
          <a:bodyPr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8" name="Θέση υποσέλιδου 7"/>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7" name="Θέση ημερομηνίας 6"/>
          <p:cNvSpPr>
            <a:spLocks noGrp="1"/>
          </p:cNvSpPr>
          <p:nvPr>
            <p:ph type="dt" sz="half" idx="10"/>
          </p:nvPr>
        </p:nvSpPr>
        <p:spPr/>
        <p:txBody>
          <a:bodyPr rtlCol="0"/>
          <a:lstStyle/>
          <a:p>
            <a:pPr rtl="0"/>
            <a:fld id="{94FAF4CD-14FA-4961-9404-DEE5137D2B2D}" type="datetime1">
              <a:rPr lang="el-GR" noProof="0" smtClean="0"/>
              <a:t>20/5/2020</a:t>
            </a:fld>
            <a:endParaRPr lang="el-GR" noProof="0" dirty="0"/>
          </a:p>
        </p:txBody>
      </p:sp>
      <p:sp>
        <p:nvSpPr>
          <p:cNvPr id="9" name="Θέση αριθμού διαφάνειας 8"/>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smtClean="0"/>
              <a:t>Κάντε κλικ για να επεξεργαστείτε το Στυλ κύριου τίτλου</a:t>
            </a:r>
            <a:endParaRPr lang="el-GR" noProof="0" dirty="0"/>
          </a:p>
        </p:txBody>
      </p:sp>
      <p:sp>
        <p:nvSpPr>
          <p:cNvPr id="4" name="Θέση υποσέλιδου 3"/>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3" name="Θέση ημερομηνίας 2"/>
          <p:cNvSpPr>
            <a:spLocks noGrp="1"/>
          </p:cNvSpPr>
          <p:nvPr>
            <p:ph type="dt" sz="half" idx="10"/>
          </p:nvPr>
        </p:nvSpPr>
        <p:spPr/>
        <p:txBody>
          <a:bodyPr rtlCol="0"/>
          <a:lstStyle/>
          <a:p>
            <a:pPr rtl="0"/>
            <a:fld id="{FE999DCE-D212-45C9-A5C2-D0A14B00BE75}" type="datetime1">
              <a:rPr lang="el-GR" noProof="0" smtClean="0"/>
              <a:t>20/5/2020</a:t>
            </a:fld>
            <a:endParaRPr lang="el-GR" noProof="0" dirty="0"/>
          </a:p>
        </p:txBody>
      </p:sp>
      <p:sp>
        <p:nvSpPr>
          <p:cNvPr id="5" name="Θέση αριθμού διαφάνειας 4"/>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2" name="Θέση ημερομηνίας 1"/>
          <p:cNvSpPr>
            <a:spLocks noGrp="1"/>
          </p:cNvSpPr>
          <p:nvPr>
            <p:ph type="dt" sz="half" idx="10"/>
          </p:nvPr>
        </p:nvSpPr>
        <p:spPr/>
        <p:txBody>
          <a:bodyPr rtlCol="0"/>
          <a:lstStyle/>
          <a:p>
            <a:pPr rtl="0"/>
            <a:fld id="{6AF0AD33-166C-47F1-AAF4-8A8A61337BA6}" type="datetime1">
              <a:rPr lang="el-GR" noProof="0" smtClean="0"/>
              <a:t>20/5/2020</a:t>
            </a:fld>
            <a:endParaRPr lang="el-GR" noProof="0" dirty="0"/>
          </a:p>
        </p:txBody>
      </p:sp>
      <p:sp>
        <p:nvSpPr>
          <p:cNvPr id="4" name="Θέση αριθμού διαφάνειας 3"/>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nchor="b"/>
          <a:lstStyle>
            <a:lvl1pPr rtl="0">
              <a:defRPr sz="3200"/>
            </a:lvl1pPr>
          </a:lstStyle>
          <a:p>
            <a:pPr rtl="0"/>
            <a:r>
              <a:rPr lang="el-GR" noProof="0" dirty="0" smtClean="0"/>
              <a:t>Κάντε κλικ για να επεξεργαστείτε το Στυλ κύριου τίτλου</a:t>
            </a:r>
            <a:endParaRPr lang="el-GR" noProof="0" dirty="0"/>
          </a:p>
        </p:txBody>
      </p:sp>
      <p:sp>
        <p:nvSpPr>
          <p:cNvPr id="3" name="Θέση περιεχομένου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4" name="Θέση κειμένου 3"/>
          <p:cNvSpPr>
            <a:spLocks noGrp="1"/>
          </p:cNvSpPr>
          <p:nvPr>
            <p:ph type="body" sz="half" idx="2"/>
          </p:nvPr>
        </p:nvSpPr>
        <p:spPr>
          <a:xfrm>
            <a:off x="1523999" y="1828800"/>
            <a:ext cx="2926080" cy="3476625"/>
          </a:xfrm>
        </p:spPr>
        <p:txBody>
          <a:bodyPr rtlCol="0">
            <a:normAutofit/>
          </a:bodyPr>
          <a:lstStyle>
            <a:lvl1pPr marL="0" indent="0" rtl="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6" name="Θέση υποσέλιδου 5"/>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5" name="Θέση ημερομηνίας 4"/>
          <p:cNvSpPr>
            <a:spLocks noGrp="1"/>
          </p:cNvSpPr>
          <p:nvPr>
            <p:ph type="dt" sz="half" idx="10"/>
          </p:nvPr>
        </p:nvSpPr>
        <p:spPr/>
        <p:txBody>
          <a:bodyPr rtlCol="0"/>
          <a:lstStyle/>
          <a:p>
            <a:pPr rtl="0"/>
            <a:fld id="{7105FD63-2816-4352-8B28-E477574797EA}" type="datetime1">
              <a:rPr lang="el-GR" noProof="0" smtClean="0"/>
              <a:t>20/5/2020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8" name="Ελεύθερη σχεδίαση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 name="Τίτλος 1"/>
          <p:cNvSpPr>
            <a:spLocks noGrp="1"/>
          </p:cNvSpPr>
          <p:nvPr>
            <p:ph type="title" hasCustomPrompt="1"/>
          </p:nvPr>
        </p:nvSpPr>
        <p:spPr/>
        <p:txBody>
          <a:bodyPr rtlCol="0" anchor="b"/>
          <a:lstStyle>
            <a:lvl1pPr rtl="0">
              <a:defRPr sz="3200"/>
            </a:lvl1pPr>
          </a:lstStyle>
          <a:p>
            <a:pPr rtl="0"/>
            <a:r>
              <a:rPr lang="el-GR" noProof="0" dirty="0" smtClean="0"/>
              <a:t>Κάντε κλικ για να επεξεργαστείτε το Στυλ κύριου τίτλου</a:t>
            </a:r>
            <a:endParaRPr lang="el-GR" noProof="0" dirty="0"/>
          </a:p>
        </p:txBody>
      </p:sp>
      <p:sp>
        <p:nvSpPr>
          <p:cNvPr id="12" name="Θέση εικόνας 11"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smtClean="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6" name="Θέση υποσέλιδου 5"/>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5" name="Θέση ημερομηνίας 4"/>
          <p:cNvSpPr>
            <a:spLocks noGrp="1"/>
          </p:cNvSpPr>
          <p:nvPr>
            <p:ph type="dt" sz="half" idx="10"/>
          </p:nvPr>
        </p:nvSpPr>
        <p:spPr/>
        <p:txBody>
          <a:bodyPr rtlCol="0"/>
          <a:lstStyle/>
          <a:p>
            <a:pPr rtl="0"/>
            <a:fld id="{1B856EB7-E197-4E8A-A5D9-A47E400532AA}" type="datetime1">
              <a:rPr lang="el-GR" noProof="0" smtClean="0"/>
              <a:t>20/5/2020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Εικόνα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Θέση τίτλου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el-GR" noProof="0" dirty="0" smtClean="0"/>
              <a:t>Κάντε κλικ για να επεξεργαστείτε το Στυλ κύριου τίτλου</a:t>
            </a:r>
            <a:endParaRPr lang="el-GR" noProof="0" dirty="0"/>
          </a:p>
        </p:txBody>
      </p:sp>
      <p:sp>
        <p:nvSpPr>
          <p:cNvPr id="3" name="Θέση κειμένου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l-GR" dirty="0" smtClean="0"/>
              <a:t>Επεξεργασία στυλ υποδείγματος κειμένου</a:t>
            </a:r>
          </a:p>
          <a:p>
            <a:pPr lvl="1" rtl="0"/>
            <a:r>
              <a:rPr lang="el-GR" noProof="0" dirty="0" smtClean="0"/>
              <a:t>Δεύτερου </a:t>
            </a:r>
            <a:r>
              <a:rPr lang="el-GR" noProof="0" dirty="0"/>
              <a:t>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υποσέλιδου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el-GR" noProof="0" dirty="0" smtClean="0"/>
              <a:t>Προσθήκη υποσέλιδου</a:t>
            </a:r>
            <a:endParaRPr lang="el-GR" noProof="0" dirty="0"/>
          </a:p>
        </p:txBody>
      </p:sp>
      <p:sp>
        <p:nvSpPr>
          <p:cNvPr id="4" name="Θέση ημερομηνίας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D0C062C6-5D47-4B3D-9F43-AEF45327A298}" type="datetime1">
              <a:rPr lang="el-GR" noProof="0" smtClean="0"/>
              <a:t>20/5/2020</a:t>
            </a:fld>
            <a:endParaRPr lang="el-GR" noProof="0" dirty="0"/>
          </a:p>
        </p:txBody>
      </p:sp>
      <p:sp>
        <p:nvSpPr>
          <p:cNvPr id="6" name="Θέση αριθμού διαφάνειας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el-GR" noProof="0" smtClean="0"/>
              <a:pPr/>
              <a:t>‹#›</a:t>
            </a:fld>
            <a:endParaRPr lang="el-GR"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l-GR" dirty="0" smtClean="0">
                <a:latin typeface="Comic Sans MS" panose="030F0702030302020204" pitchFamily="66" charset="0"/>
              </a:rPr>
              <a:t>Γλώσσα (7</a:t>
            </a:r>
            <a:r>
              <a:rPr lang="el-GR" baseline="30000" dirty="0" smtClean="0">
                <a:latin typeface="Comic Sans MS" panose="030F0702030302020204" pitchFamily="66" charset="0"/>
              </a:rPr>
              <a:t>η</a:t>
            </a:r>
            <a:r>
              <a:rPr lang="el-GR" dirty="0" smtClean="0">
                <a:latin typeface="Comic Sans MS" panose="030F0702030302020204" pitchFamily="66" charset="0"/>
              </a:rPr>
              <a:t> εβδομάδα)</a:t>
            </a:r>
            <a:endParaRPr lang="el-GR" dirty="0">
              <a:latin typeface="Comic Sans MS" panose="030F0702030302020204" pitchFamily="66" charset="0"/>
            </a:endParaRPr>
          </a:p>
        </p:txBody>
      </p:sp>
      <p:sp>
        <p:nvSpPr>
          <p:cNvPr id="3" name="Υπότιτλος 2"/>
          <p:cNvSpPr>
            <a:spLocks noGrp="1"/>
          </p:cNvSpPr>
          <p:nvPr>
            <p:ph type="subTitle" idx="1"/>
          </p:nvPr>
        </p:nvSpPr>
        <p:spPr/>
        <p:txBody>
          <a:bodyPr rtlCol="0"/>
          <a:lstStyle/>
          <a:p>
            <a:pPr rtl="0"/>
            <a:r>
              <a:rPr lang="el-GR" dirty="0" smtClean="0">
                <a:latin typeface="Comic Sans MS" panose="030F0702030302020204" pitchFamily="66" charset="0"/>
              </a:rPr>
              <a:t>Α’ τάξη</a:t>
            </a:r>
            <a:endParaRPr lang="el-GR" dirty="0">
              <a:latin typeface="Comic Sans MS" panose="030F0702030302020204" pitchFamily="66" charset="0"/>
            </a:endParaRP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442376" cy="615602"/>
          </a:xfrm>
        </p:spPr>
        <p:txBody>
          <a:bodyPr rtlCol="0">
            <a:normAutofit/>
          </a:bodyPr>
          <a:lstStyle/>
          <a:p>
            <a:pPr rtl="0"/>
            <a:r>
              <a:rPr lang="el-GR" sz="2800" dirty="0" smtClean="0">
                <a:latin typeface="Comic Sans MS" panose="030F0702030302020204" pitchFamily="66" charset="0"/>
              </a:rPr>
              <a:t>Συμπλήρωσε τα κενά σύμφωνα με το κείμενο που διάβασες πριν.</a:t>
            </a:r>
            <a:endParaRPr lang="el-GR" sz="2800" dirty="0">
              <a:latin typeface="Comic Sans MS" panose="030F0702030302020204" pitchFamily="66" charset="0"/>
            </a:endParaRPr>
          </a:p>
        </p:txBody>
      </p:sp>
      <p:sp>
        <p:nvSpPr>
          <p:cNvPr id="5" name="TextBox 4"/>
          <p:cNvSpPr txBox="1"/>
          <p:nvPr/>
        </p:nvSpPr>
        <p:spPr>
          <a:xfrm>
            <a:off x="1703512" y="1502688"/>
            <a:ext cx="8542723" cy="5355312"/>
          </a:xfrm>
          <a:prstGeom prst="rect">
            <a:avLst/>
          </a:prstGeom>
          <a:noFill/>
        </p:spPr>
        <p:txBody>
          <a:bodyPr wrap="none" rtlCol="0">
            <a:spAutoFit/>
          </a:bodyPr>
          <a:lstStyle/>
          <a:p>
            <a:r>
              <a:rPr lang="el-GR" sz="2800" dirty="0" smtClean="0">
                <a:solidFill>
                  <a:srgbClr val="002060"/>
                </a:solidFill>
                <a:latin typeface="Comic Sans MS" panose="030F0702030302020204" pitchFamily="66" charset="0"/>
              </a:rPr>
              <a:t>Στη ____________ μας έχει ένα πάρκο.</a:t>
            </a:r>
          </a:p>
          <a:p>
            <a:endParaRPr lang="el-GR" sz="2800" dirty="0">
              <a:solidFill>
                <a:srgbClr val="002060"/>
              </a:solidFill>
              <a:latin typeface="Comic Sans MS" panose="030F0702030302020204" pitchFamily="66" charset="0"/>
            </a:endParaRPr>
          </a:p>
          <a:p>
            <a:r>
              <a:rPr lang="el-GR" sz="2800" dirty="0" smtClean="0">
                <a:solidFill>
                  <a:srgbClr val="002060"/>
                </a:solidFill>
                <a:latin typeface="Comic Sans MS" panose="030F0702030302020204" pitchFamily="66" charset="0"/>
              </a:rPr>
              <a:t>Στο πάρκο φυτρώνουν όμορφα ____________ .</a:t>
            </a:r>
          </a:p>
          <a:p>
            <a:endParaRPr lang="el-GR" sz="2800" dirty="0">
              <a:solidFill>
                <a:srgbClr val="002060"/>
              </a:solidFill>
              <a:latin typeface="Comic Sans MS" panose="030F0702030302020204" pitchFamily="66" charset="0"/>
            </a:endParaRPr>
          </a:p>
          <a:p>
            <a:r>
              <a:rPr lang="el-GR" sz="2800" dirty="0" smtClean="0">
                <a:solidFill>
                  <a:srgbClr val="002060"/>
                </a:solidFill>
                <a:latin typeface="Comic Sans MS" panose="030F0702030302020204" pitchFamily="66" charset="0"/>
              </a:rPr>
              <a:t>Τα πουλιά κελαηδούν ___________ .</a:t>
            </a:r>
          </a:p>
          <a:p>
            <a:endParaRPr lang="el-GR" sz="2800" dirty="0">
              <a:solidFill>
                <a:srgbClr val="002060"/>
              </a:solidFill>
              <a:latin typeface="Comic Sans MS" panose="030F0702030302020204" pitchFamily="66" charset="0"/>
            </a:endParaRPr>
          </a:p>
          <a:p>
            <a:r>
              <a:rPr lang="el-GR" sz="2800" dirty="0" smtClean="0">
                <a:solidFill>
                  <a:srgbClr val="002060"/>
                </a:solidFill>
                <a:latin typeface="Comic Sans MS" panose="030F0702030302020204" pitchFamily="66" charset="0"/>
              </a:rPr>
              <a:t>Ο Αζόρ παίζει με  το __________  __________ .</a:t>
            </a:r>
          </a:p>
          <a:p>
            <a:endParaRPr lang="el-GR" sz="2800" dirty="0">
              <a:solidFill>
                <a:srgbClr val="002060"/>
              </a:solidFill>
              <a:latin typeface="Comic Sans MS" panose="030F0702030302020204" pitchFamily="66" charset="0"/>
            </a:endParaRPr>
          </a:p>
          <a:p>
            <a:r>
              <a:rPr lang="el-GR" sz="2800" dirty="0" smtClean="0">
                <a:solidFill>
                  <a:srgbClr val="002060"/>
                </a:solidFill>
                <a:latin typeface="Comic Sans MS" panose="030F0702030302020204" pitchFamily="66" charset="0"/>
              </a:rPr>
              <a:t>Τα παιδιά παίζουν διάφορα ____________ .</a:t>
            </a:r>
          </a:p>
          <a:p>
            <a:endParaRPr lang="el-GR" dirty="0">
              <a:solidFill>
                <a:srgbClr val="002060"/>
              </a:solidFill>
            </a:endParaRPr>
          </a:p>
          <a:p>
            <a:endParaRPr lang="el-GR" dirty="0" smtClean="0">
              <a:solidFill>
                <a:srgbClr val="002060"/>
              </a:solidFill>
            </a:endParaRPr>
          </a:p>
          <a:p>
            <a:endParaRPr lang="el-GR" dirty="0"/>
          </a:p>
          <a:p>
            <a:endParaRPr lang="el-GR" dirty="0" smtClean="0"/>
          </a:p>
          <a:p>
            <a:endParaRPr lang="el-GR" dirty="0"/>
          </a:p>
        </p:txBody>
      </p:sp>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smtClean="0">
                <a:solidFill>
                  <a:srgbClr val="0070C0"/>
                </a:solidFill>
                <a:latin typeface="Comic Sans MS" panose="030F0702030302020204" pitchFamily="66" charset="0"/>
              </a:rPr>
              <a:t>Αγαπημένα μου παιδιά!!!</a:t>
            </a:r>
            <a:endParaRPr lang="el-GR" dirty="0">
              <a:solidFill>
                <a:srgbClr val="0070C0"/>
              </a:solidFill>
              <a:latin typeface="Comic Sans MS" panose="030F0702030302020204" pitchFamily="66" charset="0"/>
            </a:endParaRPr>
          </a:p>
        </p:txBody>
      </p:sp>
      <p:sp>
        <p:nvSpPr>
          <p:cNvPr id="3" name="Θέση κειμένου 2"/>
          <p:cNvSpPr>
            <a:spLocks noGrp="1"/>
          </p:cNvSpPr>
          <p:nvPr>
            <p:ph type="body" sz="half" idx="2"/>
          </p:nvPr>
        </p:nvSpPr>
        <p:spPr>
          <a:xfrm>
            <a:off x="7010400" y="2245995"/>
            <a:ext cx="4702224" cy="2194560"/>
          </a:xfrm>
        </p:spPr>
        <p:txBody>
          <a:bodyPr rtlCol="0">
            <a:noAutofit/>
          </a:bodyPr>
          <a:lstStyle/>
          <a:p>
            <a:pPr rtl="0"/>
            <a:r>
              <a:rPr lang="el-GR" sz="2400" dirty="0" smtClean="0">
                <a:solidFill>
                  <a:srgbClr val="0070C0"/>
                </a:solidFill>
                <a:latin typeface="Comic Sans MS" panose="030F0702030302020204" pitchFamily="66" charset="0"/>
              </a:rPr>
              <a:t>Το καλοκαίρι έφτασε νωρίτερα απ’ ότι περιμέναμε… Ελπίζω να απολαμβάνετε τη θάλασσα αλλά να μην ξεχνάτε να ρίχνετε μια ματιά σε αυτά που σας στέλνω.</a:t>
            </a:r>
            <a:endParaRPr lang="el-GR" sz="2400" dirty="0">
              <a:solidFill>
                <a:srgbClr val="0070C0"/>
              </a:solidFill>
              <a:latin typeface="Comic Sans MS" panose="030F0702030302020204" pitchFamily="66" charset="0"/>
            </a:endParaRPr>
          </a:p>
        </p:txBody>
      </p:sp>
      <p:pic>
        <p:nvPicPr>
          <p:cNvPr id="6" name="Θέση εικόνας 7" descr="Δύο μικρά κορίτσια στην παραλία"/>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t="4977" b="4977"/>
          <a:stretch/>
        </p:blipFill>
        <p:spPr>
          <a:xfrm>
            <a:off x="838200" y="1772816"/>
            <a:ext cx="5545832" cy="3168352"/>
          </a:xfrm>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9376" y="548680"/>
            <a:ext cx="11233248" cy="1124744"/>
          </a:xfrm>
        </p:spPr>
        <p:txBody>
          <a:bodyPr>
            <a:normAutofit/>
          </a:bodyPr>
          <a:lstStyle/>
          <a:p>
            <a:r>
              <a:rPr lang="el-GR" sz="2400" dirty="0" smtClean="0">
                <a:solidFill>
                  <a:srgbClr val="002060"/>
                </a:solidFill>
                <a:latin typeface="Comic Sans MS" panose="030F0702030302020204" pitchFamily="66" charset="0"/>
              </a:rPr>
              <a:t>Πριν πας στην επόμενη σελίδα, αντέγραψε τον παρακάτω σύνδεσμο και κάνε επικόλληση στο </a:t>
            </a:r>
            <a:r>
              <a:rPr lang="en-US" sz="2400" dirty="0" smtClean="0">
                <a:solidFill>
                  <a:srgbClr val="002060"/>
                </a:solidFill>
                <a:latin typeface="Comic Sans MS" panose="030F0702030302020204" pitchFamily="66" charset="0"/>
              </a:rPr>
              <a:t>Google </a:t>
            </a:r>
            <a:r>
              <a:rPr lang="el-GR" sz="2400" dirty="0" smtClean="0">
                <a:solidFill>
                  <a:srgbClr val="002060"/>
                </a:solidFill>
                <a:latin typeface="Comic Sans MS" panose="030F0702030302020204" pitchFamily="66" charset="0"/>
              </a:rPr>
              <a:t>για να ακούσεις το αγαπημένο τραγούδι της καλής κυρά- βδομάδας!</a:t>
            </a:r>
            <a:endParaRPr lang="el-GR" sz="2400" dirty="0">
              <a:solidFill>
                <a:srgbClr val="002060"/>
              </a:solidFill>
              <a:latin typeface="Comic Sans MS" panose="030F0702030302020204" pitchFamily="66" charset="0"/>
            </a:endParaRPr>
          </a:p>
        </p:txBody>
      </p:sp>
      <p:sp>
        <p:nvSpPr>
          <p:cNvPr id="3" name="Θέση κειμένου 2"/>
          <p:cNvSpPr>
            <a:spLocks noGrp="1"/>
          </p:cNvSpPr>
          <p:nvPr>
            <p:ph type="body" idx="1"/>
          </p:nvPr>
        </p:nvSpPr>
        <p:spPr/>
        <p:txBody>
          <a:bodyPr/>
          <a:lstStyle/>
          <a:p>
            <a:r>
              <a:rPr lang="en-US" dirty="0">
                <a:solidFill>
                  <a:srgbClr val="002060"/>
                </a:solidFill>
                <a:latin typeface="Comic Sans MS" panose="030F0702030302020204" pitchFamily="66" charset="0"/>
              </a:rPr>
              <a:t>https://safeYouTube.net/w/lCmG</a:t>
            </a:r>
            <a:endParaRPr lang="el-GR"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58019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3"/>
          <a:stretch>
            <a:fillRect/>
          </a:stretch>
        </p:blipFill>
        <p:spPr>
          <a:xfrm>
            <a:off x="335360" y="365126"/>
            <a:ext cx="10153128" cy="6160218"/>
          </a:xfrm>
          <a:prstGeom prst="rect">
            <a:avLst/>
          </a:prstGeom>
        </p:spPr>
      </p:pic>
      <p:sp>
        <p:nvSpPr>
          <p:cNvPr id="6" name="TextBox 5"/>
          <p:cNvSpPr txBox="1"/>
          <p:nvPr/>
        </p:nvSpPr>
        <p:spPr>
          <a:xfrm>
            <a:off x="7896200" y="764704"/>
            <a:ext cx="1980029" cy="369332"/>
          </a:xfrm>
          <a:prstGeom prst="rect">
            <a:avLst/>
          </a:prstGeom>
          <a:noFill/>
        </p:spPr>
        <p:txBody>
          <a:bodyPr wrap="none" rtlCol="0">
            <a:spAutoFit/>
          </a:bodyPr>
          <a:lstStyle/>
          <a:p>
            <a:r>
              <a:rPr lang="el-GR" dirty="0" smtClean="0"/>
              <a:t>  _____________</a:t>
            </a:r>
            <a:endParaRPr lang="el-GR" dirty="0"/>
          </a:p>
        </p:txBody>
      </p:sp>
      <p:sp>
        <p:nvSpPr>
          <p:cNvPr id="7" name="TextBox 6"/>
          <p:cNvSpPr txBox="1"/>
          <p:nvPr/>
        </p:nvSpPr>
        <p:spPr>
          <a:xfrm>
            <a:off x="7896200" y="1700808"/>
            <a:ext cx="2108269" cy="369332"/>
          </a:xfrm>
          <a:prstGeom prst="rect">
            <a:avLst/>
          </a:prstGeom>
          <a:noFill/>
        </p:spPr>
        <p:txBody>
          <a:bodyPr wrap="none" rtlCol="0">
            <a:spAutoFit/>
          </a:bodyPr>
          <a:lstStyle/>
          <a:p>
            <a:r>
              <a:rPr lang="el-GR" dirty="0" smtClean="0"/>
              <a:t>_______________</a:t>
            </a:r>
            <a:endParaRPr lang="el-GR" dirty="0"/>
          </a:p>
        </p:txBody>
      </p:sp>
      <p:sp>
        <p:nvSpPr>
          <p:cNvPr id="8" name="TextBox 7"/>
          <p:cNvSpPr txBox="1"/>
          <p:nvPr/>
        </p:nvSpPr>
        <p:spPr>
          <a:xfrm>
            <a:off x="7896200" y="2492896"/>
            <a:ext cx="2236510" cy="369332"/>
          </a:xfrm>
          <a:prstGeom prst="rect">
            <a:avLst/>
          </a:prstGeom>
          <a:noFill/>
        </p:spPr>
        <p:txBody>
          <a:bodyPr wrap="none" rtlCol="0">
            <a:spAutoFit/>
          </a:bodyPr>
          <a:lstStyle/>
          <a:p>
            <a:r>
              <a:rPr lang="el-GR" dirty="0" smtClean="0"/>
              <a:t>________________</a:t>
            </a:r>
            <a:endParaRPr lang="el-GR" dirty="0"/>
          </a:p>
        </p:txBody>
      </p:sp>
      <p:sp>
        <p:nvSpPr>
          <p:cNvPr id="9" name="TextBox 8"/>
          <p:cNvSpPr txBox="1"/>
          <p:nvPr/>
        </p:nvSpPr>
        <p:spPr>
          <a:xfrm>
            <a:off x="7896200" y="3405822"/>
            <a:ext cx="2108269" cy="369332"/>
          </a:xfrm>
          <a:prstGeom prst="rect">
            <a:avLst/>
          </a:prstGeom>
          <a:noFill/>
        </p:spPr>
        <p:txBody>
          <a:bodyPr wrap="none" rtlCol="0">
            <a:spAutoFit/>
          </a:bodyPr>
          <a:lstStyle/>
          <a:p>
            <a:r>
              <a:rPr lang="el-GR" dirty="0" smtClean="0"/>
              <a:t>_______________</a:t>
            </a:r>
            <a:endParaRPr lang="el-GR" dirty="0"/>
          </a:p>
        </p:txBody>
      </p:sp>
      <p:sp>
        <p:nvSpPr>
          <p:cNvPr id="10" name="TextBox 9"/>
          <p:cNvSpPr txBox="1"/>
          <p:nvPr/>
        </p:nvSpPr>
        <p:spPr>
          <a:xfrm>
            <a:off x="7896200" y="4197910"/>
            <a:ext cx="2108269" cy="369332"/>
          </a:xfrm>
          <a:prstGeom prst="rect">
            <a:avLst/>
          </a:prstGeom>
          <a:noFill/>
        </p:spPr>
        <p:txBody>
          <a:bodyPr wrap="none" rtlCol="0">
            <a:spAutoFit/>
          </a:bodyPr>
          <a:lstStyle/>
          <a:p>
            <a:r>
              <a:rPr lang="el-GR" dirty="0" smtClean="0"/>
              <a:t>_______________</a:t>
            </a:r>
            <a:endParaRPr lang="el-GR" dirty="0"/>
          </a:p>
        </p:txBody>
      </p:sp>
      <p:sp>
        <p:nvSpPr>
          <p:cNvPr id="11" name="TextBox 10"/>
          <p:cNvSpPr txBox="1"/>
          <p:nvPr/>
        </p:nvSpPr>
        <p:spPr>
          <a:xfrm>
            <a:off x="7896200" y="5085184"/>
            <a:ext cx="2236510" cy="369332"/>
          </a:xfrm>
          <a:prstGeom prst="rect">
            <a:avLst/>
          </a:prstGeom>
          <a:noFill/>
        </p:spPr>
        <p:txBody>
          <a:bodyPr wrap="none" rtlCol="0">
            <a:spAutoFit/>
          </a:bodyPr>
          <a:lstStyle/>
          <a:p>
            <a:r>
              <a:rPr lang="el-GR" dirty="0" smtClean="0"/>
              <a:t>________________</a:t>
            </a:r>
            <a:endParaRPr lang="el-GR" dirty="0"/>
          </a:p>
        </p:txBody>
      </p:sp>
      <p:sp>
        <p:nvSpPr>
          <p:cNvPr id="12" name="TextBox 11"/>
          <p:cNvSpPr txBox="1"/>
          <p:nvPr/>
        </p:nvSpPr>
        <p:spPr>
          <a:xfrm>
            <a:off x="8040216" y="5877272"/>
            <a:ext cx="2236510" cy="369332"/>
          </a:xfrm>
          <a:prstGeom prst="rect">
            <a:avLst/>
          </a:prstGeom>
          <a:noFill/>
        </p:spPr>
        <p:txBody>
          <a:bodyPr wrap="none" rtlCol="0">
            <a:spAutoFit/>
          </a:bodyPr>
          <a:lstStyle/>
          <a:p>
            <a:r>
              <a:rPr lang="el-GR" dirty="0" smtClean="0"/>
              <a:t>________________</a:t>
            </a:r>
            <a:endParaRPr lang="el-GR" dirty="0"/>
          </a:p>
        </p:txBody>
      </p:sp>
      <p:sp>
        <p:nvSpPr>
          <p:cNvPr id="2" name="TextBox 1"/>
          <p:cNvSpPr txBox="1"/>
          <p:nvPr/>
        </p:nvSpPr>
        <p:spPr>
          <a:xfrm>
            <a:off x="3071664" y="12454"/>
            <a:ext cx="1843774" cy="523220"/>
          </a:xfrm>
          <a:prstGeom prst="rect">
            <a:avLst/>
          </a:prstGeom>
          <a:noFill/>
        </p:spPr>
        <p:txBody>
          <a:bodyPr wrap="none" rtlCol="0">
            <a:spAutoFit/>
          </a:bodyPr>
          <a:lstStyle/>
          <a:p>
            <a:r>
              <a:rPr lang="el-GR" sz="2800" dirty="0" smtClean="0">
                <a:solidFill>
                  <a:srgbClr val="FF0000"/>
                </a:solidFill>
                <a:latin typeface="Comic Sans MS" panose="030F0702030302020204" pitchFamily="66" charset="0"/>
              </a:rPr>
              <a:t>ΘΕΜΑ 1</a:t>
            </a:r>
            <a:r>
              <a:rPr lang="el-GR" sz="2800" baseline="30000" dirty="0" smtClean="0">
                <a:solidFill>
                  <a:srgbClr val="FF0000"/>
                </a:solidFill>
                <a:latin typeface="Comic Sans MS" panose="030F0702030302020204" pitchFamily="66" charset="0"/>
              </a:rPr>
              <a:t>Ο</a:t>
            </a:r>
            <a:r>
              <a:rPr lang="el-GR" sz="2800" dirty="0" smtClean="0">
                <a:solidFill>
                  <a:srgbClr val="FF0000"/>
                </a:solidFill>
                <a:latin typeface="Comic Sans MS" panose="030F0702030302020204" pitchFamily="66" charset="0"/>
              </a:rPr>
              <a:t> </a:t>
            </a:r>
            <a:endParaRPr lang="el-GR" sz="28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9829800" cy="599212"/>
          </a:xfrm>
        </p:spPr>
        <p:txBody>
          <a:bodyPr rtlCol="0">
            <a:normAutofit fontScale="90000"/>
          </a:bodyPr>
          <a:lstStyle/>
          <a:p>
            <a:pPr rtl="0"/>
            <a:r>
              <a:rPr lang="el-GR" sz="2800" dirty="0" smtClean="0">
                <a:latin typeface="Comic Sans MS" panose="030F0702030302020204" pitchFamily="66" charset="0"/>
              </a:rPr>
              <a:t>Βάλε τα γράμματα στη σωστή σειρά για να σχηματίσεις τις μέρες της εβδομάδας.</a:t>
            </a:r>
            <a:endParaRPr lang="el-GR" sz="2800" dirty="0">
              <a:latin typeface="Comic Sans MS" panose="030F0702030302020204" pitchFamily="66" charset="0"/>
            </a:endParaRPr>
          </a:p>
        </p:txBody>
      </p:sp>
      <p:pic>
        <p:nvPicPr>
          <p:cNvPr id="5" name="Εικόνα 4"/>
          <p:cNvPicPr>
            <a:picLocks noChangeAspect="1"/>
          </p:cNvPicPr>
          <p:nvPr/>
        </p:nvPicPr>
        <p:blipFill>
          <a:blip r:embed="rId3"/>
          <a:stretch>
            <a:fillRect/>
          </a:stretch>
        </p:blipFill>
        <p:spPr>
          <a:xfrm>
            <a:off x="2999656" y="5239970"/>
            <a:ext cx="3790950" cy="457200"/>
          </a:xfrm>
          <a:prstGeom prst="rect">
            <a:avLst/>
          </a:prstGeom>
        </p:spPr>
      </p:pic>
      <p:pic>
        <p:nvPicPr>
          <p:cNvPr id="6" name="Εικόνα 5"/>
          <p:cNvPicPr>
            <a:picLocks noChangeAspect="1"/>
          </p:cNvPicPr>
          <p:nvPr/>
        </p:nvPicPr>
        <p:blipFill>
          <a:blip r:embed="rId4"/>
          <a:stretch>
            <a:fillRect/>
          </a:stretch>
        </p:blipFill>
        <p:spPr>
          <a:xfrm>
            <a:off x="847725" y="1326867"/>
            <a:ext cx="3810000" cy="514350"/>
          </a:xfrm>
          <a:prstGeom prst="rect">
            <a:avLst/>
          </a:prstGeom>
        </p:spPr>
      </p:pic>
      <p:pic>
        <p:nvPicPr>
          <p:cNvPr id="7" name="Εικόνα 6"/>
          <p:cNvPicPr>
            <a:picLocks noChangeAspect="1"/>
          </p:cNvPicPr>
          <p:nvPr/>
        </p:nvPicPr>
        <p:blipFill>
          <a:blip r:embed="rId5"/>
          <a:stretch>
            <a:fillRect/>
          </a:stretch>
        </p:blipFill>
        <p:spPr>
          <a:xfrm>
            <a:off x="6582612" y="978320"/>
            <a:ext cx="2705100" cy="504825"/>
          </a:xfrm>
          <a:prstGeom prst="rect">
            <a:avLst/>
          </a:prstGeom>
        </p:spPr>
      </p:pic>
      <p:pic>
        <p:nvPicPr>
          <p:cNvPr id="8" name="Εικόνα 7"/>
          <p:cNvPicPr>
            <a:picLocks noChangeAspect="1"/>
          </p:cNvPicPr>
          <p:nvPr/>
        </p:nvPicPr>
        <p:blipFill>
          <a:blip r:embed="rId6"/>
          <a:stretch>
            <a:fillRect/>
          </a:stretch>
        </p:blipFill>
        <p:spPr>
          <a:xfrm>
            <a:off x="695400" y="2731778"/>
            <a:ext cx="3819525" cy="504825"/>
          </a:xfrm>
          <a:prstGeom prst="rect">
            <a:avLst/>
          </a:prstGeom>
        </p:spPr>
      </p:pic>
      <p:pic>
        <p:nvPicPr>
          <p:cNvPr id="9" name="Εικόνα 8"/>
          <p:cNvPicPr>
            <a:picLocks noChangeAspect="1"/>
          </p:cNvPicPr>
          <p:nvPr/>
        </p:nvPicPr>
        <p:blipFill>
          <a:blip r:embed="rId7"/>
          <a:stretch>
            <a:fillRect/>
          </a:stretch>
        </p:blipFill>
        <p:spPr>
          <a:xfrm>
            <a:off x="6556621" y="2440048"/>
            <a:ext cx="3267075" cy="523875"/>
          </a:xfrm>
          <a:prstGeom prst="rect">
            <a:avLst/>
          </a:prstGeom>
        </p:spPr>
      </p:pic>
      <p:pic>
        <p:nvPicPr>
          <p:cNvPr id="10" name="Εικόνα 9"/>
          <p:cNvPicPr>
            <a:picLocks noChangeAspect="1"/>
          </p:cNvPicPr>
          <p:nvPr/>
        </p:nvPicPr>
        <p:blipFill>
          <a:blip r:embed="rId8"/>
          <a:stretch>
            <a:fillRect/>
          </a:stretch>
        </p:blipFill>
        <p:spPr>
          <a:xfrm>
            <a:off x="847722" y="4084566"/>
            <a:ext cx="4914900" cy="514350"/>
          </a:xfrm>
          <a:prstGeom prst="rect">
            <a:avLst/>
          </a:prstGeom>
        </p:spPr>
      </p:pic>
      <p:pic>
        <p:nvPicPr>
          <p:cNvPr id="11" name="Εικόνα 10"/>
          <p:cNvPicPr>
            <a:picLocks noChangeAspect="1"/>
          </p:cNvPicPr>
          <p:nvPr/>
        </p:nvPicPr>
        <p:blipFill>
          <a:blip r:embed="rId9"/>
          <a:stretch>
            <a:fillRect/>
          </a:stretch>
        </p:blipFill>
        <p:spPr>
          <a:xfrm>
            <a:off x="6614972" y="3934808"/>
            <a:ext cx="3838575" cy="504825"/>
          </a:xfrm>
          <a:prstGeom prst="rect">
            <a:avLst/>
          </a:prstGeom>
        </p:spPr>
      </p:pic>
      <p:graphicFrame>
        <p:nvGraphicFramePr>
          <p:cNvPr id="12" name="Πίνακας 11"/>
          <p:cNvGraphicFramePr>
            <a:graphicFrameLocks noGrp="1"/>
          </p:cNvGraphicFramePr>
          <p:nvPr>
            <p:extLst>
              <p:ext uri="{D42A27DB-BD31-4B8C-83A1-F6EECF244321}">
                <p14:modId xmlns:p14="http://schemas.microsoft.com/office/powerpoint/2010/main" val="3769738959"/>
              </p:ext>
            </p:extLst>
          </p:nvPr>
        </p:nvGraphicFramePr>
        <p:xfrm>
          <a:off x="852739" y="1861994"/>
          <a:ext cx="3810002" cy="524112"/>
        </p:xfrm>
        <a:graphic>
          <a:graphicData uri="http://schemas.openxmlformats.org/drawingml/2006/table">
            <a:tbl>
              <a:tblPr firstRow="1" bandRow="1">
                <a:tableStyleId>{5DA37D80-6434-44D0-A028-1B22A696006F}</a:tableStyleId>
              </a:tblPr>
              <a:tblGrid>
                <a:gridCol w="544286">
                  <a:extLst>
                    <a:ext uri="{9D8B030D-6E8A-4147-A177-3AD203B41FA5}">
                      <a16:colId xmlns:a16="http://schemas.microsoft.com/office/drawing/2014/main" val="2693226579"/>
                    </a:ext>
                  </a:extLst>
                </a:gridCol>
                <a:gridCol w="544286">
                  <a:extLst>
                    <a:ext uri="{9D8B030D-6E8A-4147-A177-3AD203B41FA5}">
                      <a16:colId xmlns:a16="http://schemas.microsoft.com/office/drawing/2014/main" val="672401530"/>
                    </a:ext>
                  </a:extLst>
                </a:gridCol>
                <a:gridCol w="544286">
                  <a:extLst>
                    <a:ext uri="{9D8B030D-6E8A-4147-A177-3AD203B41FA5}">
                      <a16:colId xmlns:a16="http://schemas.microsoft.com/office/drawing/2014/main" val="1533684244"/>
                    </a:ext>
                  </a:extLst>
                </a:gridCol>
                <a:gridCol w="544286">
                  <a:extLst>
                    <a:ext uri="{9D8B030D-6E8A-4147-A177-3AD203B41FA5}">
                      <a16:colId xmlns:a16="http://schemas.microsoft.com/office/drawing/2014/main" val="3737205145"/>
                    </a:ext>
                  </a:extLst>
                </a:gridCol>
                <a:gridCol w="544286">
                  <a:extLst>
                    <a:ext uri="{9D8B030D-6E8A-4147-A177-3AD203B41FA5}">
                      <a16:colId xmlns:a16="http://schemas.microsoft.com/office/drawing/2014/main" val="513498708"/>
                    </a:ext>
                  </a:extLst>
                </a:gridCol>
                <a:gridCol w="544286">
                  <a:extLst>
                    <a:ext uri="{9D8B030D-6E8A-4147-A177-3AD203B41FA5}">
                      <a16:colId xmlns:a16="http://schemas.microsoft.com/office/drawing/2014/main" val="1642585094"/>
                    </a:ext>
                  </a:extLst>
                </a:gridCol>
                <a:gridCol w="544286">
                  <a:extLst>
                    <a:ext uri="{9D8B030D-6E8A-4147-A177-3AD203B41FA5}">
                      <a16:colId xmlns:a16="http://schemas.microsoft.com/office/drawing/2014/main" val="982194875"/>
                    </a:ext>
                  </a:extLst>
                </a:gridCol>
              </a:tblGrid>
              <a:tr h="524112">
                <a:tc>
                  <a:txBody>
                    <a:bodyPr/>
                    <a:lstStyle/>
                    <a:p>
                      <a:endParaRPr lang="el-GR" dirty="0"/>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3861578918"/>
                  </a:ext>
                </a:extLst>
              </a:tr>
            </a:tbl>
          </a:graphicData>
        </a:graphic>
      </p:graphicFrame>
      <p:graphicFrame>
        <p:nvGraphicFramePr>
          <p:cNvPr id="13" name="Πίνακας 12"/>
          <p:cNvGraphicFramePr>
            <a:graphicFrameLocks noGrp="1"/>
          </p:cNvGraphicFramePr>
          <p:nvPr>
            <p:extLst>
              <p:ext uri="{D42A27DB-BD31-4B8C-83A1-F6EECF244321}">
                <p14:modId xmlns:p14="http://schemas.microsoft.com/office/powerpoint/2010/main" val="1797252304"/>
              </p:ext>
            </p:extLst>
          </p:nvPr>
        </p:nvGraphicFramePr>
        <p:xfrm>
          <a:off x="710588" y="3238653"/>
          <a:ext cx="3810002" cy="552184"/>
        </p:xfrm>
        <a:graphic>
          <a:graphicData uri="http://schemas.openxmlformats.org/drawingml/2006/table">
            <a:tbl>
              <a:tblPr firstRow="1" bandRow="1">
                <a:tableStyleId>{5DA37D80-6434-44D0-A028-1B22A696006F}</a:tableStyleId>
              </a:tblPr>
              <a:tblGrid>
                <a:gridCol w="544286">
                  <a:extLst>
                    <a:ext uri="{9D8B030D-6E8A-4147-A177-3AD203B41FA5}">
                      <a16:colId xmlns:a16="http://schemas.microsoft.com/office/drawing/2014/main" val="2693226579"/>
                    </a:ext>
                  </a:extLst>
                </a:gridCol>
                <a:gridCol w="544286">
                  <a:extLst>
                    <a:ext uri="{9D8B030D-6E8A-4147-A177-3AD203B41FA5}">
                      <a16:colId xmlns:a16="http://schemas.microsoft.com/office/drawing/2014/main" val="672401530"/>
                    </a:ext>
                  </a:extLst>
                </a:gridCol>
                <a:gridCol w="544286">
                  <a:extLst>
                    <a:ext uri="{9D8B030D-6E8A-4147-A177-3AD203B41FA5}">
                      <a16:colId xmlns:a16="http://schemas.microsoft.com/office/drawing/2014/main" val="1533684244"/>
                    </a:ext>
                  </a:extLst>
                </a:gridCol>
                <a:gridCol w="544286">
                  <a:extLst>
                    <a:ext uri="{9D8B030D-6E8A-4147-A177-3AD203B41FA5}">
                      <a16:colId xmlns:a16="http://schemas.microsoft.com/office/drawing/2014/main" val="3737205145"/>
                    </a:ext>
                  </a:extLst>
                </a:gridCol>
                <a:gridCol w="544286">
                  <a:extLst>
                    <a:ext uri="{9D8B030D-6E8A-4147-A177-3AD203B41FA5}">
                      <a16:colId xmlns:a16="http://schemas.microsoft.com/office/drawing/2014/main" val="513498708"/>
                    </a:ext>
                  </a:extLst>
                </a:gridCol>
                <a:gridCol w="544286">
                  <a:extLst>
                    <a:ext uri="{9D8B030D-6E8A-4147-A177-3AD203B41FA5}">
                      <a16:colId xmlns:a16="http://schemas.microsoft.com/office/drawing/2014/main" val="1642585094"/>
                    </a:ext>
                  </a:extLst>
                </a:gridCol>
                <a:gridCol w="544286">
                  <a:extLst>
                    <a:ext uri="{9D8B030D-6E8A-4147-A177-3AD203B41FA5}">
                      <a16:colId xmlns:a16="http://schemas.microsoft.com/office/drawing/2014/main" val="982194875"/>
                    </a:ext>
                  </a:extLst>
                </a:gridCol>
              </a:tblGrid>
              <a:tr h="552184">
                <a:tc>
                  <a:txBody>
                    <a:bodyPr/>
                    <a:lstStyle/>
                    <a:p>
                      <a:endParaRPr lang="el-GR" dirty="0"/>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3861578918"/>
                  </a:ext>
                </a:extLst>
              </a:tr>
            </a:tbl>
          </a:graphicData>
        </a:graphic>
      </p:graphicFrame>
      <p:graphicFrame>
        <p:nvGraphicFramePr>
          <p:cNvPr id="14" name="Πίνακας 13"/>
          <p:cNvGraphicFramePr>
            <a:graphicFrameLocks noGrp="1"/>
          </p:cNvGraphicFramePr>
          <p:nvPr>
            <p:extLst>
              <p:ext uri="{D42A27DB-BD31-4B8C-83A1-F6EECF244321}">
                <p14:modId xmlns:p14="http://schemas.microsoft.com/office/powerpoint/2010/main" val="3403053108"/>
              </p:ext>
            </p:extLst>
          </p:nvPr>
        </p:nvGraphicFramePr>
        <p:xfrm>
          <a:off x="6616635" y="4439633"/>
          <a:ext cx="3810002" cy="524112"/>
        </p:xfrm>
        <a:graphic>
          <a:graphicData uri="http://schemas.openxmlformats.org/drawingml/2006/table">
            <a:tbl>
              <a:tblPr firstRow="1" bandRow="1">
                <a:tableStyleId>{5DA37D80-6434-44D0-A028-1B22A696006F}</a:tableStyleId>
              </a:tblPr>
              <a:tblGrid>
                <a:gridCol w="544286">
                  <a:extLst>
                    <a:ext uri="{9D8B030D-6E8A-4147-A177-3AD203B41FA5}">
                      <a16:colId xmlns:a16="http://schemas.microsoft.com/office/drawing/2014/main" val="2693226579"/>
                    </a:ext>
                  </a:extLst>
                </a:gridCol>
                <a:gridCol w="544286">
                  <a:extLst>
                    <a:ext uri="{9D8B030D-6E8A-4147-A177-3AD203B41FA5}">
                      <a16:colId xmlns:a16="http://schemas.microsoft.com/office/drawing/2014/main" val="672401530"/>
                    </a:ext>
                  </a:extLst>
                </a:gridCol>
                <a:gridCol w="544286">
                  <a:extLst>
                    <a:ext uri="{9D8B030D-6E8A-4147-A177-3AD203B41FA5}">
                      <a16:colId xmlns:a16="http://schemas.microsoft.com/office/drawing/2014/main" val="1533684244"/>
                    </a:ext>
                  </a:extLst>
                </a:gridCol>
                <a:gridCol w="544286">
                  <a:extLst>
                    <a:ext uri="{9D8B030D-6E8A-4147-A177-3AD203B41FA5}">
                      <a16:colId xmlns:a16="http://schemas.microsoft.com/office/drawing/2014/main" val="3737205145"/>
                    </a:ext>
                  </a:extLst>
                </a:gridCol>
                <a:gridCol w="544286">
                  <a:extLst>
                    <a:ext uri="{9D8B030D-6E8A-4147-A177-3AD203B41FA5}">
                      <a16:colId xmlns:a16="http://schemas.microsoft.com/office/drawing/2014/main" val="513498708"/>
                    </a:ext>
                  </a:extLst>
                </a:gridCol>
                <a:gridCol w="544286">
                  <a:extLst>
                    <a:ext uri="{9D8B030D-6E8A-4147-A177-3AD203B41FA5}">
                      <a16:colId xmlns:a16="http://schemas.microsoft.com/office/drawing/2014/main" val="1642585094"/>
                    </a:ext>
                  </a:extLst>
                </a:gridCol>
                <a:gridCol w="544286">
                  <a:extLst>
                    <a:ext uri="{9D8B030D-6E8A-4147-A177-3AD203B41FA5}">
                      <a16:colId xmlns:a16="http://schemas.microsoft.com/office/drawing/2014/main" val="982194875"/>
                    </a:ext>
                  </a:extLst>
                </a:gridCol>
              </a:tblGrid>
              <a:tr h="524112">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3861578918"/>
                  </a:ext>
                </a:extLst>
              </a:tr>
            </a:tbl>
          </a:graphicData>
        </a:graphic>
      </p:graphicFrame>
      <p:graphicFrame>
        <p:nvGraphicFramePr>
          <p:cNvPr id="15" name="Πίνακας 14"/>
          <p:cNvGraphicFramePr>
            <a:graphicFrameLocks noGrp="1"/>
          </p:cNvGraphicFramePr>
          <p:nvPr>
            <p:extLst>
              <p:ext uri="{D42A27DB-BD31-4B8C-83A1-F6EECF244321}">
                <p14:modId xmlns:p14="http://schemas.microsoft.com/office/powerpoint/2010/main" val="3660859042"/>
              </p:ext>
            </p:extLst>
          </p:nvPr>
        </p:nvGraphicFramePr>
        <p:xfrm>
          <a:off x="6574585" y="1503561"/>
          <a:ext cx="2713130" cy="370840"/>
        </p:xfrm>
        <a:graphic>
          <a:graphicData uri="http://schemas.openxmlformats.org/drawingml/2006/table">
            <a:tbl>
              <a:tblPr firstRow="1" bandRow="1">
                <a:tableStyleId>{8A107856-5554-42FB-B03E-39F5DBC370BA}</a:tableStyleId>
              </a:tblPr>
              <a:tblGrid>
                <a:gridCol w="542626">
                  <a:extLst>
                    <a:ext uri="{9D8B030D-6E8A-4147-A177-3AD203B41FA5}">
                      <a16:colId xmlns:a16="http://schemas.microsoft.com/office/drawing/2014/main" val="1121395411"/>
                    </a:ext>
                  </a:extLst>
                </a:gridCol>
                <a:gridCol w="542626">
                  <a:extLst>
                    <a:ext uri="{9D8B030D-6E8A-4147-A177-3AD203B41FA5}">
                      <a16:colId xmlns:a16="http://schemas.microsoft.com/office/drawing/2014/main" val="4247885672"/>
                    </a:ext>
                  </a:extLst>
                </a:gridCol>
                <a:gridCol w="542626">
                  <a:extLst>
                    <a:ext uri="{9D8B030D-6E8A-4147-A177-3AD203B41FA5}">
                      <a16:colId xmlns:a16="http://schemas.microsoft.com/office/drawing/2014/main" val="2113562739"/>
                    </a:ext>
                  </a:extLst>
                </a:gridCol>
                <a:gridCol w="542626">
                  <a:extLst>
                    <a:ext uri="{9D8B030D-6E8A-4147-A177-3AD203B41FA5}">
                      <a16:colId xmlns:a16="http://schemas.microsoft.com/office/drawing/2014/main" val="1276233566"/>
                    </a:ext>
                  </a:extLst>
                </a:gridCol>
                <a:gridCol w="542626">
                  <a:extLst>
                    <a:ext uri="{9D8B030D-6E8A-4147-A177-3AD203B41FA5}">
                      <a16:colId xmlns:a16="http://schemas.microsoft.com/office/drawing/2014/main" val="3506582386"/>
                    </a:ext>
                  </a:extLst>
                </a:gridCol>
              </a:tblGrid>
              <a:tr h="370840">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894412299"/>
                  </a:ext>
                </a:extLst>
              </a:tr>
            </a:tbl>
          </a:graphicData>
        </a:graphic>
      </p:graphicFrame>
      <p:graphicFrame>
        <p:nvGraphicFramePr>
          <p:cNvPr id="16" name="Πίνακας 15"/>
          <p:cNvGraphicFramePr>
            <a:graphicFrameLocks noGrp="1"/>
          </p:cNvGraphicFramePr>
          <p:nvPr>
            <p:extLst>
              <p:ext uri="{D42A27DB-BD31-4B8C-83A1-F6EECF244321}">
                <p14:modId xmlns:p14="http://schemas.microsoft.com/office/powerpoint/2010/main" val="3492503170"/>
              </p:ext>
            </p:extLst>
          </p:nvPr>
        </p:nvGraphicFramePr>
        <p:xfrm>
          <a:off x="2999656" y="5697170"/>
          <a:ext cx="3810002" cy="524112"/>
        </p:xfrm>
        <a:graphic>
          <a:graphicData uri="http://schemas.openxmlformats.org/drawingml/2006/table">
            <a:tbl>
              <a:tblPr firstRow="1" bandRow="1">
                <a:tableStyleId>{5DA37D80-6434-44D0-A028-1B22A696006F}</a:tableStyleId>
              </a:tblPr>
              <a:tblGrid>
                <a:gridCol w="544286">
                  <a:extLst>
                    <a:ext uri="{9D8B030D-6E8A-4147-A177-3AD203B41FA5}">
                      <a16:colId xmlns:a16="http://schemas.microsoft.com/office/drawing/2014/main" val="2693226579"/>
                    </a:ext>
                  </a:extLst>
                </a:gridCol>
                <a:gridCol w="544286">
                  <a:extLst>
                    <a:ext uri="{9D8B030D-6E8A-4147-A177-3AD203B41FA5}">
                      <a16:colId xmlns:a16="http://schemas.microsoft.com/office/drawing/2014/main" val="672401530"/>
                    </a:ext>
                  </a:extLst>
                </a:gridCol>
                <a:gridCol w="544286">
                  <a:extLst>
                    <a:ext uri="{9D8B030D-6E8A-4147-A177-3AD203B41FA5}">
                      <a16:colId xmlns:a16="http://schemas.microsoft.com/office/drawing/2014/main" val="1533684244"/>
                    </a:ext>
                  </a:extLst>
                </a:gridCol>
                <a:gridCol w="544286">
                  <a:extLst>
                    <a:ext uri="{9D8B030D-6E8A-4147-A177-3AD203B41FA5}">
                      <a16:colId xmlns:a16="http://schemas.microsoft.com/office/drawing/2014/main" val="3737205145"/>
                    </a:ext>
                  </a:extLst>
                </a:gridCol>
                <a:gridCol w="544286">
                  <a:extLst>
                    <a:ext uri="{9D8B030D-6E8A-4147-A177-3AD203B41FA5}">
                      <a16:colId xmlns:a16="http://schemas.microsoft.com/office/drawing/2014/main" val="513498708"/>
                    </a:ext>
                  </a:extLst>
                </a:gridCol>
                <a:gridCol w="544286">
                  <a:extLst>
                    <a:ext uri="{9D8B030D-6E8A-4147-A177-3AD203B41FA5}">
                      <a16:colId xmlns:a16="http://schemas.microsoft.com/office/drawing/2014/main" val="1642585094"/>
                    </a:ext>
                  </a:extLst>
                </a:gridCol>
                <a:gridCol w="544286">
                  <a:extLst>
                    <a:ext uri="{9D8B030D-6E8A-4147-A177-3AD203B41FA5}">
                      <a16:colId xmlns:a16="http://schemas.microsoft.com/office/drawing/2014/main" val="982194875"/>
                    </a:ext>
                  </a:extLst>
                </a:gridCol>
              </a:tblGrid>
              <a:tr h="524112">
                <a:tc>
                  <a:txBody>
                    <a:bodyPr/>
                    <a:lstStyle/>
                    <a:p>
                      <a:endParaRPr lang="el-GR" dirty="0"/>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3861578918"/>
                  </a:ext>
                </a:extLst>
              </a:tr>
            </a:tbl>
          </a:graphicData>
        </a:graphic>
      </p:graphicFrame>
      <p:graphicFrame>
        <p:nvGraphicFramePr>
          <p:cNvPr id="17" name="Πίνακας 16"/>
          <p:cNvGraphicFramePr>
            <a:graphicFrameLocks noGrp="1"/>
          </p:cNvGraphicFramePr>
          <p:nvPr>
            <p:extLst>
              <p:ext uri="{D42A27DB-BD31-4B8C-83A1-F6EECF244321}">
                <p14:modId xmlns:p14="http://schemas.microsoft.com/office/powerpoint/2010/main" val="4280101363"/>
              </p:ext>
            </p:extLst>
          </p:nvPr>
        </p:nvGraphicFramePr>
        <p:xfrm>
          <a:off x="6571545" y="2973726"/>
          <a:ext cx="3267078" cy="555844"/>
        </p:xfrm>
        <a:graphic>
          <a:graphicData uri="http://schemas.openxmlformats.org/drawingml/2006/table">
            <a:tbl>
              <a:tblPr firstRow="1" bandRow="1">
                <a:tableStyleId>{8A107856-5554-42FB-B03E-39F5DBC370BA}</a:tableStyleId>
              </a:tblPr>
              <a:tblGrid>
                <a:gridCol w="544513">
                  <a:extLst>
                    <a:ext uri="{9D8B030D-6E8A-4147-A177-3AD203B41FA5}">
                      <a16:colId xmlns:a16="http://schemas.microsoft.com/office/drawing/2014/main" val="366885885"/>
                    </a:ext>
                  </a:extLst>
                </a:gridCol>
                <a:gridCol w="544513">
                  <a:extLst>
                    <a:ext uri="{9D8B030D-6E8A-4147-A177-3AD203B41FA5}">
                      <a16:colId xmlns:a16="http://schemas.microsoft.com/office/drawing/2014/main" val="3863271278"/>
                    </a:ext>
                  </a:extLst>
                </a:gridCol>
                <a:gridCol w="544513">
                  <a:extLst>
                    <a:ext uri="{9D8B030D-6E8A-4147-A177-3AD203B41FA5}">
                      <a16:colId xmlns:a16="http://schemas.microsoft.com/office/drawing/2014/main" val="2711357522"/>
                    </a:ext>
                  </a:extLst>
                </a:gridCol>
                <a:gridCol w="544513">
                  <a:extLst>
                    <a:ext uri="{9D8B030D-6E8A-4147-A177-3AD203B41FA5}">
                      <a16:colId xmlns:a16="http://schemas.microsoft.com/office/drawing/2014/main" val="3308765741"/>
                    </a:ext>
                  </a:extLst>
                </a:gridCol>
                <a:gridCol w="544513">
                  <a:extLst>
                    <a:ext uri="{9D8B030D-6E8A-4147-A177-3AD203B41FA5}">
                      <a16:colId xmlns:a16="http://schemas.microsoft.com/office/drawing/2014/main" val="3949338624"/>
                    </a:ext>
                  </a:extLst>
                </a:gridCol>
                <a:gridCol w="544513">
                  <a:extLst>
                    <a:ext uri="{9D8B030D-6E8A-4147-A177-3AD203B41FA5}">
                      <a16:colId xmlns:a16="http://schemas.microsoft.com/office/drawing/2014/main" val="3870769927"/>
                    </a:ext>
                  </a:extLst>
                </a:gridCol>
              </a:tblGrid>
              <a:tr h="555844">
                <a:tc>
                  <a:txBody>
                    <a:bodyPr/>
                    <a:lstStyle/>
                    <a:p>
                      <a:endParaRPr lang="el-GR" dirty="0"/>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1486651623"/>
                  </a:ext>
                </a:extLst>
              </a:tr>
            </a:tbl>
          </a:graphicData>
        </a:graphic>
      </p:graphicFrame>
      <p:graphicFrame>
        <p:nvGraphicFramePr>
          <p:cNvPr id="18" name="Πίνακας 17"/>
          <p:cNvGraphicFramePr>
            <a:graphicFrameLocks noGrp="1"/>
          </p:cNvGraphicFramePr>
          <p:nvPr>
            <p:extLst>
              <p:ext uri="{D42A27DB-BD31-4B8C-83A1-F6EECF244321}">
                <p14:modId xmlns:p14="http://schemas.microsoft.com/office/powerpoint/2010/main" val="2653333387"/>
              </p:ext>
            </p:extLst>
          </p:nvPr>
        </p:nvGraphicFramePr>
        <p:xfrm>
          <a:off x="847722" y="4621958"/>
          <a:ext cx="4905376" cy="405000"/>
        </p:xfrm>
        <a:graphic>
          <a:graphicData uri="http://schemas.openxmlformats.org/drawingml/2006/table">
            <a:tbl>
              <a:tblPr firstRow="1" bandRow="1">
                <a:tableStyleId>{8A107856-5554-42FB-B03E-39F5DBC370BA}</a:tableStyleId>
              </a:tblPr>
              <a:tblGrid>
                <a:gridCol w="613172">
                  <a:extLst>
                    <a:ext uri="{9D8B030D-6E8A-4147-A177-3AD203B41FA5}">
                      <a16:colId xmlns:a16="http://schemas.microsoft.com/office/drawing/2014/main" val="2169547369"/>
                    </a:ext>
                  </a:extLst>
                </a:gridCol>
                <a:gridCol w="613172">
                  <a:extLst>
                    <a:ext uri="{9D8B030D-6E8A-4147-A177-3AD203B41FA5}">
                      <a16:colId xmlns:a16="http://schemas.microsoft.com/office/drawing/2014/main" val="2444770236"/>
                    </a:ext>
                  </a:extLst>
                </a:gridCol>
                <a:gridCol w="613172">
                  <a:extLst>
                    <a:ext uri="{9D8B030D-6E8A-4147-A177-3AD203B41FA5}">
                      <a16:colId xmlns:a16="http://schemas.microsoft.com/office/drawing/2014/main" val="143171703"/>
                    </a:ext>
                  </a:extLst>
                </a:gridCol>
                <a:gridCol w="613172">
                  <a:extLst>
                    <a:ext uri="{9D8B030D-6E8A-4147-A177-3AD203B41FA5}">
                      <a16:colId xmlns:a16="http://schemas.microsoft.com/office/drawing/2014/main" val="1775071381"/>
                    </a:ext>
                  </a:extLst>
                </a:gridCol>
                <a:gridCol w="613172">
                  <a:extLst>
                    <a:ext uri="{9D8B030D-6E8A-4147-A177-3AD203B41FA5}">
                      <a16:colId xmlns:a16="http://schemas.microsoft.com/office/drawing/2014/main" val="1741078367"/>
                    </a:ext>
                  </a:extLst>
                </a:gridCol>
                <a:gridCol w="613172">
                  <a:extLst>
                    <a:ext uri="{9D8B030D-6E8A-4147-A177-3AD203B41FA5}">
                      <a16:colId xmlns:a16="http://schemas.microsoft.com/office/drawing/2014/main" val="1605111793"/>
                    </a:ext>
                  </a:extLst>
                </a:gridCol>
                <a:gridCol w="613172">
                  <a:extLst>
                    <a:ext uri="{9D8B030D-6E8A-4147-A177-3AD203B41FA5}">
                      <a16:colId xmlns:a16="http://schemas.microsoft.com/office/drawing/2014/main" val="3153393506"/>
                    </a:ext>
                  </a:extLst>
                </a:gridCol>
                <a:gridCol w="613172">
                  <a:extLst>
                    <a:ext uri="{9D8B030D-6E8A-4147-A177-3AD203B41FA5}">
                      <a16:colId xmlns:a16="http://schemas.microsoft.com/office/drawing/2014/main" val="2787598390"/>
                    </a:ext>
                  </a:extLst>
                </a:gridCol>
              </a:tblGrid>
              <a:tr h="405000">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3706873622"/>
                  </a:ext>
                </a:extLst>
              </a:tr>
            </a:tbl>
          </a:graphicData>
        </a:graphic>
      </p:graphicFrame>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9376" y="81905"/>
            <a:ext cx="9829800" cy="1296144"/>
          </a:xfrm>
        </p:spPr>
        <p:txBody>
          <a:bodyPr rtlCol="0">
            <a:normAutofit fontScale="90000"/>
          </a:bodyPr>
          <a:lstStyle/>
          <a:p>
            <a:pPr rtl="0"/>
            <a:r>
              <a:rPr lang="el-GR" dirty="0" smtClean="0">
                <a:solidFill>
                  <a:srgbClr val="002060"/>
                </a:solidFill>
                <a:latin typeface="Comic Sans MS" panose="030F0702030302020204" pitchFamily="66" charset="0"/>
              </a:rPr>
              <a:t>Βρίσκω ποια είναι η επόμενη μέρα.</a:t>
            </a:r>
            <a:br>
              <a:rPr lang="el-GR" dirty="0" smtClean="0">
                <a:solidFill>
                  <a:srgbClr val="002060"/>
                </a:solidFill>
                <a:latin typeface="Comic Sans MS" panose="030F0702030302020204" pitchFamily="66" charset="0"/>
              </a:rPr>
            </a:br>
            <a:r>
              <a:rPr lang="el-GR" dirty="0" smtClean="0">
                <a:solidFill>
                  <a:srgbClr val="002060"/>
                </a:solidFill>
                <a:latin typeface="Comic Sans MS" panose="030F0702030302020204" pitchFamily="66" charset="0"/>
              </a:rPr>
              <a:t>Πρόσεξε! Στη διπλανή εικόνα είναι</a:t>
            </a:r>
            <a:br>
              <a:rPr lang="el-GR" dirty="0" smtClean="0">
                <a:solidFill>
                  <a:srgbClr val="002060"/>
                </a:solidFill>
                <a:latin typeface="Comic Sans MS" panose="030F0702030302020204" pitchFamily="66" charset="0"/>
              </a:rPr>
            </a:br>
            <a:r>
              <a:rPr lang="el-GR" dirty="0" smtClean="0">
                <a:solidFill>
                  <a:srgbClr val="002060"/>
                </a:solidFill>
                <a:latin typeface="Comic Sans MS" panose="030F0702030302020204" pitchFamily="66" charset="0"/>
              </a:rPr>
              <a:t>ανακατεμένες για να σε μπερδέψουν!!!</a:t>
            </a:r>
            <a:endParaRPr lang="el-GR" dirty="0">
              <a:solidFill>
                <a:srgbClr val="002060"/>
              </a:solidFill>
              <a:latin typeface="Comic Sans MS" panose="030F0702030302020204" pitchFamily="66" charset="0"/>
            </a:endParaRPr>
          </a:p>
        </p:txBody>
      </p:sp>
      <p:sp>
        <p:nvSpPr>
          <p:cNvPr id="6" name="Θέση περιεχομένου 5"/>
          <p:cNvSpPr>
            <a:spLocks noGrp="1"/>
          </p:cNvSpPr>
          <p:nvPr>
            <p:ph sz="quarter" idx="4"/>
          </p:nvPr>
        </p:nvSpPr>
        <p:spPr>
          <a:xfrm>
            <a:off x="767408" y="1700808"/>
            <a:ext cx="6193904" cy="3672408"/>
          </a:xfrm>
        </p:spPr>
        <p:txBody>
          <a:bodyPr rtlCol="0">
            <a:normAutofit/>
          </a:bodyPr>
          <a:lstStyle/>
          <a:p>
            <a:pPr rtl="0"/>
            <a:r>
              <a:rPr lang="el-GR" dirty="0" smtClean="0">
                <a:latin typeface="Comic Sans MS" panose="030F0702030302020204" pitchFamily="66" charset="0"/>
              </a:rPr>
              <a:t>Δευτέρα, Τρίτη, Τετάρτη, _________</a:t>
            </a:r>
          </a:p>
          <a:p>
            <a:pPr rtl="0"/>
            <a:r>
              <a:rPr lang="el-GR" dirty="0" smtClean="0">
                <a:latin typeface="Comic Sans MS" panose="030F0702030302020204" pitchFamily="66" charset="0"/>
              </a:rPr>
              <a:t>Τρίτη, Τετάρτη, Πέμπτη, _________</a:t>
            </a:r>
          </a:p>
          <a:p>
            <a:pPr rtl="0"/>
            <a:r>
              <a:rPr lang="el-GR" dirty="0" smtClean="0">
                <a:latin typeface="Comic Sans MS" panose="030F0702030302020204" pitchFamily="66" charset="0"/>
              </a:rPr>
              <a:t>Σάββατο, Κυριακή, Δευτέρα, ________</a:t>
            </a:r>
          </a:p>
          <a:p>
            <a:pPr rtl="0"/>
            <a:r>
              <a:rPr lang="el-GR" dirty="0" smtClean="0">
                <a:latin typeface="Comic Sans MS" panose="030F0702030302020204" pitchFamily="66" charset="0"/>
              </a:rPr>
              <a:t>Παρασκευή, Σάββατο, Κυριακή, _________</a:t>
            </a:r>
          </a:p>
          <a:p>
            <a:pPr rtl="0"/>
            <a:r>
              <a:rPr lang="el-GR" dirty="0" smtClean="0">
                <a:latin typeface="Comic Sans MS" panose="030F0702030302020204" pitchFamily="66" charset="0"/>
              </a:rPr>
              <a:t>Κυριακή, Δευτέρα, Τρίτη, ___________</a:t>
            </a:r>
          </a:p>
          <a:p>
            <a:pPr rtl="0"/>
            <a:r>
              <a:rPr lang="el-GR" dirty="0" smtClean="0">
                <a:latin typeface="Comic Sans MS" panose="030F0702030302020204" pitchFamily="66" charset="0"/>
              </a:rPr>
              <a:t>Πέμπτη, Παρασκευή, Σάββατο, _________</a:t>
            </a:r>
          </a:p>
          <a:p>
            <a:pPr rtl="0"/>
            <a:r>
              <a:rPr lang="el-GR" dirty="0" smtClean="0">
                <a:latin typeface="Comic Sans MS" panose="030F0702030302020204" pitchFamily="66" charset="0"/>
              </a:rPr>
              <a:t>Τετάρτη, Πέμπτη, Παρασκευή, ___________</a:t>
            </a:r>
          </a:p>
        </p:txBody>
      </p:sp>
      <p:pic>
        <p:nvPicPr>
          <p:cNvPr id="7" name="Εικόνα 6"/>
          <p:cNvPicPr>
            <a:picLocks noChangeAspect="1"/>
          </p:cNvPicPr>
          <p:nvPr/>
        </p:nvPicPr>
        <p:blipFill>
          <a:blip r:embed="rId3"/>
          <a:stretch>
            <a:fillRect/>
          </a:stretch>
        </p:blipFill>
        <p:spPr>
          <a:xfrm>
            <a:off x="8040216" y="980728"/>
            <a:ext cx="2466975" cy="5328592"/>
          </a:xfrm>
          <a:prstGeom prst="rect">
            <a:avLst/>
          </a:prstGeom>
        </p:spPr>
      </p:pic>
      <p:pic>
        <p:nvPicPr>
          <p:cNvPr id="3" name="Εικόνα 2"/>
          <p:cNvPicPr>
            <a:picLocks noChangeAspect="1"/>
          </p:cNvPicPr>
          <p:nvPr/>
        </p:nvPicPr>
        <p:blipFill>
          <a:blip r:embed="rId4"/>
          <a:stretch>
            <a:fillRect/>
          </a:stretch>
        </p:blipFill>
        <p:spPr>
          <a:xfrm>
            <a:off x="8102128" y="12821"/>
            <a:ext cx="2343150" cy="984498"/>
          </a:xfrm>
          <a:prstGeom prst="rect">
            <a:avLst/>
          </a:prstGeom>
        </p:spPr>
      </p:pic>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7368" y="188640"/>
            <a:ext cx="6049888" cy="1082674"/>
          </a:xfrm>
        </p:spPr>
        <p:txBody>
          <a:bodyPr rtlCol="0"/>
          <a:lstStyle/>
          <a:p>
            <a:pPr rtl="0"/>
            <a:r>
              <a:rPr lang="el-GR" dirty="0" smtClean="0">
                <a:latin typeface="Comic Sans MS" panose="030F0702030302020204" pitchFamily="66" charset="0"/>
              </a:rPr>
              <a:t>Κοίτα την εικόνα και διάβασε προσεκτικά το κείμενο.</a:t>
            </a:r>
            <a:endParaRPr lang="el-GR" dirty="0">
              <a:latin typeface="Comic Sans MS" panose="030F0702030302020204" pitchFamily="66" charset="0"/>
            </a:endParaRPr>
          </a:p>
        </p:txBody>
      </p:sp>
      <p:pic>
        <p:nvPicPr>
          <p:cNvPr id="4" name="Εικόνα 3"/>
          <p:cNvPicPr>
            <a:picLocks noChangeAspect="1"/>
          </p:cNvPicPr>
          <p:nvPr/>
        </p:nvPicPr>
        <p:blipFill>
          <a:blip r:embed="rId3"/>
          <a:stretch>
            <a:fillRect/>
          </a:stretch>
        </p:blipFill>
        <p:spPr>
          <a:xfrm>
            <a:off x="191344" y="1844824"/>
            <a:ext cx="5200650" cy="4248472"/>
          </a:xfrm>
          <a:prstGeom prst="rect">
            <a:avLst/>
          </a:prstGeom>
        </p:spPr>
      </p:pic>
      <p:pic>
        <p:nvPicPr>
          <p:cNvPr id="5" name="Εικόνα 4"/>
          <p:cNvPicPr>
            <a:picLocks noChangeAspect="1"/>
          </p:cNvPicPr>
          <p:nvPr/>
        </p:nvPicPr>
        <p:blipFill>
          <a:blip r:embed="rId4"/>
          <a:stretch>
            <a:fillRect/>
          </a:stretch>
        </p:blipFill>
        <p:spPr>
          <a:xfrm>
            <a:off x="5519936" y="836712"/>
            <a:ext cx="6512049" cy="5507335"/>
          </a:xfrm>
          <a:prstGeom prst="rect">
            <a:avLst/>
          </a:prstGeom>
        </p:spPr>
      </p:pic>
      <p:sp>
        <p:nvSpPr>
          <p:cNvPr id="3" name="TextBox 2"/>
          <p:cNvSpPr txBox="1"/>
          <p:nvPr/>
        </p:nvSpPr>
        <p:spPr>
          <a:xfrm>
            <a:off x="5951984" y="1592"/>
            <a:ext cx="1901483" cy="523220"/>
          </a:xfrm>
          <a:prstGeom prst="rect">
            <a:avLst/>
          </a:prstGeom>
          <a:noFill/>
        </p:spPr>
        <p:txBody>
          <a:bodyPr wrap="none" rtlCol="0">
            <a:spAutoFit/>
          </a:bodyPr>
          <a:lstStyle/>
          <a:p>
            <a:r>
              <a:rPr lang="el-GR" sz="2800" dirty="0" smtClean="0">
                <a:solidFill>
                  <a:srgbClr val="FF0000"/>
                </a:solidFill>
                <a:latin typeface="Comic Sans MS" panose="030F0702030302020204" pitchFamily="66" charset="0"/>
              </a:rPr>
              <a:t>ΘΕΜΑ 2</a:t>
            </a:r>
            <a:r>
              <a:rPr lang="el-GR" sz="2800" baseline="30000" dirty="0" smtClean="0">
                <a:solidFill>
                  <a:srgbClr val="FF0000"/>
                </a:solidFill>
                <a:latin typeface="Comic Sans MS" panose="030F0702030302020204" pitchFamily="66" charset="0"/>
              </a:rPr>
              <a:t>Ο</a:t>
            </a:r>
            <a:r>
              <a:rPr lang="el-GR" sz="2800" dirty="0" smtClean="0">
                <a:solidFill>
                  <a:srgbClr val="FF0000"/>
                </a:solidFill>
                <a:latin typeface="Comic Sans MS" panose="030F0702030302020204" pitchFamily="66" charset="0"/>
              </a:rPr>
              <a:t> </a:t>
            </a:r>
            <a:endParaRPr lang="el-GR" sz="28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9376" y="188640"/>
            <a:ext cx="11089232" cy="1259160"/>
          </a:xfrm>
        </p:spPr>
        <p:txBody>
          <a:bodyPr>
            <a:noAutofit/>
          </a:bodyPr>
          <a:lstStyle/>
          <a:p>
            <a:r>
              <a:rPr lang="el-GR" sz="2400" dirty="0" smtClean="0">
                <a:latin typeface="Comic Sans MS" panose="030F0702030302020204" pitchFamily="66" charset="0"/>
              </a:rPr>
              <a:t>Αφού διάβασες καλά το προηγούμενο κείμενο, απάντησε στις ερωτήσεις. Μην ξεχάσεις να ξεκινάς κάθε φορά με κεφαλαίο γράμμα και να βάζεις τελεία στο τέλος.</a:t>
            </a:r>
            <a:endParaRPr lang="el-GR" sz="2400" dirty="0">
              <a:latin typeface="Comic Sans MS" panose="030F0702030302020204" pitchFamily="66" charset="0"/>
            </a:endParaRPr>
          </a:p>
        </p:txBody>
      </p:sp>
      <p:sp>
        <p:nvSpPr>
          <p:cNvPr id="3" name="TextBox 2"/>
          <p:cNvSpPr txBox="1"/>
          <p:nvPr/>
        </p:nvSpPr>
        <p:spPr>
          <a:xfrm>
            <a:off x="2063552" y="1416643"/>
            <a:ext cx="6026009" cy="4708981"/>
          </a:xfrm>
          <a:prstGeom prst="rect">
            <a:avLst/>
          </a:prstGeom>
          <a:noFill/>
        </p:spPr>
        <p:txBody>
          <a:bodyPr wrap="none" rtlCol="0">
            <a:spAutoFit/>
          </a:bodyPr>
          <a:lstStyle/>
          <a:p>
            <a:r>
              <a:rPr lang="el-GR" sz="2000" dirty="0" smtClean="0">
                <a:solidFill>
                  <a:srgbClr val="7030A0"/>
                </a:solidFill>
                <a:latin typeface="Comic Sans MS" panose="030F0702030302020204" pitchFamily="66" charset="0"/>
              </a:rPr>
              <a:t>Τι έχει η γειτονιά μας;</a:t>
            </a:r>
            <a:endParaRPr lang="el-GR" sz="2000" dirty="0">
              <a:solidFill>
                <a:srgbClr val="7030A0"/>
              </a:solidFill>
              <a:latin typeface="Comic Sans MS" panose="030F0702030302020204" pitchFamily="66" charset="0"/>
            </a:endParaRPr>
          </a:p>
          <a:p>
            <a:endParaRPr lang="el-GR" sz="2000" dirty="0" smtClean="0">
              <a:solidFill>
                <a:srgbClr val="7030A0"/>
              </a:solidFill>
              <a:latin typeface="Comic Sans MS" panose="030F0702030302020204" pitchFamily="66" charset="0"/>
            </a:endParaRPr>
          </a:p>
          <a:p>
            <a:r>
              <a:rPr lang="el-GR" sz="2000" dirty="0" smtClean="0">
                <a:solidFill>
                  <a:srgbClr val="7030A0"/>
                </a:solidFill>
                <a:latin typeface="Comic Sans MS" panose="030F0702030302020204" pitchFamily="66" charset="0"/>
              </a:rPr>
              <a:t>……………………………………………………………………………………….</a:t>
            </a:r>
          </a:p>
          <a:p>
            <a:endParaRPr lang="el-GR" sz="2000" dirty="0">
              <a:solidFill>
                <a:srgbClr val="7030A0"/>
              </a:solidFill>
              <a:latin typeface="Comic Sans MS" panose="030F0702030302020204" pitchFamily="66" charset="0"/>
            </a:endParaRPr>
          </a:p>
          <a:p>
            <a:r>
              <a:rPr lang="el-GR" sz="2000" dirty="0" smtClean="0">
                <a:solidFill>
                  <a:srgbClr val="7030A0"/>
                </a:solidFill>
                <a:latin typeface="Comic Sans MS" panose="030F0702030302020204" pitchFamily="66" charset="0"/>
              </a:rPr>
              <a:t>Τι ακούς στο πάρκο;</a:t>
            </a:r>
          </a:p>
          <a:p>
            <a:endParaRPr lang="el-GR" sz="2000" dirty="0">
              <a:solidFill>
                <a:srgbClr val="7030A0"/>
              </a:solidFill>
              <a:latin typeface="Comic Sans MS" panose="030F0702030302020204" pitchFamily="66" charset="0"/>
            </a:endParaRPr>
          </a:p>
          <a:p>
            <a:r>
              <a:rPr lang="el-GR" sz="2000" dirty="0" smtClean="0">
                <a:solidFill>
                  <a:srgbClr val="7030A0"/>
                </a:solidFill>
                <a:latin typeface="Comic Sans MS" panose="030F0702030302020204" pitchFamily="66" charset="0"/>
              </a:rPr>
              <a:t>……………………………………………………………………………………....</a:t>
            </a:r>
          </a:p>
          <a:p>
            <a:endParaRPr lang="el-GR" sz="2000" dirty="0">
              <a:solidFill>
                <a:srgbClr val="7030A0"/>
              </a:solidFill>
              <a:latin typeface="Comic Sans MS" panose="030F0702030302020204" pitchFamily="66" charset="0"/>
            </a:endParaRPr>
          </a:p>
          <a:p>
            <a:r>
              <a:rPr lang="el-GR" sz="2000" dirty="0" smtClean="0">
                <a:solidFill>
                  <a:srgbClr val="7030A0"/>
                </a:solidFill>
                <a:latin typeface="Comic Sans MS" panose="030F0702030302020204" pitchFamily="66" charset="0"/>
              </a:rPr>
              <a:t>Τι παίζουν τα παιδιά;</a:t>
            </a:r>
          </a:p>
          <a:p>
            <a:endParaRPr lang="el-GR" sz="2000" dirty="0">
              <a:solidFill>
                <a:srgbClr val="7030A0"/>
              </a:solidFill>
              <a:latin typeface="Comic Sans MS" panose="030F0702030302020204" pitchFamily="66" charset="0"/>
            </a:endParaRPr>
          </a:p>
          <a:p>
            <a:r>
              <a:rPr lang="el-GR" sz="2000" dirty="0" smtClean="0">
                <a:solidFill>
                  <a:srgbClr val="7030A0"/>
                </a:solidFill>
                <a:latin typeface="Comic Sans MS" panose="030F0702030302020204" pitchFamily="66" charset="0"/>
              </a:rPr>
              <a:t>………………………………………………………………………………………</a:t>
            </a:r>
          </a:p>
          <a:p>
            <a:endParaRPr lang="el-GR" sz="2000" dirty="0">
              <a:solidFill>
                <a:srgbClr val="7030A0"/>
              </a:solidFill>
              <a:latin typeface="Comic Sans MS" panose="030F0702030302020204" pitchFamily="66" charset="0"/>
            </a:endParaRPr>
          </a:p>
          <a:p>
            <a:r>
              <a:rPr lang="el-GR" sz="2000" dirty="0" smtClean="0">
                <a:solidFill>
                  <a:srgbClr val="7030A0"/>
                </a:solidFill>
                <a:latin typeface="Comic Sans MS" panose="030F0702030302020204" pitchFamily="66" charset="0"/>
              </a:rPr>
              <a:t>Με τι παίζει ο Αζόρ;</a:t>
            </a:r>
          </a:p>
          <a:p>
            <a:endParaRPr lang="el-GR" sz="2000" dirty="0">
              <a:solidFill>
                <a:srgbClr val="7030A0"/>
              </a:solidFill>
              <a:latin typeface="Comic Sans MS" panose="030F0702030302020204" pitchFamily="66" charset="0"/>
            </a:endParaRPr>
          </a:p>
          <a:p>
            <a:r>
              <a:rPr lang="el-GR" sz="2000" dirty="0" smtClean="0">
                <a:solidFill>
                  <a:srgbClr val="7030A0"/>
                </a:solidFill>
                <a:latin typeface="Comic Sans MS" panose="030F0702030302020204" pitchFamily="66" charset="0"/>
              </a:rPr>
              <a:t>……………………………………………………………………………………….</a:t>
            </a:r>
            <a:r>
              <a:rPr lang="el-GR" sz="2000" dirty="0" smtClean="0">
                <a:latin typeface="Comic Sans MS" panose="030F0702030302020204" pitchFamily="66" charset="0"/>
              </a:rPr>
              <a:t>.</a:t>
            </a:r>
          </a:p>
        </p:txBody>
      </p:sp>
    </p:spTree>
    <p:extLst>
      <p:ext uri="{BB962C8B-B14F-4D97-AF65-F5344CB8AC3E}">
        <p14:creationId xmlns:p14="http://schemas.microsoft.com/office/powerpoint/2010/main" val="360492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9496" y="404664"/>
            <a:ext cx="5489003" cy="523220"/>
          </a:xfrm>
          <a:prstGeom prst="rect">
            <a:avLst/>
          </a:prstGeom>
          <a:noFill/>
        </p:spPr>
        <p:txBody>
          <a:bodyPr wrap="none" rtlCol="0">
            <a:spAutoFit/>
          </a:bodyPr>
          <a:lstStyle/>
          <a:p>
            <a:r>
              <a:rPr lang="el-GR" sz="2800" dirty="0" smtClean="0">
                <a:solidFill>
                  <a:srgbClr val="7030A0"/>
                </a:solidFill>
                <a:latin typeface="Comic Sans MS" panose="030F0702030302020204" pitchFamily="66" charset="0"/>
              </a:rPr>
              <a:t>Υπογράμμισε τη σωστή απάντηση</a:t>
            </a:r>
            <a:r>
              <a:rPr lang="el-GR" dirty="0" smtClean="0"/>
              <a:t>.</a:t>
            </a:r>
            <a:endParaRPr lang="el-GR" dirty="0"/>
          </a:p>
        </p:txBody>
      </p:sp>
      <p:sp>
        <p:nvSpPr>
          <p:cNvPr id="3" name="TextBox 2"/>
          <p:cNvSpPr txBox="1"/>
          <p:nvPr/>
        </p:nvSpPr>
        <p:spPr>
          <a:xfrm>
            <a:off x="407368" y="1124744"/>
            <a:ext cx="2606804" cy="1938992"/>
          </a:xfrm>
          <a:prstGeom prst="rect">
            <a:avLst/>
          </a:prstGeom>
          <a:noFill/>
        </p:spPr>
        <p:txBody>
          <a:bodyPr wrap="none" rtlCol="0">
            <a:spAutoFit/>
          </a:bodyPr>
          <a:lstStyle/>
          <a:p>
            <a:r>
              <a:rPr lang="el-GR" sz="2400" dirty="0" smtClean="0">
                <a:latin typeface="Comic Sans MS" panose="030F0702030302020204" pitchFamily="66" charset="0"/>
              </a:rPr>
              <a:t>Οι μέλισσες είναι:</a:t>
            </a:r>
          </a:p>
          <a:p>
            <a:endParaRPr lang="el-GR" sz="2400" dirty="0" smtClean="0">
              <a:latin typeface="Comic Sans MS" panose="030F0702030302020204" pitchFamily="66" charset="0"/>
            </a:endParaRPr>
          </a:p>
          <a:p>
            <a:r>
              <a:rPr lang="el-GR" sz="2400" dirty="0" smtClean="0">
                <a:latin typeface="Comic Sans MS" panose="030F0702030302020204" pitchFamily="66" charset="0"/>
              </a:rPr>
              <a:t>*εργατικές</a:t>
            </a:r>
          </a:p>
          <a:p>
            <a:r>
              <a:rPr lang="el-GR" sz="2400" dirty="0" smtClean="0">
                <a:latin typeface="Comic Sans MS" panose="030F0702030302020204" pitchFamily="66" charset="0"/>
              </a:rPr>
              <a:t>*πολλές</a:t>
            </a:r>
          </a:p>
          <a:p>
            <a:r>
              <a:rPr lang="el-GR" sz="2400" dirty="0" smtClean="0">
                <a:latin typeface="Comic Sans MS" panose="030F0702030302020204" pitchFamily="66" charset="0"/>
              </a:rPr>
              <a:t>*πολύχρωμες</a:t>
            </a:r>
            <a:endParaRPr lang="el-GR" sz="2400" dirty="0">
              <a:latin typeface="Comic Sans MS" panose="030F0702030302020204" pitchFamily="66" charset="0"/>
            </a:endParaRPr>
          </a:p>
        </p:txBody>
      </p:sp>
      <p:sp>
        <p:nvSpPr>
          <p:cNvPr id="5" name="Ορθογώνιο 4"/>
          <p:cNvSpPr/>
          <p:nvPr/>
        </p:nvSpPr>
        <p:spPr>
          <a:xfrm>
            <a:off x="4297371" y="1124744"/>
            <a:ext cx="3382805" cy="1938992"/>
          </a:xfrm>
          <a:prstGeom prst="rect">
            <a:avLst/>
          </a:prstGeom>
        </p:spPr>
        <p:txBody>
          <a:bodyPr wrap="square">
            <a:spAutoFit/>
          </a:bodyPr>
          <a:lstStyle/>
          <a:p>
            <a:r>
              <a:rPr lang="el-GR" sz="2400" dirty="0">
                <a:latin typeface="Comic Sans MS" panose="030F0702030302020204" pitchFamily="66" charset="0"/>
              </a:rPr>
              <a:t>Στο </a:t>
            </a:r>
            <a:r>
              <a:rPr lang="el-GR" sz="2400" dirty="0" smtClean="0">
                <a:latin typeface="Comic Sans MS" panose="030F0702030302020204" pitchFamily="66" charset="0"/>
              </a:rPr>
              <a:t>πάρκο φυτρώνουν</a:t>
            </a:r>
            <a:r>
              <a:rPr lang="el-GR" sz="2400" dirty="0">
                <a:latin typeface="Comic Sans MS" panose="030F0702030302020204" pitchFamily="66" charset="0"/>
              </a:rPr>
              <a:t>:</a:t>
            </a:r>
          </a:p>
          <a:p>
            <a:endParaRPr lang="el-GR" sz="2400" dirty="0">
              <a:latin typeface="Comic Sans MS" panose="030F0702030302020204" pitchFamily="66" charset="0"/>
            </a:endParaRPr>
          </a:p>
          <a:p>
            <a:r>
              <a:rPr lang="el-GR" sz="2400" dirty="0">
                <a:latin typeface="Comic Sans MS" panose="030F0702030302020204" pitchFamily="66" charset="0"/>
              </a:rPr>
              <a:t>*Πολλά δέντρα</a:t>
            </a:r>
          </a:p>
          <a:p>
            <a:r>
              <a:rPr lang="el-GR" sz="2400" dirty="0">
                <a:latin typeface="Comic Sans MS" panose="030F0702030302020204" pitchFamily="66" charset="0"/>
              </a:rPr>
              <a:t>*Όμορφα λουλούδια</a:t>
            </a:r>
          </a:p>
          <a:p>
            <a:r>
              <a:rPr lang="el-GR" sz="2400" dirty="0">
                <a:latin typeface="Comic Sans MS" panose="030F0702030302020204" pitchFamily="66" charset="0"/>
              </a:rPr>
              <a:t>*Άγρια χόρτα</a:t>
            </a:r>
          </a:p>
        </p:txBody>
      </p:sp>
      <p:sp>
        <p:nvSpPr>
          <p:cNvPr id="6" name="TextBox 5"/>
          <p:cNvSpPr txBox="1"/>
          <p:nvPr/>
        </p:nvSpPr>
        <p:spPr>
          <a:xfrm>
            <a:off x="8760296" y="1124744"/>
            <a:ext cx="2232248" cy="1938992"/>
          </a:xfrm>
          <a:prstGeom prst="rect">
            <a:avLst/>
          </a:prstGeom>
          <a:noFill/>
        </p:spPr>
        <p:txBody>
          <a:bodyPr wrap="square" rtlCol="0">
            <a:spAutoFit/>
          </a:bodyPr>
          <a:lstStyle/>
          <a:p>
            <a:r>
              <a:rPr lang="el-GR" sz="2400" dirty="0" smtClean="0">
                <a:latin typeface="Comic Sans MS" panose="030F0702030302020204" pitchFamily="66" charset="0"/>
              </a:rPr>
              <a:t>Ο Αζόρ είναι:</a:t>
            </a:r>
          </a:p>
          <a:p>
            <a:endParaRPr lang="el-GR" sz="2400" dirty="0">
              <a:latin typeface="Comic Sans MS" panose="030F0702030302020204" pitchFamily="66" charset="0"/>
            </a:endParaRPr>
          </a:p>
          <a:p>
            <a:r>
              <a:rPr lang="el-GR" sz="2400" dirty="0" smtClean="0">
                <a:latin typeface="Comic Sans MS" panose="030F0702030302020204" pitchFamily="66" charset="0"/>
              </a:rPr>
              <a:t>*παιδί</a:t>
            </a:r>
          </a:p>
          <a:p>
            <a:r>
              <a:rPr lang="el-GR" sz="2400" dirty="0" smtClean="0">
                <a:latin typeface="Comic Sans MS" panose="030F0702030302020204" pitchFamily="66" charset="0"/>
              </a:rPr>
              <a:t>*σκύλος</a:t>
            </a:r>
          </a:p>
          <a:p>
            <a:r>
              <a:rPr lang="el-GR" sz="2400" dirty="0" smtClean="0">
                <a:latin typeface="Comic Sans MS" panose="030F0702030302020204" pitchFamily="66" charset="0"/>
              </a:rPr>
              <a:t>*γάτος</a:t>
            </a:r>
            <a:endParaRPr lang="el-GR" sz="2400" dirty="0">
              <a:latin typeface="Comic Sans MS" panose="030F0702030302020204" pitchFamily="66" charset="0"/>
            </a:endParaRPr>
          </a:p>
        </p:txBody>
      </p:sp>
      <p:sp>
        <p:nvSpPr>
          <p:cNvPr id="7" name="TextBox 6"/>
          <p:cNvSpPr txBox="1"/>
          <p:nvPr/>
        </p:nvSpPr>
        <p:spPr>
          <a:xfrm>
            <a:off x="2135560" y="3645024"/>
            <a:ext cx="2946640" cy="1938992"/>
          </a:xfrm>
          <a:prstGeom prst="rect">
            <a:avLst/>
          </a:prstGeom>
          <a:noFill/>
        </p:spPr>
        <p:txBody>
          <a:bodyPr wrap="none" rtlCol="0">
            <a:spAutoFit/>
          </a:bodyPr>
          <a:lstStyle/>
          <a:p>
            <a:r>
              <a:rPr lang="el-GR" sz="2400" dirty="0" smtClean="0">
                <a:latin typeface="Comic Sans MS" panose="030F0702030302020204" pitchFamily="66" charset="0"/>
              </a:rPr>
              <a:t>Τα παιδιά είναι:</a:t>
            </a:r>
          </a:p>
          <a:p>
            <a:endParaRPr lang="el-GR" sz="2400" dirty="0">
              <a:latin typeface="Comic Sans MS" panose="030F0702030302020204" pitchFamily="66" charset="0"/>
            </a:endParaRPr>
          </a:p>
          <a:p>
            <a:r>
              <a:rPr lang="el-GR" sz="2400" dirty="0" smtClean="0">
                <a:latin typeface="Comic Sans MS" panose="030F0702030302020204" pitchFamily="66" charset="0"/>
              </a:rPr>
              <a:t>*πολύ κουρασμένα</a:t>
            </a:r>
            <a:endParaRPr lang="el-GR" sz="2400" dirty="0">
              <a:latin typeface="Comic Sans MS" panose="030F0702030302020204" pitchFamily="66" charset="0"/>
            </a:endParaRPr>
          </a:p>
          <a:p>
            <a:r>
              <a:rPr lang="el-GR" sz="2400" dirty="0" smtClean="0">
                <a:latin typeface="Comic Sans MS" panose="030F0702030302020204" pitchFamily="66" charset="0"/>
              </a:rPr>
              <a:t>*πολύ δυστυχισμένα</a:t>
            </a:r>
          </a:p>
          <a:p>
            <a:r>
              <a:rPr lang="el-GR" sz="2400" dirty="0" smtClean="0">
                <a:latin typeface="Comic Sans MS" panose="030F0702030302020204" pitchFamily="66" charset="0"/>
              </a:rPr>
              <a:t>*πολύ χαρούμενα</a:t>
            </a:r>
            <a:endParaRPr lang="el-GR" sz="2400" dirty="0">
              <a:latin typeface="Comic Sans MS" panose="030F0702030302020204" pitchFamily="66" charset="0"/>
            </a:endParaRPr>
          </a:p>
        </p:txBody>
      </p:sp>
      <p:sp>
        <p:nvSpPr>
          <p:cNvPr id="8" name="TextBox 7"/>
          <p:cNvSpPr txBox="1"/>
          <p:nvPr/>
        </p:nvSpPr>
        <p:spPr>
          <a:xfrm>
            <a:off x="6240016" y="3501008"/>
            <a:ext cx="3493264" cy="1938992"/>
          </a:xfrm>
          <a:prstGeom prst="rect">
            <a:avLst/>
          </a:prstGeom>
          <a:noFill/>
        </p:spPr>
        <p:txBody>
          <a:bodyPr wrap="none" rtlCol="0">
            <a:spAutoFit/>
          </a:bodyPr>
          <a:lstStyle/>
          <a:p>
            <a:r>
              <a:rPr lang="el-GR" sz="2400" dirty="0" smtClean="0">
                <a:latin typeface="Comic Sans MS" panose="030F0702030302020204" pitchFamily="66" charset="0"/>
              </a:rPr>
              <a:t>Ο Αζόρ παίζει:</a:t>
            </a:r>
          </a:p>
          <a:p>
            <a:endParaRPr lang="el-GR" sz="2400" dirty="0">
              <a:latin typeface="Comic Sans MS" panose="030F0702030302020204" pitchFamily="66" charset="0"/>
            </a:endParaRPr>
          </a:p>
          <a:p>
            <a:r>
              <a:rPr lang="el-GR" sz="2400" dirty="0" smtClean="0">
                <a:latin typeface="Comic Sans MS" panose="030F0702030302020204" pitchFamily="66" charset="0"/>
              </a:rPr>
              <a:t>*με μια μπάλα</a:t>
            </a:r>
          </a:p>
          <a:p>
            <a:r>
              <a:rPr lang="el-GR" sz="2400" dirty="0" smtClean="0">
                <a:latin typeface="Comic Sans MS" panose="030F0702030302020204" pitchFamily="66" charset="0"/>
              </a:rPr>
              <a:t>*με ένα γαλάζιο μπαλόνι</a:t>
            </a:r>
          </a:p>
          <a:p>
            <a:r>
              <a:rPr lang="el-GR" sz="2400" dirty="0" smtClean="0">
                <a:latin typeface="Comic Sans MS" panose="030F0702030302020204" pitchFamily="66" charset="0"/>
              </a:rPr>
              <a:t>*με ένα μπουκάλι</a:t>
            </a:r>
            <a:endParaRPr lang="el-GR" sz="2400" dirty="0">
              <a:latin typeface="Comic Sans MS" panose="030F0702030302020204" pitchFamily="66" charset="0"/>
            </a:endParaRPr>
          </a:p>
        </p:txBody>
      </p:sp>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Παιδιά-φίλοι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378_TF03896101" id="{D6C6EB41-DD7D-420A-A196-6FC490ABE6E9}" vid="{F30BB125-EEE8-4F8A-83C5-18D727329F3C}"/>
    </a:ext>
  </a:extLst>
</a:theme>
</file>

<file path=ppt/theme/theme2.xml><?xml version="1.0" encoding="utf-8"?>
<a:theme xmlns:a="http://schemas.openxmlformats.org/drawingml/2006/main" name="Θέμα του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1DA15C6C-6BB6-4DB6-B7D6-7F14EAB2CC5C}">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Παρουσίαση με παιδιά στην αυλή σχολείου, άλμπουμ (ευρεία οθόνη)</Template>
  <TotalTime>83</TotalTime>
  <Words>373</Words>
  <Application>Microsoft Office PowerPoint</Application>
  <PresentationFormat>Ευρεία οθόνη</PresentationFormat>
  <Paragraphs>89</Paragraphs>
  <Slides>10</Slides>
  <Notes>8</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10</vt:i4>
      </vt:variant>
    </vt:vector>
  </HeadingPairs>
  <TitlesOfParts>
    <vt:vector size="14" baseType="lpstr">
      <vt:lpstr>Arial</vt:lpstr>
      <vt:lpstr>Comic Sans MS</vt:lpstr>
      <vt:lpstr>Times New Roman</vt:lpstr>
      <vt:lpstr>Παιδιά-φίλοι 16x9</vt:lpstr>
      <vt:lpstr>Γλώσσα (7η εβδομάδα)</vt:lpstr>
      <vt:lpstr>Αγαπημένα μου παιδιά!!!</vt:lpstr>
      <vt:lpstr>Πριν πας στην επόμενη σελίδα, αντέγραψε τον παρακάτω σύνδεσμο και κάνε επικόλληση στο Google για να ακούσεις το αγαπημένο τραγούδι της καλής κυρά- βδομάδας!</vt:lpstr>
      <vt:lpstr>Παρουσίαση του PowerPoint</vt:lpstr>
      <vt:lpstr>Βάλε τα γράμματα στη σωστή σειρά για να σχηματίσεις τις μέρες της εβδομάδας.</vt:lpstr>
      <vt:lpstr>Βρίσκω ποια είναι η επόμενη μέρα. Πρόσεξε! Στη διπλανή εικόνα είναι ανακατεμένες για να σε μπερδέψουν!!!</vt:lpstr>
      <vt:lpstr>Κοίτα την εικόνα και διάβασε προσεκτικά το κείμενο.</vt:lpstr>
      <vt:lpstr>Αφού διάβασες καλά το προηγούμενο κείμενο, απάντησε στις ερωτήσεις. Μην ξεχάσεις να ξεκινάς κάθε φορά με κεφαλαίο γράμμα και να βάζεις τελεία στο τέλος.</vt:lpstr>
      <vt:lpstr>Παρουσίαση του PowerPoint</vt:lpstr>
      <vt:lpstr>Συμπλήρωσε τα κενά σύμφωνα με το κείμενο που διάβασες πριν.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Γλώσσα (7η εβδομάδα)</dc:title>
  <dc:creator>Ηλιας</dc:creator>
  <cp:keywords/>
  <cp:lastModifiedBy>Ηλιας</cp:lastModifiedBy>
  <cp:revision>12</cp:revision>
  <dcterms:created xsi:type="dcterms:W3CDTF">2020-05-20T14:50:32Z</dcterms:created>
  <dcterms:modified xsi:type="dcterms:W3CDTF">2020-05-20T17:35:43Z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