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7" r:id="rId5"/>
    <p:sldId id="265" r:id="rId6"/>
    <p:sldId id="271" r:id="rId7"/>
    <p:sldId id="272" r:id="rId8"/>
    <p:sldId id="270" r:id="rId9"/>
    <p:sldId id="276" r:id="rId10"/>
    <p:sldId id="269" r:id="rId11"/>
    <p:sldId id="273" r:id="rId12"/>
    <p:sldId id="275" r:id="rId13"/>
    <p:sldId id="274" r:id="rId14"/>
    <p:sldId id="277" r:id="rId15"/>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Ηλιας" initials="Η" lastIdx="0" clrIdx="0">
    <p:extLst>
      <p:ext uri="{19B8F6BF-5375-455C-9EA6-DF929625EA0E}">
        <p15:presenceInfo xmlns:p15="http://schemas.microsoft.com/office/powerpoint/2012/main" userId="Ηλιας"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618"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6653FA9-CEE9-45CB-ABEB-4675EB1C8177}" type="datetime1">
              <a:rPr lang="el-GR" smtClean="0"/>
              <a:t>15/5/2020</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l-GR" smtClean="0"/>
              <a:t>‹#›</a:t>
            </a:fld>
            <a:endParaRPr lang="el-G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69131-5DAB-45BB-B953-669EAB428111}" type="datetime1">
              <a:rPr lang="el-GR" smtClean="0"/>
              <a:t>15/5/2020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dirty="0" smtClean="0"/>
              <a:t>Επεξεργασία στυλ υποδείγματος κειμένου</a:t>
            </a:r>
          </a:p>
          <a:p>
            <a:pPr lvl="1" rtl="0"/>
            <a:r>
              <a:rPr lang="el-GR" noProof="0" dirty="0" smtClean="0"/>
              <a:t>Δεύτερου επιπέδου</a:t>
            </a:r>
          </a:p>
          <a:p>
            <a:pPr lvl="2" rtl="0"/>
            <a:r>
              <a:rPr lang="el-GR" noProof="0" dirty="0" smtClean="0"/>
              <a:t>Τρίτου επιπέδου</a:t>
            </a:r>
          </a:p>
          <a:p>
            <a:pPr lvl="3" rtl="0"/>
            <a:r>
              <a:rPr lang="el-GR" noProof="0" dirty="0" smtClean="0"/>
              <a:t>Τέταρτου επιπέδου</a:t>
            </a:r>
          </a:p>
          <a:p>
            <a:pPr lvl="4" rtl="0"/>
            <a:r>
              <a:rPr lang="el-GR" noProof="0" dirty="0" smtClean="0"/>
              <a:t>Πέμπτου επιπέδου</a:t>
            </a:r>
            <a:endParaRPr lang="el-GR" noProof="0" dirty="0"/>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l-GR" noProof="0" smtClean="0"/>
              <a:t>‹#›</a:t>
            </a:fld>
            <a:endParaRPr lang="el-GR"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1</a:t>
            </a:fld>
            <a:endParaRPr lang="el-GR" dirty="0"/>
          </a:p>
        </p:txBody>
      </p:sp>
    </p:spTree>
    <p:extLst>
      <p:ext uri="{BB962C8B-B14F-4D97-AF65-F5344CB8AC3E}">
        <p14:creationId xmlns:p14="http://schemas.microsoft.com/office/powerpoint/2010/main" val="76004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smtClean="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endParaRPr lang="el-GR" dirty="0"/>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t>2</a:t>
            </a:fld>
            <a:endParaRPr lang="el-GR" dirty="0"/>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3</a:t>
            </a:fld>
            <a:endParaRPr lang="el-GR" dirty="0"/>
          </a:p>
        </p:txBody>
      </p:sp>
    </p:spTree>
    <p:extLst>
      <p:ext uri="{BB962C8B-B14F-4D97-AF65-F5344CB8AC3E}">
        <p14:creationId xmlns:p14="http://schemas.microsoft.com/office/powerpoint/2010/main" val="366452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4</a:t>
            </a:fld>
            <a:endParaRPr lang="el-GR" dirty="0"/>
          </a:p>
        </p:txBody>
      </p:sp>
    </p:spTree>
    <p:extLst>
      <p:ext uri="{BB962C8B-B14F-4D97-AF65-F5344CB8AC3E}">
        <p14:creationId xmlns:p14="http://schemas.microsoft.com/office/powerpoint/2010/main" val="15695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5</a:t>
            </a:fld>
            <a:endParaRPr lang="el-GR" dirty="0"/>
          </a:p>
        </p:txBody>
      </p:sp>
    </p:spTree>
    <p:extLst>
      <p:ext uri="{BB962C8B-B14F-4D97-AF65-F5344CB8AC3E}">
        <p14:creationId xmlns:p14="http://schemas.microsoft.com/office/powerpoint/2010/main" val="12200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7</a:t>
            </a:fld>
            <a:endParaRPr lang="el-GR" dirty="0"/>
          </a:p>
        </p:txBody>
      </p:sp>
    </p:spTree>
    <p:extLst>
      <p:ext uri="{BB962C8B-B14F-4D97-AF65-F5344CB8AC3E}">
        <p14:creationId xmlns:p14="http://schemas.microsoft.com/office/powerpoint/2010/main" val="83059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8</a:t>
            </a:fld>
            <a:endParaRPr lang="el-GR" dirty="0"/>
          </a:p>
        </p:txBody>
      </p:sp>
    </p:spTree>
    <p:extLst>
      <p:ext uri="{BB962C8B-B14F-4D97-AF65-F5344CB8AC3E}">
        <p14:creationId xmlns:p14="http://schemas.microsoft.com/office/powerpoint/2010/main" val="422482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10</a:t>
            </a:fld>
            <a:endParaRPr lang="el-GR" dirty="0"/>
          </a:p>
        </p:txBody>
      </p:sp>
    </p:spTree>
    <p:extLst>
      <p:ext uri="{BB962C8B-B14F-4D97-AF65-F5344CB8AC3E}">
        <p14:creationId xmlns:p14="http://schemas.microsoft.com/office/powerpoint/2010/main" val="784475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Τίτλος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el-GR" noProof="0" smtClean="0"/>
              <a:t>Στυλ κύριου τίτλου</a:t>
            </a:r>
            <a:endParaRPr lang="el-GR" noProof="0" dirty="0"/>
          </a:p>
        </p:txBody>
      </p:sp>
      <p:sp>
        <p:nvSpPr>
          <p:cNvPr id="3" name="Υπότιτλος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smtClean="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Δύο εικόνες με λεζάντε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el-GR" noProof="0" dirty="0" smtClean="0"/>
              <a:t>Κάντε κλικ για να επεξεργαστείτε το Στυλ κύριου τίτλου</a:t>
            </a:r>
            <a:endParaRPr lang="el-GR" noProof="0" dirty="0"/>
          </a:p>
        </p:txBody>
      </p:sp>
      <p:sp>
        <p:nvSpPr>
          <p:cNvPr id="7" name="Ελεύθερη σχεδίαση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smtClean="0"/>
              <a:t>Επεξεργασία στυλ υποδείγματος κειμένου</a:t>
            </a:r>
          </a:p>
        </p:txBody>
      </p:sp>
      <p:sp>
        <p:nvSpPr>
          <p:cNvPr id="18" name="Ελεύθερη σχεδίαση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20" name="Θέση κειμένου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smtClean="0"/>
              <a:t>Επεξεργασία στυλ υποδείγματος κειμένου</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ρεις εικόνες με λεζάντα">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305424"/>
            <a:ext cx="8104083" cy="579921"/>
          </a:xfrm>
        </p:spPr>
        <p:txBody>
          <a:bodyPr rtlCol="0">
            <a:normAutofit/>
          </a:bodyPr>
          <a:lstStyle>
            <a:lvl1pPr rtl="0">
              <a:defRPr sz="2400">
                <a:solidFill>
                  <a:schemeClr val="accent1"/>
                </a:solidFill>
              </a:defRPr>
            </a:lvl1pPr>
          </a:lstStyle>
          <a:p>
            <a:pPr rtl="0"/>
            <a:r>
              <a:rPr lang="el-GR" noProof="0" dirty="0" smtClean="0"/>
              <a:t>Κάντε κλικ για να επεξεργαστείτε το Στυλ κύριου τίτλου</a:t>
            </a:r>
            <a:endParaRPr lang="el-GR" noProof="0" dirty="0"/>
          </a:p>
        </p:txBody>
      </p:sp>
      <p:sp>
        <p:nvSpPr>
          <p:cNvPr id="7" name="Ελεύθερη σχεδίαση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8" name="Ελεύθερη σχεδίαση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smtClean="0"/>
              <a:t>Επεξεργασία στυλ υποδείγματος κειμένου</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Πέντε εικόνες">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Τίτλος 1"/>
          <p:cNvSpPr>
            <a:spLocks noGrp="1"/>
          </p:cNvSpPr>
          <p:nvPr>
            <p:ph type="title" hasCustomPrompt="1"/>
          </p:nvPr>
        </p:nvSpPr>
        <p:spPr>
          <a:xfrm>
            <a:off x="9677400" y="365126"/>
            <a:ext cx="2133600" cy="1539874"/>
          </a:xfrm>
        </p:spPr>
        <p:txBody>
          <a:bodyPr vert="horz" lIns="91440" tIns="45720" rIns="91440" bIns="45720" rtlCol="0" anchor="b">
            <a:normAutofit/>
          </a:bodyPr>
          <a:lstStyle>
            <a:lvl1pPr rtl="0">
              <a:lnSpc>
                <a:spcPct val="80000"/>
              </a:lnSpc>
              <a:defRPr lang="en-US" sz="2400">
                <a:solidFill>
                  <a:schemeClr val="accent1"/>
                </a:solidFill>
              </a:defRPr>
            </a:lvl1pPr>
          </a:lstStyle>
          <a:p>
            <a:pPr lvl="0" rtl="0"/>
            <a:r>
              <a:rPr lang="el-GR" noProof="0" dirty="0" smtClean="0"/>
              <a:t>Κάντε κλικ για να επεξεργαστείτε το Στυλ κύριου τίτλου</a:t>
            </a:r>
            <a:endParaRPr lang="el-GR" noProof="0" dirty="0"/>
          </a:p>
        </p:txBody>
      </p:sp>
      <p:sp>
        <p:nvSpPr>
          <p:cNvPr id="8" name="Ελεύθερη σχεδίαση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 name="Θέση εικόνας 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0" name="Ελεύθερη σχεδίαση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4" name="Ελεύθερη σχεδίαση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20" name="Ελεύθερη σχεδίαση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1" name="Θέση εικόνας 20"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κατακόρυφου κειμένου 2"/>
          <p:cNvSpPr>
            <a:spLocks noGrp="1"/>
          </p:cNvSpPr>
          <p:nvPr>
            <p:ph type="body" orient="vert" idx="1"/>
          </p:nvPr>
        </p:nvSpPr>
        <p:spPr/>
        <p:txBody>
          <a:bodyPr vert="eaVert"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10"/>
          </p:nvPr>
        </p:nvSpPr>
        <p:spPr/>
        <p:txBody>
          <a:bodyPr rtlCol="0"/>
          <a:lstStyle/>
          <a:p>
            <a:pPr rtl="0"/>
            <a:fld id="{20731941-3887-4761-9A51-2A8FB5B8D16B}" type="datetime1">
              <a:rPr lang="el-GR" noProof="0" smtClean="0"/>
              <a:t>15/5/2020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839200" y="365125"/>
            <a:ext cx="1828799" cy="4940300"/>
          </a:xfrm>
        </p:spPr>
        <p:txBody>
          <a:bodyPr vert="eaVert"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κατακόρυφου κειμένου 2"/>
          <p:cNvSpPr>
            <a:spLocks noGrp="1"/>
          </p:cNvSpPr>
          <p:nvPr>
            <p:ph type="body" orient="vert" idx="1"/>
          </p:nvPr>
        </p:nvSpPr>
        <p:spPr>
          <a:xfrm>
            <a:off x="1524000" y="365125"/>
            <a:ext cx="6858000" cy="4940300"/>
          </a:xfrm>
        </p:spPr>
        <p:txBody>
          <a:bodyPr vert="eaVert"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10"/>
          </p:nvPr>
        </p:nvSpPr>
        <p:spPr/>
        <p:txBody>
          <a:bodyPr rtlCol="0"/>
          <a:lstStyle/>
          <a:p>
            <a:pPr rtl="0"/>
            <a:fld id="{AD668179-0A73-43D0-BE87-16E4C4CB7E6E}" type="datetime1">
              <a:rPr lang="el-GR" noProof="0" smtClean="0"/>
              <a:t>15/5/2020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smtClean="0"/>
              <a:t>Στυλ κύριου τίτλου</a:t>
            </a:r>
            <a:endParaRPr lang="el-GR" noProof="0" dirty="0"/>
          </a:p>
        </p:txBody>
      </p:sp>
      <p:sp>
        <p:nvSpPr>
          <p:cNvPr id="3" name="Θέση περιεχομένου 2"/>
          <p:cNvSpPr>
            <a:spLocks noGrp="1"/>
          </p:cNvSpPr>
          <p:nvPr>
            <p:ph idx="1"/>
          </p:nvPr>
        </p:nvSpPr>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10"/>
          </p:nvPr>
        </p:nvSpPr>
        <p:spPr/>
        <p:txBody>
          <a:bodyPr rtlCol="0"/>
          <a:lstStyle/>
          <a:p>
            <a:pPr rtl="0"/>
            <a:fld id="{5D16D50D-C5A4-4006-B452-234FC001F44D}" type="datetime1">
              <a:rPr lang="el-GR" noProof="0" smtClean="0"/>
              <a:t>15/5/2020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Τίτλος 1"/>
          <p:cNvSpPr>
            <a:spLocks noGrp="1"/>
          </p:cNvSpPr>
          <p:nvPr>
            <p:ph type="title"/>
          </p:nvPr>
        </p:nvSpPr>
        <p:spPr>
          <a:xfrm>
            <a:off x="3352800" y="533400"/>
            <a:ext cx="7315200" cy="1828800"/>
          </a:xfrm>
        </p:spPr>
        <p:txBody>
          <a:bodyPr rtlCol="0" anchor="b">
            <a:normAutofit/>
          </a:bodyPr>
          <a:lstStyle>
            <a:lvl1pPr>
              <a:defRPr sz="4400"/>
            </a:lvl1pPr>
          </a:lstStyle>
          <a:p>
            <a:pPr rtl="0"/>
            <a:r>
              <a:rPr lang="el-GR" noProof="0" smtClean="0"/>
              <a:t>Στυλ κύριου τίτλου</a:t>
            </a:r>
            <a:endParaRPr lang="el-GR" noProof="0" dirty="0"/>
          </a:p>
        </p:txBody>
      </p:sp>
      <p:sp>
        <p:nvSpPr>
          <p:cNvPr id="3" name="Θέση κειμένου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περιεχομένου 2"/>
          <p:cNvSpPr>
            <a:spLocks noGrp="1"/>
          </p:cNvSpPr>
          <p:nvPr>
            <p:ph sz="half" idx="1"/>
          </p:nvPr>
        </p:nvSpPr>
        <p:spPr>
          <a:xfrm>
            <a:off x="1524000" y="1825625"/>
            <a:ext cx="4389120" cy="3474720"/>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4" name="Θέση περιεχομένου 3"/>
          <p:cNvSpPr>
            <a:spLocks noGrp="1"/>
          </p:cNvSpPr>
          <p:nvPr>
            <p:ph sz="half" idx="2"/>
          </p:nvPr>
        </p:nvSpPr>
        <p:spPr>
          <a:xfrm>
            <a:off x="6278880" y="1825625"/>
            <a:ext cx="4389120" cy="3474720"/>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5" name="Θέση ημερομηνίας 4"/>
          <p:cNvSpPr>
            <a:spLocks noGrp="1"/>
          </p:cNvSpPr>
          <p:nvPr>
            <p:ph type="dt" sz="half" idx="10"/>
          </p:nvPr>
        </p:nvSpPr>
        <p:spPr/>
        <p:txBody>
          <a:bodyPr rtlCol="0"/>
          <a:lstStyle/>
          <a:p>
            <a:pPr rtl="0"/>
            <a:fld id="{EACAF202-79AC-4409-AE74-4C6FB160A6A1}" type="datetime1">
              <a:rPr lang="el-GR" noProof="0" smtClean="0"/>
              <a:t>15/5/2020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κειμένου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1524000" y="2624666"/>
            <a:ext cx="4389120" cy="2675467"/>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κειμένου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278880" y="2624666"/>
            <a:ext cx="4389120" cy="2675467"/>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7" name="Θέση ημερομηνίας 6"/>
          <p:cNvSpPr>
            <a:spLocks noGrp="1"/>
          </p:cNvSpPr>
          <p:nvPr>
            <p:ph type="dt" sz="half" idx="10"/>
          </p:nvPr>
        </p:nvSpPr>
        <p:spPr/>
        <p:txBody>
          <a:bodyPr rtlCol="0"/>
          <a:lstStyle/>
          <a:p>
            <a:pPr rtl="0"/>
            <a:fld id="{94FAF4CD-14FA-4961-9404-DEE5137D2B2D}" type="datetime1">
              <a:rPr lang="el-GR" noProof="0" smtClean="0"/>
              <a:t>15/5/2020</a:t>
            </a:fld>
            <a:endParaRPr lang="el-GR" noProof="0" dirty="0"/>
          </a:p>
        </p:txBody>
      </p:sp>
      <p:sp>
        <p:nvSpPr>
          <p:cNvPr id="9" name="Θέση αριθμού διαφάνειας 8"/>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4" name="Θέση υποσέλιδου 3"/>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3" name="Θέση ημερομηνίας 2"/>
          <p:cNvSpPr>
            <a:spLocks noGrp="1"/>
          </p:cNvSpPr>
          <p:nvPr>
            <p:ph type="dt" sz="half" idx="10"/>
          </p:nvPr>
        </p:nvSpPr>
        <p:spPr/>
        <p:txBody>
          <a:bodyPr rtlCol="0"/>
          <a:lstStyle/>
          <a:p>
            <a:pPr rtl="0"/>
            <a:fld id="{FE999DCE-D212-45C9-A5C2-D0A14B00BE75}" type="datetime1">
              <a:rPr lang="el-GR" noProof="0" smtClean="0"/>
              <a:t>15/5/2020</a:t>
            </a:fld>
            <a:endParaRPr lang="el-GR" noProof="0" dirty="0"/>
          </a:p>
        </p:txBody>
      </p:sp>
      <p:sp>
        <p:nvSpPr>
          <p:cNvPr id="5" name="Θέση αριθμού διαφάνειας 4"/>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2" name="Θέση ημερομηνίας 1"/>
          <p:cNvSpPr>
            <a:spLocks noGrp="1"/>
          </p:cNvSpPr>
          <p:nvPr>
            <p:ph type="dt" sz="half" idx="10"/>
          </p:nvPr>
        </p:nvSpPr>
        <p:spPr/>
        <p:txBody>
          <a:bodyPr rtlCol="0"/>
          <a:lstStyle/>
          <a:p>
            <a:pPr rtl="0"/>
            <a:fld id="{6AF0AD33-166C-47F1-AAF4-8A8A61337BA6}" type="datetime1">
              <a:rPr lang="el-GR" noProof="0" smtClean="0"/>
              <a:t>15/5/2020</a:t>
            </a:fld>
            <a:endParaRPr lang="el-GR" noProof="0" dirty="0"/>
          </a:p>
        </p:txBody>
      </p:sp>
      <p:sp>
        <p:nvSpPr>
          <p:cNvPr id="4" name="Θέση αριθμού διαφάνειας 3"/>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rtl="0">
              <a:defRPr sz="3200"/>
            </a:lvl1pPr>
          </a:lstStyle>
          <a:p>
            <a:pPr rtl="0"/>
            <a:r>
              <a:rPr lang="el-GR" noProof="0" dirty="0" smtClean="0"/>
              <a:t>Κάντε κλικ για να επεξεργαστείτε το Στυλ κύριου τίτλου</a:t>
            </a:r>
            <a:endParaRPr lang="el-GR" noProof="0" dirty="0"/>
          </a:p>
        </p:txBody>
      </p:sp>
      <p:sp>
        <p:nvSpPr>
          <p:cNvPr id="3" name="Θέση περιεχομένου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4" name="Θέση κειμένου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5" name="Θέση ημερομηνίας 4"/>
          <p:cNvSpPr>
            <a:spLocks noGrp="1"/>
          </p:cNvSpPr>
          <p:nvPr>
            <p:ph type="dt" sz="half" idx="10"/>
          </p:nvPr>
        </p:nvSpPr>
        <p:spPr/>
        <p:txBody>
          <a:bodyPr rtlCol="0"/>
          <a:lstStyle/>
          <a:p>
            <a:pPr rtl="0"/>
            <a:fld id="{7105FD63-2816-4352-8B28-E477574797EA}" type="datetime1">
              <a:rPr lang="el-GR" noProof="0" smtClean="0"/>
              <a:t>15/5/2020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8" name="Ελεύθερη σχεδίαση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 name="Τίτλος 1"/>
          <p:cNvSpPr>
            <a:spLocks noGrp="1"/>
          </p:cNvSpPr>
          <p:nvPr>
            <p:ph type="title" hasCustomPrompt="1"/>
          </p:nvPr>
        </p:nvSpPr>
        <p:spPr/>
        <p:txBody>
          <a:bodyPr rtlCol="0" anchor="b"/>
          <a:lstStyle>
            <a:lvl1pPr rtl="0">
              <a:defRPr sz="3200"/>
            </a:lvl1pPr>
          </a:lstStyle>
          <a:p>
            <a:pPr rtl="0"/>
            <a:r>
              <a:rPr lang="el-GR" noProof="0" dirty="0" smtClean="0"/>
              <a:t>Κάντε κλικ για να επεξεργαστείτε το Στυλ κύριου τίτλου</a:t>
            </a:r>
            <a:endParaRPr lang="el-GR" noProof="0" dirty="0"/>
          </a:p>
        </p:txBody>
      </p:sp>
      <p:sp>
        <p:nvSpPr>
          <p:cNvPr id="12" name="Θέση εικόνας 11"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5" name="Θέση ημερομηνίας 4"/>
          <p:cNvSpPr>
            <a:spLocks noGrp="1"/>
          </p:cNvSpPr>
          <p:nvPr>
            <p:ph type="dt" sz="half" idx="10"/>
          </p:nvPr>
        </p:nvSpPr>
        <p:spPr/>
        <p:txBody>
          <a:bodyPr rtlCol="0"/>
          <a:lstStyle/>
          <a:p>
            <a:pPr rtl="0"/>
            <a:fld id="{1B856EB7-E197-4E8A-A5D9-A47E400532AA}" type="datetime1">
              <a:rPr lang="el-GR" noProof="0" smtClean="0"/>
              <a:t>15/5/2020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Θέση τίτλου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el-GR" noProof="0" dirty="0" smtClean="0"/>
              <a:t>Κάντε κλικ για να επεξεργαστείτε το Στυλ κύριου τίτλου</a:t>
            </a:r>
            <a:endParaRPr lang="el-GR" noProof="0" dirty="0"/>
          </a:p>
        </p:txBody>
      </p:sp>
      <p:sp>
        <p:nvSpPr>
          <p:cNvPr id="3" name="Θέση κειμένου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l-GR" dirty="0" smtClean="0"/>
              <a:t>Επεξεργασία στυλ υποδείγματος κειμένου</a:t>
            </a:r>
          </a:p>
          <a:p>
            <a:pPr lvl="1" rtl="0"/>
            <a:r>
              <a:rPr lang="el-GR" noProof="0" dirty="0" smtClean="0"/>
              <a:t>Δεύτερου </a:t>
            </a:r>
            <a:r>
              <a:rPr lang="el-GR" noProof="0" dirty="0"/>
              <a:t>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D0C062C6-5D47-4B3D-9F43-AEF45327A298}" type="datetime1">
              <a:rPr lang="el-GR" noProof="0" smtClean="0"/>
              <a:t>15/5/2020</a:t>
            </a:fld>
            <a:endParaRPr lang="el-GR" noProof="0" dirty="0"/>
          </a:p>
        </p:txBody>
      </p:sp>
      <p:sp>
        <p:nvSpPr>
          <p:cNvPr id="6" name="Θέση αριθμού διαφάνειας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el-GR" noProof="0" smtClean="0"/>
              <a:pPr/>
              <a:t>‹#›</a:t>
            </a:fld>
            <a:endParaRPr lang="el-GR"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hyperlink" Target="https://wordwall.net/resource/1193000/%CF%81%CE%B7%CE%BC%CE%B1-%CE%AD%CF%87%CF%89" TargetMode="External"/><Relationship Id="rId2" Type="http://schemas.openxmlformats.org/officeDocument/2006/relationships/hyperlink" Target="https://wordwall.net/resource/1089296/%CE%B1%CE%BD%CE%AC%CE%B3%CE%BD%CF%89%CF%83%CE%B7-%CE%B1-%CE%B4%CE%B7%CE%BC%CE%BF%CF%84%CE%B9%CE%BA%CE%BF%CF%8D" TargetMode="External"/><Relationship Id="rId1" Type="http://schemas.openxmlformats.org/officeDocument/2006/relationships/slideLayout" Target="../slideLayouts/slideLayout8.xml"/><Relationship Id="rId4" Type="http://schemas.openxmlformats.org/officeDocument/2006/relationships/hyperlink" Target="https://wordwall.net/resource/1327558/%CE%B5%CE%B9%CE%BC%CE%B1%CE%B9-%CE%B5%CF%87%CF%8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smtClean="0"/>
              <a:t>Γλώσσα (6</a:t>
            </a:r>
            <a:r>
              <a:rPr lang="el-GR" baseline="30000" dirty="0" smtClean="0"/>
              <a:t>η</a:t>
            </a:r>
            <a:r>
              <a:rPr lang="el-GR" dirty="0" smtClean="0"/>
              <a:t> εβδομάδα)</a:t>
            </a:r>
            <a:endParaRPr lang="el-GR" dirty="0"/>
          </a:p>
        </p:txBody>
      </p:sp>
      <p:sp>
        <p:nvSpPr>
          <p:cNvPr id="3" name="Υπότιτλος 2"/>
          <p:cNvSpPr>
            <a:spLocks noGrp="1"/>
          </p:cNvSpPr>
          <p:nvPr>
            <p:ph type="subTitle" idx="1"/>
          </p:nvPr>
        </p:nvSpPr>
        <p:spPr/>
        <p:txBody>
          <a:bodyPr rtlCol="0"/>
          <a:lstStyle/>
          <a:p>
            <a:pPr rtl="0"/>
            <a:r>
              <a:rPr lang="el-GR" dirty="0" smtClean="0"/>
              <a:t>Α’ τάξη</a:t>
            </a:r>
            <a:endParaRPr lang="el-GR"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16632"/>
            <a:ext cx="9829800" cy="1224136"/>
          </a:xfrm>
        </p:spPr>
        <p:txBody>
          <a:bodyPr rtlCol="0">
            <a:normAutofit fontScale="90000"/>
          </a:bodyPr>
          <a:lstStyle/>
          <a:p>
            <a:pPr rtl="0"/>
            <a:r>
              <a:rPr lang="el-GR" sz="2400" dirty="0" smtClean="0">
                <a:latin typeface="Comic Sans MS" panose="030F0702030302020204" pitchFamily="66" charset="0"/>
              </a:rPr>
              <a:t>Γέμισε τα καλαθάκια με λέξεις από τα μήλα. Στο πρώτο βάλε όσες λέξεις παίρνουν από μπροστά τους το </a:t>
            </a:r>
            <a:r>
              <a:rPr lang="el-GR" dirty="0" smtClean="0">
                <a:solidFill>
                  <a:srgbClr val="FF0000"/>
                </a:solidFill>
                <a:latin typeface="Comic Sans MS" panose="030F0702030302020204" pitchFamily="66" charset="0"/>
              </a:rPr>
              <a:t>ο</a:t>
            </a:r>
            <a:r>
              <a:rPr lang="el-GR" sz="2400" dirty="0" smtClean="0">
                <a:latin typeface="Comic Sans MS" panose="030F0702030302020204" pitchFamily="66" charset="0"/>
              </a:rPr>
              <a:t>, στο δεύτερο </a:t>
            </a:r>
            <a:r>
              <a:rPr lang="el-GR" dirty="0" smtClean="0">
                <a:solidFill>
                  <a:srgbClr val="FF0000"/>
                </a:solidFill>
                <a:latin typeface="Comic Sans MS" panose="030F0702030302020204" pitchFamily="66" charset="0"/>
              </a:rPr>
              <a:t>η</a:t>
            </a:r>
            <a:r>
              <a:rPr lang="el-GR" sz="2400" dirty="0" smtClean="0">
                <a:latin typeface="Comic Sans MS" panose="030F0702030302020204" pitchFamily="66" charset="0"/>
              </a:rPr>
              <a:t> και στο τρίτο </a:t>
            </a:r>
            <a:r>
              <a:rPr lang="el-GR" dirty="0" smtClean="0">
                <a:solidFill>
                  <a:srgbClr val="FF0000"/>
                </a:solidFill>
                <a:latin typeface="Comic Sans MS" panose="030F0702030302020204" pitchFamily="66" charset="0"/>
              </a:rPr>
              <a:t>το</a:t>
            </a:r>
            <a:r>
              <a:rPr lang="el-GR" sz="2400" dirty="0" smtClean="0">
                <a:latin typeface="Comic Sans MS" panose="030F0702030302020204" pitchFamily="66" charset="0"/>
              </a:rPr>
              <a:t>.</a:t>
            </a:r>
            <a:endParaRPr lang="el-GR" sz="2400" dirty="0">
              <a:latin typeface="Comic Sans MS" panose="030F0702030302020204" pitchFamily="66" charset="0"/>
            </a:endParaRPr>
          </a:p>
        </p:txBody>
      </p:sp>
      <p:pic>
        <p:nvPicPr>
          <p:cNvPr id="5" name="Εικόνα 4"/>
          <p:cNvPicPr>
            <a:picLocks noChangeAspect="1"/>
          </p:cNvPicPr>
          <p:nvPr/>
        </p:nvPicPr>
        <p:blipFill>
          <a:blip r:embed="rId3"/>
          <a:stretch>
            <a:fillRect/>
          </a:stretch>
        </p:blipFill>
        <p:spPr>
          <a:xfrm>
            <a:off x="407368" y="1700808"/>
            <a:ext cx="5524500" cy="4464496"/>
          </a:xfrm>
          <a:prstGeom prst="rect">
            <a:avLst/>
          </a:prstGeom>
        </p:spPr>
      </p:pic>
      <p:pic>
        <p:nvPicPr>
          <p:cNvPr id="6" name="Εικόνα 5"/>
          <p:cNvPicPr>
            <a:picLocks noChangeAspect="1"/>
          </p:cNvPicPr>
          <p:nvPr/>
        </p:nvPicPr>
        <p:blipFill>
          <a:blip r:embed="rId4"/>
          <a:stretch>
            <a:fillRect/>
          </a:stretch>
        </p:blipFill>
        <p:spPr>
          <a:xfrm>
            <a:off x="6672064" y="1988840"/>
            <a:ext cx="5114925" cy="2160240"/>
          </a:xfrm>
          <a:prstGeom prst="rect">
            <a:avLst/>
          </a:prstGeom>
        </p:spPr>
      </p:pic>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9829800" cy="687610"/>
          </a:xfrm>
        </p:spPr>
        <p:txBody>
          <a:bodyPr>
            <a:normAutofit/>
          </a:bodyPr>
          <a:lstStyle/>
          <a:p>
            <a:r>
              <a:rPr lang="el-GR" sz="2400" dirty="0" smtClean="0">
                <a:latin typeface="Comic Sans MS" panose="030F0702030302020204" pitchFamily="66" charset="0"/>
              </a:rPr>
              <a:t>Ένωσε τις λέξεις με τις εικόνες. Πάτησε στον παρακάτω σύνδεσμο.</a:t>
            </a:r>
            <a:endParaRPr lang="el-GR" sz="2400" dirty="0">
              <a:latin typeface="Comic Sans MS" panose="030F0702030302020204" pitchFamily="66" charset="0"/>
            </a:endParaRPr>
          </a:p>
        </p:txBody>
      </p:sp>
      <p:sp>
        <p:nvSpPr>
          <p:cNvPr id="5" name="Ορθογώνιο 4"/>
          <p:cNvSpPr/>
          <p:nvPr/>
        </p:nvSpPr>
        <p:spPr>
          <a:xfrm>
            <a:off x="479376" y="1110769"/>
            <a:ext cx="10513168" cy="923330"/>
          </a:xfrm>
          <a:prstGeom prst="rect">
            <a:avLst/>
          </a:prstGeom>
        </p:spPr>
        <p:txBody>
          <a:bodyPr wrap="square">
            <a:spAutoFit/>
          </a:bodyPr>
          <a:lstStyle/>
          <a:p>
            <a:r>
              <a:rPr lang="en-US" dirty="0">
                <a:hlinkClick r:id="rId2"/>
              </a:rPr>
              <a:t>https://wordwall.net/resource/1089296/%CE%B1%CE%BD%CE%AC%CE%B3%CE%BD%CF%89%CF%83%CE%B7-%CE%B1-%CE%B4%CE%B7%CE%BC%CE%BF%CF%84%CE%B9%CE%BA%CE%BF%CF%8D</a:t>
            </a:r>
            <a:endParaRPr lang="el-GR" dirty="0"/>
          </a:p>
        </p:txBody>
      </p:sp>
      <p:sp>
        <p:nvSpPr>
          <p:cNvPr id="6" name="Ορθογώνιο 5"/>
          <p:cNvSpPr/>
          <p:nvPr/>
        </p:nvSpPr>
        <p:spPr>
          <a:xfrm>
            <a:off x="695400" y="2882553"/>
            <a:ext cx="6096000" cy="646331"/>
          </a:xfrm>
          <a:prstGeom prst="rect">
            <a:avLst/>
          </a:prstGeom>
        </p:spPr>
        <p:txBody>
          <a:bodyPr>
            <a:spAutoFit/>
          </a:bodyPr>
          <a:lstStyle/>
          <a:p>
            <a:r>
              <a:rPr lang="en-US" dirty="0">
                <a:hlinkClick r:id="rId3"/>
              </a:rPr>
              <a:t>https://wordwall.net/resource/1193000/%CF%81%CE%B7%CE%BC%CE%B1-%CE%AD%CF%87%CF%89</a:t>
            </a:r>
            <a:endParaRPr lang="el-GR" dirty="0"/>
          </a:p>
        </p:txBody>
      </p:sp>
      <p:sp>
        <p:nvSpPr>
          <p:cNvPr id="7" name="TextBox 6"/>
          <p:cNvSpPr txBox="1"/>
          <p:nvPr/>
        </p:nvSpPr>
        <p:spPr>
          <a:xfrm>
            <a:off x="551384" y="2420888"/>
            <a:ext cx="4663456" cy="461665"/>
          </a:xfrm>
          <a:prstGeom prst="rect">
            <a:avLst/>
          </a:prstGeom>
          <a:noFill/>
        </p:spPr>
        <p:txBody>
          <a:bodyPr wrap="none" rtlCol="0">
            <a:spAutoFit/>
          </a:bodyPr>
          <a:lstStyle/>
          <a:p>
            <a:r>
              <a:rPr lang="el-GR" sz="2400" dirty="0" smtClean="0">
                <a:latin typeface="Comic Sans MS" panose="030F0702030302020204" pitchFamily="66" charset="0"/>
              </a:rPr>
              <a:t>Βάλε στη σωστή σειρά τις λέξεις</a:t>
            </a:r>
            <a:r>
              <a:rPr lang="el-GR" dirty="0" smtClean="0"/>
              <a:t>.</a:t>
            </a:r>
            <a:endParaRPr lang="el-GR" dirty="0"/>
          </a:p>
        </p:txBody>
      </p:sp>
      <p:sp>
        <p:nvSpPr>
          <p:cNvPr id="8" name="TextBox 7"/>
          <p:cNvSpPr txBox="1"/>
          <p:nvPr/>
        </p:nvSpPr>
        <p:spPr>
          <a:xfrm>
            <a:off x="551384" y="3738393"/>
            <a:ext cx="10154344" cy="769441"/>
          </a:xfrm>
          <a:prstGeom prst="rect">
            <a:avLst/>
          </a:prstGeom>
          <a:noFill/>
        </p:spPr>
        <p:txBody>
          <a:bodyPr wrap="square" rtlCol="0">
            <a:spAutoFit/>
          </a:bodyPr>
          <a:lstStyle/>
          <a:p>
            <a:r>
              <a:rPr lang="el-GR" sz="2400" dirty="0" smtClean="0">
                <a:latin typeface="Comic Sans MS" panose="030F0702030302020204" pitchFamily="66" charset="0"/>
              </a:rPr>
              <a:t>Άλλο ένα παιχνίδι με το </a:t>
            </a:r>
            <a:r>
              <a:rPr lang="el-GR" sz="2400" dirty="0" smtClean="0">
                <a:solidFill>
                  <a:srgbClr val="FF0000"/>
                </a:solidFill>
                <a:latin typeface="Comic Sans MS" panose="030F0702030302020204" pitchFamily="66" charset="0"/>
              </a:rPr>
              <a:t>έχω</a:t>
            </a:r>
            <a:r>
              <a:rPr lang="el-GR" sz="2400" dirty="0" smtClean="0">
                <a:latin typeface="Comic Sans MS" panose="030F0702030302020204" pitchFamily="66" charset="0"/>
              </a:rPr>
              <a:t> και το </a:t>
            </a:r>
            <a:r>
              <a:rPr lang="el-GR" sz="2400" dirty="0" smtClean="0">
                <a:solidFill>
                  <a:srgbClr val="FF0000"/>
                </a:solidFill>
                <a:latin typeface="Comic Sans MS" panose="030F0702030302020204" pitchFamily="66" charset="0"/>
              </a:rPr>
              <a:t>είμαι</a:t>
            </a:r>
            <a:r>
              <a:rPr lang="el-GR" sz="2400" dirty="0" smtClean="0">
                <a:latin typeface="Comic Sans MS" panose="030F0702030302020204" pitchFamily="66" charset="0"/>
              </a:rPr>
              <a:t>. </a:t>
            </a:r>
            <a:r>
              <a:rPr lang="el-GR" sz="2000" i="1" dirty="0" smtClean="0">
                <a:latin typeface="Comic Sans MS" panose="030F0702030302020204" pitchFamily="66" charset="0"/>
              </a:rPr>
              <a:t>(όταν βάλεις το σωστό κουτάκι πάτησε </a:t>
            </a:r>
            <a:r>
              <a:rPr lang="en-US" sz="2000" i="1" dirty="0" smtClean="0">
                <a:latin typeface="Comic Sans MS" panose="030F0702030302020204" pitchFamily="66" charset="0"/>
              </a:rPr>
              <a:t>Submit answers </a:t>
            </a:r>
            <a:r>
              <a:rPr lang="el-GR" sz="2000" i="1" dirty="0" smtClean="0">
                <a:latin typeface="Comic Sans MS" panose="030F0702030302020204" pitchFamily="66" charset="0"/>
              </a:rPr>
              <a:t>για να πας στην επόμενη)</a:t>
            </a:r>
            <a:endParaRPr lang="el-GR" sz="2000" i="1" dirty="0">
              <a:latin typeface="Comic Sans MS" panose="030F0702030302020204" pitchFamily="66" charset="0"/>
            </a:endParaRPr>
          </a:p>
        </p:txBody>
      </p:sp>
      <p:sp>
        <p:nvSpPr>
          <p:cNvPr id="9" name="Ορθογώνιο 8"/>
          <p:cNvSpPr/>
          <p:nvPr/>
        </p:nvSpPr>
        <p:spPr>
          <a:xfrm>
            <a:off x="585755" y="4497456"/>
            <a:ext cx="7344816" cy="646331"/>
          </a:xfrm>
          <a:prstGeom prst="rect">
            <a:avLst/>
          </a:prstGeom>
        </p:spPr>
        <p:txBody>
          <a:bodyPr wrap="square">
            <a:spAutoFit/>
          </a:bodyPr>
          <a:lstStyle/>
          <a:p>
            <a:r>
              <a:rPr lang="en-US" dirty="0">
                <a:hlinkClick r:id="rId4"/>
              </a:rPr>
              <a:t>https://wordwall.net/resource/1327558/%CE%B5%CE%B9%CE%BC%CE%B1%CE%B9-%CE%B5%CF%87%CF%89</a:t>
            </a:r>
            <a:endParaRPr lang="el-GR" dirty="0"/>
          </a:p>
        </p:txBody>
      </p:sp>
    </p:spTree>
    <p:extLst>
      <p:ext uri="{BB962C8B-B14F-4D97-AF65-F5344CB8AC3E}">
        <p14:creationId xmlns:p14="http://schemas.microsoft.com/office/powerpoint/2010/main" val="168217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9829800" cy="759618"/>
          </a:xfrm>
        </p:spPr>
        <p:txBody>
          <a:bodyPr rtlCol="0"/>
          <a:lstStyle/>
          <a:p>
            <a:pPr rtl="0"/>
            <a:r>
              <a:rPr lang="el-GR" dirty="0" smtClean="0">
                <a:latin typeface="Comic Sans MS" panose="030F0702030302020204" pitchFamily="66" charset="0"/>
              </a:rPr>
              <a:t>Γεια σας αγαπημένοι μου μαθητές!</a:t>
            </a:r>
            <a:endParaRPr lang="el-GR" dirty="0">
              <a:latin typeface="Comic Sans MS" panose="030F0702030302020204" pitchFamily="66" charset="0"/>
            </a:endParaRPr>
          </a:p>
        </p:txBody>
      </p:sp>
      <p:sp>
        <p:nvSpPr>
          <p:cNvPr id="3" name="Θέση κειμένου 2"/>
          <p:cNvSpPr>
            <a:spLocks noGrp="1"/>
          </p:cNvSpPr>
          <p:nvPr>
            <p:ph type="body" sz="half" idx="2"/>
          </p:nvPr>
        </p:nvSpPr>
        <p:spPr>
          <a:xfrm>
            <a:off x="7010400" y="2204864"/>
            <a:ext cx="4990256" cy="2235691"/>
          </a:xfrm>
        </p:spPr>
        <p:txBody>
          <a:bodyPr rtlCol="0">
            <a:normAutofit/>
          </a:bodyPr>
          <a:lstStyle/>
          <a:p>
            <a:pPr rtl="0"/>
            <a:r>
              <a:rPr lang="el-GR" sz="2400" dirty="0" smtClean="0">
                <a:latin typeface="Comic Sans MS" panose="030F0702030302020204" pitchFamily="66" charset="0"/>
              </a:rPr>
              <a:t>Πάμε να συνεχίσουμε τις επαναλήψεις μας. Αυτή την εβδομάδα θα ασχοληθούμε περισσότερο με λέξεις και προτασούλες.</a:t>
            </a:r>
            <a:endParaRPr lang="el-GR" sz="2400" dirty="0">
              <a:latin typeface="Comic Sans MS" panose="030F0702030302020204" pitchFamily="66" charset="0"/>
            </a:endParaRPr>
          </a:p>
        </p:txBody>
      </p:sp>
      <p:pic>
        <p:nvPicPr>
          <p:cNvPr id="5" name="Θέση εικόνας 4"/>
          <p:cNvPicPr>
            <a:picLocks noGrp="1" noChangeAspect="1"/>
          </p:cNvPicPr>
          <p:nvPr>
            <p:ph type="pic" idx="1"/>
          </p:nvPr>
        </p:nvPicPr>
        <p:blipFill>
          <a:blip r:embed="rId3">
            <a:extLst>
              <a:ext uri="{28A0092B-C50C-407E-A947-70E740481C1C}">
                <a14:useLocalDpi xmlns:a14="http://schemas.microsoft.com/office/drawing/2010/main" val="0"/>
              </a:ext>
            </a:extLst>
          </a:blip>
          <a:srcRect t="8209" b="8209"/>
          <a:stretch>
            <a:fillRect/>
          </a:stretch>
        </p:blipFill>
        <p:spPr>
          <a:xfrm>
            <a:off x="838200" y="1700808"/>
            <a:ext cx="5545832" cy="3312368"/>
          </a:xfr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9829800" cy="687610"/>
          </a:xfrm>
        </p:spPr>
        <p:txBody>
          <a:bodyPr rtlCol="0">
            <a:normAutofit/>
          </a:bodyPr>
          <a:lstStyle/>
          <a:p>
            <a:pPr rtl="0"/>
            <a:r>
              <a:rPr lang="el-GR" sz="2400" dirty="0" smtClean="0">
                <a:latin typeface="Comic Sans MS" panose="030F0702030302020204" pitchFamily="66" charset="0"/>
              </a:rPr>
              <a:t>Μπορείς να γράψεις ό, τι δείχνει η κάθε εικόνα;</a:t>
            </a:r>
            <a:endParaRPr lang="el-GR" sz="2400" dirty="0">
              <a:latin typeface="Comic Sans MS" panose="030F0702030302020204" pitchFamily="66" charset="0"/>
            </a:endParaRPr>
          </a:p>
        </p:txBody>
      </p:sp>
      <p:pic>
        <p:nvPicPr>
          <p:cNvPr id="7" name="Εικόνα 6"/>
          <p:cNvPicPr>
            <a:picLocks noChangeAspect="1"/>
          </p:cNvPicPr>
          <p:nvPr/>
        </p:nvPicPr>
        <p:blipFill>
          <a:blip r:embed="rId3"/>
          <a:stretch>
            <a:fillRect/>
          </a:stretch>
        </p:blipFill>
        <p:spPr>
          <a:xfrm>
            <a:off x="6678436" y="1313950"/>
            <a:ext cx="1600200" cy="819150"/>
          </a:xfrm>
          <a:prstGeom prst="rect">
            <a:avLst/>
          </a:prstGeom>
        </p:spPr>
      </p:pic>
      <p:pic>
        <p:nvPicPr>
          <p:cNvPr id="8" name="Εικόνα 7"/>
          <p:cNvPicPr>
            <a:picLocks noChangeAspect="1"/>
          </p:cNvPicPr>
          <p:nvPr/>
        </p:nvPicPr>
        <p:blipFill>
          <a:blip r:embed="rId4"/>
          <a:stretch>
            <a:fillRect/>
          </a:stretch>
        </p:blipFill>
        <p:spPr>
          <a:xfrm>
            <a:off x="2842479" y="1197768"/>
            <a:ext cx="1114425" cy="1219200"/>
          </a:xfrm>
          <a:prstGeom prst="rect">
            <a:avLst/>
          </a:prstGeom>
        </p:spPr>
      </p:pic>
      <p:pic>
        <p:nvPicPr>
          <p:cNvPr id="9" name="Εικόνα 8"/>
          <p:cNvPicPr>
            <a:picLocks noChangeAspect="1"/>
          </p:cNvPicPr>
          <p:nvPr/>
        </p:nvPicPr>
        <p:blipFill>
          <a:blip r:embed="rId5"/>
          <a:stretch>
            <a:fillRect/>
          </a:stretch>
        </p:blipFill>
        <p:spPr>
          <a:xfrm>
            <a:off x="4461652" y="1326355"/>
            <a:ext cx="1733550" cy="962025"/>
          </a:xfrm>
          <a:prstGeom prst="rect">
            <a:avLst/>
          </a:prstGeom>
        </p:spPr>
      </p:pic>
      <p:pic>
        <p:nvPicPr>
          <p:cNvPr id="10" name="Εικόνα 9"/>
          <p:cNvPicPr>
            <a:picLocks noChangeAspect="1"/>
          </p:cNvPicPr>
          <p:nvPr/>
        </p:nvPicPr>
        <p:blipFill>
          <a:blip r:embed="rId6"/>
          <a:stretch>
            <a:fillRect/>
          </a:stretch>
        </p:blipFill>
        <p:spPr>
          <a:xfrm>
            <a:off x="573875" y="1157830"/>
            <a:ext cx="1562100" cy="1323975"/>
          </a:xfrm>
          <a:prstGeom prst="rect">
            <a:avLst/>
          </a:prstGeom>
        </p:spPr>
      </p:pic>
      <p:pic>
        <p:nvPicPr>
          <p:cNvPr id="11" name="Εικόνα 10"/>
          <p:cNvPicPr>
            <a:picLocks noChangeAspect="1"/>
          </p:cNvPicPr>
          <p:nvPr/>
        </p:nvPicPr>
        <p:blipFill>
          <a:blip r:embed="rId7"/>
          <a:stretch>
            <a:fillRect/>
          </a:stretch>
        </p:blipFill>
        <p:spPr>
          <a:xfrm>
            <a:off x="9067800" y="940546"/>
            <a:ext cx="1600200" cy="1247775"/>
          </a:xfrm>
          <a:prstGeom prst="rect">
            <a:avLst/>
          </a:prstGeom>
        </p:spPr>
      </p:pic>
      <p:pic>
        <p:nvPicPr>
          <p:cNvPr id="12" name="Εικόνα 11"/>
          <p:cNvPicPr>
            <a:picLocks noChangeAspect="1"/>
          </p:cNvPicPr>
          <p:nvPr/>
        </p:nvPicPr>
        <p:blipFill>
          <a:blip r:embed="rId8"/>
          <a:stretch>
            <a:fillRect/>
          </a:stretch>
        </p:blipFill>
        <p:spPr>
          <a:xfrm>
            <a:off x="864719" y="3276237"/>
            <a:ext cx="1181100" cy="1304925"/>
          </a:xfrm>
          <a:prstGeom prst="rect">
            <a:avLst/>
          </a:prstGeom>
        </p:spPr>
      </p:pic>
      <p:pic>
        <p:nvPicPr>
          <p:cNvPr id="13" name="Εικόνα 12"/>
          <p:cNvPicPr>
            <a:picLocks noChangeAspect="1"/>
          </p:cNvPicPr>
          <p:nvPr/>
        </p:nvPicPr>
        <p:blipFill>
          <a:blip r:embed="rId9"/>
          <a:stretch>
            <a:fillRect/>
          </a:stretch>
        </p:blipFill>
        <p:spPr>
          <a:xfrm>
            <a:off x="2638850" y="3276237"/>
            <a:ext cx="1657350" cy="1447800"/>
          </a:xfrm>
          <a:prstGeom prst="rect">
            <a:avLst/>
          </a:prstGeom>
        </p:spPr>
      </p:pic>
      <p:pic>
        <p:nvPicPr>
          <p:cNvPr id="14" name="Εικόνα 13"/>
          <p:cNvPicPr>
            <a:picLocks noChangeAspect="1"/>
          </p:cNvPicPr>
          <p:nvPr/>
        </p:nvPicPr>
        <p:blipFill>
          <a:blip r:embed="rId10"/>
          <a:stretch>
            <a:fillRect/>
          </a:stretch>
        </p:blipFill>
        <p:spPr>
          <a:xfrm>
            <a:off x="4947427" y="3547699"/>
            <a:ext cx="1247775" cy="762000"/>
          </a:xfrm>
          <a:prstGeom prst="rect">
            <a:avLst/>
          </a:prstGeom>
        </p:spPr>
      </p:pic>
      <p:pic>
        <p:nvPicPr>
          <p:cNvPr id="15" name="Εικόνα 14"/>
          <p:cNvPicPr>
            <a:picLocks noChangeAspect="1"/>
          </p:cNvPicPr>
          <p:nvPr/>
        </p:nvPicPr>
        <p:blipFill>
          <a:blip r:embed="rId11"/>
          <a:stretch>
            <a:fillRect/>
          </a:stretch>
        </p:blipFill>
        <p:spPr>
          <a:xfrm>
            <a:off x="6726061" y="3200036"/>
            <a:ext cx="1552575" cy="1457325"/>
          </a:xfrm>
          <a:prstGeom prst="rect">
            <a:avLst/>
          </a:prstGeom>
        </p:spPr>
      </p:pic>
      <p:pic>
        <p:nvPicPr>
          <p:cNvPr id="16" name="Εικόνα 15"/>
          <p:cNvPicPr>
            <a:picLocks noChangeAspect="1"/>
          </p:cNvPicPr>
          <p:nvPr/>
        </p:nvPicPr>
        <p:blipFill>
          <a:blip r:embed="rId12"/>
          <a:stretch>
            <a:fillRect/>
          </a:stretch>
        </p:blipFill>
        <p:spPr>
          <a:xfrm>
            <a:off x="9264352" y="3319098"/>
            <a:ext cx="1714500" cy="1219200"/>
          </a:xfrm>
          <a:prstGeom prst="rect">
            <a:avLst/>
          </a:prstGeom>
        </p:spPr>
      </p:pic>
      <p:sp>
        <p:nvSpPr>
          <p:cNvPr id="17" name="TextBox 16"/>
          <p:cNvSpPr txBox="1"/>
          <p:nvPr/>
        </p:nvSpPr>
        <p:spPr>
          <a:xfrm>
            <a:off x="767408" y="2564904"/>
            <a:ext cx="1082348" cy="369332"/>
          </a:xfrm>
          <a:prstGeom prst="rect">
            <a:avLst/>
          </a:prstGeom>
          <a:noFill/>
        </p:spPr>
        <p:txBody>
          <a:bodyPr wrap="none" rtlCol="0">
            <a:spAutoFit/>
          </a:bodyPr>
          <a:lstStyle/>
          <a:p>
            <a:r>
              <a:rPr lang="el-GR" dirty="0" smtClean="0"/>
              <a:t>_ _ _ _ _</a:t>
            </a:r>
            <a:endParaRPr lang="el-GR" dirty="0"/>
          </a:p>
        </p:txBody>
      </p:sp>
      <p:sp>
        <p:nvSpPr>
          <p:cNvPr id="18" name="TextBox 17"/>
          <p:cNvSpPr txBox="1"/>
          <p:nvPr/>
        </p:nvSpPr>
        <p:spPr>
          <a:xfrm>
            <a:off x="2842479" y="2564904"/>
            <a:ext cx="889987" cy="369332"/>
          </a:xfrm>
          <a:prstGeom prst="rect">
            <a:avLst/>
          </a:prstGeom>
          <a:noFill/>
        </p:spPr>
        <p:txBody>
          <a:bodyPr wrap="none" rtlCol="0">
            <a:spAutoFit/>
          </a:bodyPr>
          <a:lstStyle/>
          <a:p>
            <a:r>
              <a:rPr lang="el-GR" dirty="0" smtClean="0"/>
              <a:t>_ _ _ _</a:t>
            </a:r>
            <a:endParaRPr lang="el-GR" dirty="0"/>
          </a:p>
        </p:txBody>
      </p:sp>
      <p:sp>
        <p:nvSpPr>
          <p:cNvPr id="19" name="TextBox 18"/>
          <p:cNvSpPr txBox="1"/>
          <p:nvPr/>
        </p:nvSpPr>
        <p:spPr>
          <a:xfrm>
            <a:off x="4594893" y="2561999"/>
            <a:ext cx="1467068" cy="369332"/>
          </a:xfrm>
          <a:prstGeom prst="rect">
            <a:avLst/>
          </a:prstGeom>
          <a:noFill/>
        </p:spPr>
        <p:txBody>
          <a:bodyPr wrap="none" rtlCol="0">
            <a:spAutoFit/>
          </a:bodyPr>
          <a:lstStyle/>
          <a:p>
            <a:r>
              <a:rPr lang="el-GR" dirty="0" smtClean="0"/>
              <a:t>_ _ _ _ _ _ _</a:t>
            </a:r>
            <a:endParaRPr lang="el-GR" dirty="0"/>
          </a:p>
        </p:txBody>
      </p:sp>
      <p:sp>
        <p:nvSpPr>
          <p:cNvPr id="20" name="TextBox 19"/>
          <p:cNvSpPr txBox="1"/>
          <p:nvPr/>
        </p:nvSpPr>
        <p:spPr>
          <a:xfrm>
            <a:off x="6888088" y="2481805"/>
            <a:ext cx="1274708" cy="369332"/>
          </a:xfrm>
          <a:prstGeom prst="rect">
            <a:avLst/>
          </a:prstGeom>
          <a:noFill/>
        </p:spPr>
        <p:txBody>
          <a:bodyPr wrap="none" rtlCol="0">
            <a:spAutoFit/>
          </a:bodyPr>
          <a:lstStyle/>
          <a:p>
            <a:r>
              <a:rPr lang="el-GR" dirty="0" smtClean="0"/>
              <a:t>_ _ _ _ _ _</a:t>
            </a:r>
            <a:endParaRPr lang="el-GR" dirty="0"/>
          </a:p>
        </p:txBody>
      </p:sp>
      <p:sp>
        <p:nvSpPr>
          <p:cNvPr id="21" name="TextBox 20"/>
          <p:cNvSpPr txBox="1"/>
          <p:nvPr/>
        </p:nvSpPr>
        <p:spPr>
          <a:xfrm>
            <a:off x="9067800" y="2481805"/>
            <a:ext cx="1659429" cy="369332"/>
          </a:xfrm>
          <a:prstGeom prst="rect">
            <a:avLst/>
          </a:prstGeom>
          <a:noFill/>
        </p:spPr>
        <p:txBody>
          <a:bodyPr wrap="none" rtlCol="0">
            <a:spAutoFit/>
          </a:bodyPr>
          <a:lstStyle/>
          <a:p>
            <a:r>
              <a:rPr lang="el-GR" dirty="0" smtClean="0"/>
              <a:t>_ _ _ _ _ _ _ _</a:t>
            </a:r>
            <a:endParaRPr lang="el-GR" dirty="0"/>
          </a:p>
        </p:txBody>
      </p:sp>
      <p:sp>
        <p:nvSpPr>
          <p:cNvPr id="22" name="TextBox 21"/>
          <p:cNvSpPr txBox="1"/>
          <p:nvPr/>
        </p:nvSpPr>
        <p:spPr>
          <a:xfrm>
            <a:off x="914095" y="4724037"/>
            <a:ext cx="1082348" cy="369332"/>
          </a:xfrm>
          <a:prstGeom prst="rect">
            <a:avLst/>
          </a:prstGeom>
          <a:noFill/>
        </p:spPr>
        <p:txBody>
          <a:bodyPr wrap="none" rtlCol="0">
            <a:spAutoFit/>
          </a:bodyPr>
          <a:lstStyle/>
          <a:p>
            <a:r>
              <a:rPr lang="el-GR" dirty="0" smtClean="0"/>
              <a:t>_ _ _ _ _</a:t>
            </a:r>
            <a:endParaRPr lang="el-GR" dirty="0"/>
          </a:p>
        </p:txBody>
      </p:sp>
      <p:sp>
        <p:nvSpPr>
          <p:cNvPr id="23" name="TextBox 22"/>
          <p:cNvSpPr txBox="1"/>
          <p:nvPr/>
        </p:nvSpPr>
        <p:spPr>
          <a:xfrm>
            <a:off x="2660499" y="4788405"/>
            <a:ext cx="1723549" cy="369332"/>
          </a:xfrm>
          <a:prstGeom prst="rect">
            <a:avLst/>
          </a:prstGeom>
          <a:noFill/>
        </p:spPr>
        <p:txBody>
          <a:bodyPr wrap="none" rtlCol="0">
            <a:spAutoFit/>
          </a:bodyPr>
          <a:lstStyle/>
          <a:p>
            <a:r>
              <a:rPr lang="el-GR" dirty="0" smtClean="0"/>
              <a:t>_ _ _ _ _ _ _ _</a:t>
            </a:r>
            <a:endParaRPr lang="el-GR" dirty="0"/>
          </a:p>
        </p:txBody>
      </p:sp>
      <p:sp>
        <p:nvSpPr>
          <p:cNvPr id="24" name="TextBox 23"/>
          <p:cNvSpPr txBox="1"/>
          <p:nvPr/>
        </p:nvSpPr>
        <p:spPr>
          <a:xfrm>
            <a:off x="4947427" y="4675910"/>
            <a:ext cx="1274708" cy="369332"/>
          </a:xfrm>
          <a:prstGeom prst="rect">
            <a:avLst/>
          </a:prstGeom>
          <a:noFill/>
        </p:spPr>
        <p:txBody>
          <a:bodyPr wrap="none" rtlCol="0">
            <a:spAutoFit/>
          </a:bodyPr>
          <a:lstStyle/>
          <a:p>
            <a:r>
              <a:rPr lang="el-GR" dirty="0" smtClean="0"/>
              <a:t>_ _ _ _ _ _</a:t>
            </a:r>
            <a:endParaRPr lang="el-GR" dirty="0"/>
          </a:p>
        </p:txBody>
      </p:sp>
      <p:sp>
        <p:nvSpPr>
          <p:cNvPr id="25" name="TextBox 24"/>
          <p:cNvSpPr txBox="1"/>
          <p:nvPr/>
        </p:nvSpPr>
        <p:spPr>
          <a:xfrm>
            <a:off x="6888088" y="4788405"/>
            <a:ext cx="1274708" cy="369332"/>
          </a:xfrm>
          <a:prstGeom prst="rect">
            <a:avLst/>
          </a:prstGeom>
          <a:noFill/>
        </p:spPr>
        <p:txBody>
          <a:bodyPr wrap="none" rtlCol="0">
            <a:spAutoFit/>
          </a:bodyPr>
          <a:lstStyle/>
          <a:p>
            <a:r>
              <a:rPr lang="el-GR" dirty="0" smtClean="0"/>
              <a:t>_ _ _ _ _ _</a:t>
            </a:r>
            <a:endParaRPr lang="el-GR" dirty="0"/>
          </a:p>
        </p:txBody>
      </p:sp>
      <p:sp>
        <p:nvSpPr>
          <p:cNvPr id="26" name="TextBox 25"/>
          <p:cNvSpPr txBox="1"/>
          <p:nvPr/>
        </p:nvSpPr>
        <p:spPr>
          <a:xfrm>
            <a:off x="9392128" y="4751356"/>
            <a:ext cx="1274708" cy="369332"/>
          </a:xfrm>
          <a:prstGeom prst="rect">
            <a:avLst/>
          </a:prstGeom>
          <a:noFill/>
        </p:spPr>
        <p:txBody>
          <a:bodyPr wrap="none" rtlCol="0">
            <a:spAutoFit/>
          </a:bodyPr>
          <a:lstStyle/>
          <a:p>
            <a:r>
              <a:rPr lang="el-GR" dirty="0" smtClean="0"/>
              <a:t>_ _ _ _ _ _</a:t>
            </a:r>
            <a:endParaRPr lang="el-GR" dirty="0"/>
          </a:p>
        </p:txBody>
      </p:sp>
      <p:sp>
        <p:nvSpPr>
          <p:cNvPr id="27" name="TextBox 26"/>
          <p:cNvSpPr txBox="1"/>
          <p:nvPr/>
        </p:nvSpPr>
        <p:spPr>
          <a:xfrm>
            <a:off x="4646646" y="54022"/>
            <a:ext cx="2079415" cy="584775"/>
          </a:xfrm>
          <a:prstGeom prst="rect">
            <a:avLst/>
          </a:prstGeom>
          <a:noFill/>
        </p:spPr>
        <p:txBody>
          <a:bodyPr wrap="none" rtlCol="0">
            <a:spAutoFit/>
          </a:bodyPr>
          <a:lstStyle/>
          <a:p>
            <a:r>
              <a:rPr lang="el-GR" sz="3200" dirty="0" smtClean="0">
                <a:solidFill>
                  <a:srgbClr val="FF0000"/>
                </a:solidFill>
                <a:latin typeface="Comic Sans MS" panose="030F0702030302020204" pitchFamily="66" charset="0"/>
              </a:rPr>
              <a:t>ΘΕΜΑ 1</a:t>
            </a:r>
            <a:r>
              <a:rPr lang="el-GR" sz="3200" baseline="30000" dirty="0" smtClean="0">
                <a:solidFill>
                  <a:srgbClr val="FF0000"/>
                </a:solidFill>
                <a:latin typeface="Comic Sans MS" panose="030F0702030302020204" pitchFamily="66" charset="0"/>
              </a:rPr>
              <a:t>Ο</a:t>
            </a:r>
            <a:r>
              <a:rPr lang="el-GR" sz="3200" dirty="0" smtClean="0">
                <a:solidFill>
                  <a:srgbClr val="FF0000"/>
                </a:solidFill>
                <a:latin typeface="Comic Sans MS" panose="030F0702030302020204" pitchFamily="66" charset="0"/>
              </a:rPr>
              <a:t> </a:t>
            </a:r>
            <a:endParaRPr lang="el-GR" sz="3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a:stretch>
            <a:fillRect/>
          </a:stretch>
        </p:blipFill>
        <p:spPr>
          <a:xfrm>
            <a:off x="744878" y="2726849"/>
            <a:ext cx="1314450" cy="1685925"/>
          </a:xfrm>
          <a:prstGeom prst="rect">
            <a:avLst/>
          </a:prstGeom>
        </p:spPr>
      </p:pic>
      <p:pic>
        <p:nvPicPr>
          <p:cNvPr id="4" name="Εικόνα 3"/>
          <p:cNvPicPr>
            <a:picLocks noChangeAspect="1"/>
          </p:cNvPicPr>
          <p:nvPr/>
        </p:nvPicPr>
        <p:blipFill>
          <a:blip r:embed="rId4"/>
          <a:stretch>
            <a:fillRect/>
          </a:stretch>
        </p:blipFill>
        <p:spPr>
          <a:xfrm>
            <a:off x="4861767" y="228747"/>
            <a:ext cx="1905000" cy="1495425"/>
          </a:xfrm>
          <a:prstGeom prst="rect">
            <a:avLst/>
          </a:prstGeom>
        </p:spPr>
      </p:pic>
      <p:pic>
        <p:nvPicPr>
          <p:cNvPr id="5" name="Εικόνα 4"/>
          <p:cNvPicPr>
            <a:picLocks noChangeAspect="1"/>
          </p:cNvPicPr>
          <p:nvPr/>
        </p:nvPicPr>
        <p:blipFill>
          <a:blip r:embed="rId5"/>
          <a:stretch>
            <a:fillRect/>
          </a:stretch>
        </p:blipFill>
        <p:spPr>
          <a:xfrm>
            <a:off x="5098255" y="2907823"/>
            <a:ext cx="2066925" cy="1323975"/>
          </a:xfrm>
          <a:prstGeom prst="rect">
            <a:avLst/>
          </a:prstGeom>
        </p:spPr>
      </p:pic>
      <p:pic>
        <p:nvPicPr>
          <p:cNvPr id="6" name="Εικόνα 5"/>
          <p:cNvPicPr>
            <a:picLocks noChangeAspect="1"/>
          </p:cNvPicPr>
          <p:nvPr/>
        </p:nvPicPr>
        <p:blipFill>
          <a:blip r:embed="rId6"/>
          <a:stretch>
            <a:fillRect/>
          </a:stretch>
        </p:blipFill>
        <p:spPr>
          <a:xfrm>
            <a:off x="551384" y="404664"/>
            <a:ext cx="1590675" cy="1352550"/>
          </a:xfrm>
          <a:prstGeom prst="rect">
            <a:avLst/>
          </a:prstGeom>
        </p:spPr>
      </p:pic>
      <p:pic>
        <p:nvPicPr>
          <p:cNvPr id="7" name="Εικόνα 6"/>
          <p:cNvPicPr>
            <a:picLocks noChangeAspect="1"/>
          </p:cNvPicPr>
          <p:nvPr/>
        </p:nvPicPr>
        <p:blipFill>
          <a:blip r:embed="rId7"/>
          <a:stretch>
            <a:fillRect/>
          </a:stretch>
        </p:blipFill>
        <p:spPr>
          <a:xfrm>
            <a:off x="7744624" y="2960210"/>
            <a:ext cx="1571625" cy="1219200"/>
          </a:xfrm>
          <a:prstGeom prst="rect">
            <a:avLst/>
          </a:prstGeom>
        </p:spPr>
      </p:pic>
      <p:pic>
        <p:nvPicPr>
          <p:cNvPr id="8" name="Εικόνα 7"/>
          <p:cNvPicPr>
            <a:picLocks noChangeAspect="1"/>
          </p:cNvPicPr>
          <p:nvPr/>
        </p:nvPicPr>
        <p:blipFill>
          <a:blip r:embed="rId8"/>
          <a:stretch>
            <a:fillRect/>
          </a:stretch>
        </p:blipFill>
        <p:spPr>
          <a:xfrm>
            <a:off x="2966488" y="2760155"/>
            <a:ext cx="1428750" cy="1552575"/>
          </a:xfrm>
          <a:prstGeom prst="rect">
            <a:avLst/>
          </a:prstGeom>
        </p:spPr>
      </p:pic>
      <p:pic>
        <p:nvPicPr>
          <p:cNvPr id="9" name="Εικόνα 8"/>
          <p:cNvPicPr>
            <a:picLocks noChangeAspect="1"/>
          </p:cNvPicPr>
          <p:nvPr/>
        </p:nvPicPr>
        <p:blipFill>
          <a:blip r:embed="rId9"/>
          <a:stretch>
            <a:fillRect/>
          </a:stretch>
        </p:blipFill>
        <p:spPr>
          <a:xfrm>
            <a:off x="9603684" y="208828"/>
            <a:ext cx="1152525" cy="1885950"/>
          </a:xfrm>
          <a:prstGeom prst="rect">
            <a:avLst/>
          </a:prstGeom>
        </p:spPr>
      </p:pic>
      <p:pic>
        <p:nvPicPr>
          <p:cNvPr id="10" name="Εικόνα 9"/>
          <p:cNvPicPr>
            <a:picLocks noChangeAspect="1"/>
          </p:cNvPicPr>
          <p:nvPr/>
        </p:nvPicPr>
        <p:blipFill>
          <a:blip r:embed="rId10"/>
          <a:stretch>
            <a:fillRect/>
          </a:stretch>
        </p:blipFill>
        <p:spPr>
          <a:xfrm>
            <a:off x="7711287" y="133496"/>
            <a:ext cx="819150" cy="1685925"/>
          </a:xfrm>
          <a:prstGeom prst="rect">
            <a:avLst/>
          </a:prstGeom>
        </p:spPr>
      </p:pic>
      <p:pic>
        <p:nvPicPr>
          <p:cNvPr id="11" name="Εικόνα 10"/>
          <p:cNvPicPr>
            <a:picLocks noChangeAspect="1"/>
          </p:cNvPicPr>
          <p:nvPr/>
        </p:nvPicPr>
        <p:blipFill>
          <a:blip r:embed="rId11"/>
          <a:stretch>
            <a:fillRect/>
          </a:stretch>
        </p:blipFill>
        <p:spPr>
          <a:xfrm>
            <a:off x="2783632" y="208828"/>
            <a:ext cx="1514475" cy="1548386"/>
          </a:xfrm>
          <a:prstGeom prst="rect">
            <a:avLst/>
          </a:prstGeom>
        </p:spPr>
      </p:pic>
      <p:pic>
        <p:nvPicPr>
          <p:cNvPr id="13" name="Εικόνα 12"/>
          <p:cNvPicPr>
            <a:picLocks noChangeAspect="1"/>
          </p:cNvPicPr>
          <p:nvPr/>
        </p:nvPicPr>
        <p:blipFill>
          <a:blip r:embed="rId12"/>
          <a:stretch>
            <a:fillRect/>
          </a:stretch>
        </p:blipFill>
        <p:spPr>
          <a:xfrm>
            <a:off x="9979307" y="2913705"/>
            <a:ext cx="1733550" cy="1276350"/>
          </a:xfrm>
          <a:prstGeom prst="rect">
            <a:avLst/>
          </a:prstGeom>
        </p:spPr>
      </p:pic>
      <p:sp>
        <p:nvSpPr>
          <p:cNvPr id="14" name="TextBox 13"/>
          <p:cNvSpPr txBox="1"/>
          <p:nvPr/>
        </p:nvSpPr>
        <p:spPr>
          <a:xfrm>
            <a:off x="901727" y="1910112"/>
            <a:ext cx="889987" cy="369332"/>
          </a:xfrm>
          <a:prstGeom prst="rect">
            <a:avLst/>
          </a:prstGeom>
          <a:noFill/>
        </p:spPr>
        <p:txBody>
          <a:bodyPr wrap="none" rtlCol="0">
            <a:spAutoFit/>
          </a:bodyPr>
          <a:lstStyle/>
          <a:p>
            <a:r>
              <a:rPr lang="el-GR" dirty="0" smtClean="0"/>
              <a:t>_ _ _ _</a:t>
            </a:r>
            <a:endParaRPr lang="el-GR" dirty="0"/>
          </a:p>
        </p:txBody>
      </p:sp>
      <p:sp>
        <p:nvSpPr>
          <p:cNvPr id="15" name="TextBox 14"/>
          <p:cNvSpPr txBox="1"/>
          <p:nvPr/>
        </p:nvSpPr>
        <p:spPr>
          <a:xfrm>
            <a:off x="2864961" y="1972450"/>
            <a:ext cx="1274708" cy="369332"/>
          </a:xfrm>
          <a:prstGeom prst="rect">
            <a:avLst/>
          </a:prstGeom>
          <a:noFill/>
        </p:spPr>
        <p:txBody>
          <a:bodyPr wrap="none" rtlCol="0">
            <a:spAutoFit/>
          </a:bodyPr>
          <a:lstStyle/>
          <a:p>
            <a:r>
              <a:rPr lang="el-GR" dirty="0" smtClean="0"/>
              <a:t>_ _ _ _ _ _</a:t>
            </a:r>
            <a:endParaRPr lang="el-GR" dirty="0"/>
          </a:p>
        </p:txBody>
      </p:sp>
      <p:sp>
        <p:nvSpPr>
          <p:cNvPr id="16" name="TextBox 15"/>
          <p:cNvSpPr txBox="1"/>
          <p:nvPr/>
        </p:nvSpPr>
        <p:spPr>
          <a:xfrm>
            <a:off x="4861767" y="2074018"/>
            <a:ext cx="1851789" cy="369332"/>
          </a:xfrm>
          <a:prstGeom prst="rect">
            <a:avLst/>
          </a:prstGeom>
          <a:noFill/>
        </p:spPr>
        <p:txBody>
          <a:bodyPr wrap="none" rtlCol="0">
            <a:spAutoFit/>
          </a:bodyPr>
          <a:lstStyle/>
          <a:p>
            <a:r>
              <a:rPr lang="el-GR" dirty="0" smtClean="0"/>
              <a:t>_ _ _ _ _ _ _ _ _</a:t>
            </a:r>
            <a:endParaRPr lang="el-GR" dirty="0"/>
          </a:p>
        </p:txBody>
      </p:sp>
      <p:sp>
        <p:nvSpPr>
          <p:cNvPr id="17" name="TextBox 16"/>
          <p:cNvSpPr txBox="1"/>
          <p:nvPr/>
        </p:nvSpPr>
        <p:spPr>
          <a:xfrm>
            <a:off x="7441888" y="2020483"/>
            <a:ext cx="1467068" cy="369332"/>
          </a:xfrm>
          <a:prstGeom prst="rect">
            <a:avLst/>
          </a:prstGeom>
          <a:noFill/>
        </p:spPr>
        <p:txBody>
          <a:bodyPr wrap="none" rtlCol="0">
            <a:spAutoFit/>
          </a:bodyPr>
          <a:lstStyle/>
          <a:p>
            <a:r>
              <a:rPr lang="el-GR" dirty="0" smtClean="0"/>
              <a:t>_ _ _ _ _ _ _</a:t>
            </a:r>
            <a:endParaRPr lang="el-GR" dirty="0"/>
          </a:p>
        </p:txBody>
      </p:sp>
      <p:sp>
        <p:nvSpPr>
          <p:cNvPr id="18" name="TextBox 17"/>
          <p:cNvSpPr txBox="1"/>
          <p:nvPr/>
        </p:nvSpPr>
        <p:spPr>
          <a:xfrm>
            <a:off x="9603684" y="2205149"/>
            <a:ext cx="1659429" cy="369332"/>
          </a:xfrm>
          <a:prstGeom prst="rect">
            <a:avLst/>
          </a:prstGeom>
          <a:noFill/>
        </p:spPr>
        <p:txBody>
          <a:bodyPr wrap="none" rtlCol="0">
            <a:spAutoFit/>
          </a:bodyPr>
          <a:lstStyle/>
          <a:p>
            <a:r>
              <a:rPr lang="el-GR" dirty="0" smtClean="0"/>
              <a:t>_ _ _ _ _ _ _ _</a:t>
            </a:r>
            <a:endParaRPr lang="el-GR" dirty="0"/>
          </a:p>
        </p:txBody>
      </p:sp>
      <p:sp>
        <p:nvSpPr>
          <p:cNvPr id="19" name="TextBox 18"/>
          <p:cNvSpPr txBox="1"/>
          <p:nvPr/>
        </p:nvSpPr>
        <p:spPr>
          <a:xfrm>
            <a:off x="173395" y="4412774"/>
            <a:ext cx="2044149" cy="369332"/>
          </a:xfrm>
          <a:prstGeom prst="rect">
            <a:avLst/>
          </a:prstGeom>
          <a:noFill/>
        </p:spPr>
        <p:txBody>
          <a:bodyPr wrap="none" rtlCol="0">
            <a:spAutoFit/>
          </a:bodyPr>
          <a:lstStyle/>
          <a:p>
            <a:r>
              <a:rPr lang="el-GR" dirty="0" smtClean="0"/>
              <a:t>_ _ _ _ _ _ _ _ _ _</a:t>
            </a:r>
            <a:endParaRPr lang="el-GR" dirty="0"/>
          </a:p>
        </p:txBody>
      </p:sp>
      <p:sp>
        <p:nvSpPr>
          <p:cNvPr id="20" name="TextBox 19"/>
          <p:cNvSpPr txBox="1"/>
          <p:nvPr/>
        </p:nvSpPr>
        <p:spPr>
          <a:xfrm>
            <a:off x="2864961" y="4412774"/>
            <a:ext cx="1659429" cy="369332"/>
          </a:xfrm>
          <a:prstGeom prst="rect">
            <a:avLst/>
          </a:prstGeom>
          <a:noFill/>
        </p:spPr>
        <p:txBody>
          <a:bodyPr wrap="none" rtlCol="0">
            <a:spAutoFit/>
          </a:bodyPr>
          <a:lstStyle/>
          <a:p>
            <a:r>
              <a:rPr lang="el-GR" dirty="0" smtClean="0"/>
              <a:t>_ _ _ _ _ _ _ _</a:t>
            </a:r>
            <a:endParaRPr lang="el-GR" dirty="0"/>
          </a:p>
        </p:txBody>
      </p:sp>
      <p:sp>
        <p:nvSpPr>
          <p:cNvPr id="21" name="TextBox 20"/>
          <p:cNvSpPr txBox="1"/>
          <p:nvPr/>
        </p:nvSpPr>
        <p:spPr>
          <a:xfrm>
            <a:off x="5171807" y="4451277"/>
            <a:ext cx="1851789" cy="369332"/>
          </a:xfrm>
          <a:prstGeom prst="rect">
            <a:avLst/>
          </a:prstGeom>
          <a:noFill/>
        </p:spPr>
        <p:txBody>
          <a:bodyPr wrap="none" rtlCol="0">
            <a:spAutoFit/>
          </a:bodyPr>
          <a:lstStyle/>
          <a:p>
            <a:r>
              <a:rPr lang="el-GR" dirty="0" smtClean="0"/>
              <a:t>_ _ _ _ _ _ _ _ _</a:t>
            </a:r>
            <a:endParaRPr lang="el-GR" dirty="0"/>
          </a:p>
        </p:txBody>
      </p:sp>
      <p:sp>
        <p:nvSpPr>
          <p:cNvPr id="22" name="TextBox 21"/>
          <p:cNvSpPr txBox="1"/>
          <p:nvPr/>
        </p:nvSpPr>
        <p:spPr>
          <a:xfrm>
            <a:off x="7744624" y="4476717"/>
            <a:ext cx="1467068" cy="369332"/>
          </a:xfrm>
          <a:prstGeom prst="rect">
            <a:avLst/>
          </a:prstGeom>
          <a:noFill/>
        </p:spPr>
        <p:txBody>
          <a:bodyPr wrap="none" rtlCol="0">
            <a:spAutoFit/>
          </a:bodyPr>
          <a:lstStyle/>
          <a:p>
            <a:r>
              <a:rPr lang="el-GR" dirty="0" smtClean="0"/>
              <a:t>_ _ _ _ _ _ _</a:t>
            </a:r>
            <a:endParaRPr lang="el-GR" dirty="0"/>
          </a:p>
        </p:txBody>
      </p:sp>
      <p:sp>
        <p:nvSpPr>
          <p:cNvPr id="23" name="TextBox 22"/>
          <p:cNvSpPr txBox="1"/>
          <p:nvPr/>
        </p:nvSpPr>
        <p:spPr>
          <a:xfrm>
            <a:off x="9696400" y="4451277"/>
            <a:ext cx="1851789" cy="369332"/>
          </a:xfrm>
          <a:prstGeom prst="rect">
            <a:avLst/>
          </a:prstGeom>
          <a:noFill/>
        </p:spPr>
        <p:txBody>
          <a:bodyPr wrap="none" rtlCol="0">
            <a:spAutoFit/>
          </a:bodyPr>
          <a:lstStyle/>
          <a:p>
            <a:r>
              <a:rPr lang="el-GR" dirty="0" smtClean="0"/>
              <a:t>_ _ _ _ _ _ _ _ _</a:t>
            </a:r>
            <a:endParaRPr lang="el-GR" dirty="0"/>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416" y="188640"/>
            <a:ext cx="9829800" cy="683096"/>
          </a:xfrm>
        </p:spPr>
        <p:txBody>
          <a:bodyPr rtlCol="0">
            <a:normAutofit fontScale="90000"/>
          </a:bodyPr>
          <a:lstStyle/>
          <a:p>
            <a:pPr rtl="0"/>
            <a:r>
              <a:rPr lang="el-GR" sz="2400" dirty="0" smtClean="0">
                <a:latin typeface="Comic Sans MS" panose="030F0702030302020204" pitchFamily="66" charset="0"/>
              </a:rPr>
              <a:t>Συμπλήρωσε κάτω από κάθε εικόνα τη σωστή λέξη και διάβασε την ιστορία.</a:t>
            </a:r>
            <a:br>
              <a:rPr lang="el-GR" sz="2400" dirty="0" smtClean="0">
                <a:latin typeface="Comic Sans MS" panose="030F0702030302020204" pitchFamily="66" charset="0"/>
              </a:rPr>
            </a:br>
            <a:r>
              <a:rPr lang="el-GR" sz="2400" dirty="0" smtClean="0">
                <a:latin typeface="Comic Sans MS" panose="030F0702030302020204" pitchFamily="66" charset="0"/>
              </a:rPr>
              <a:t>(</a:t>
            </a:r>
            <a:r>
              <a:rPr lang="el-GR" sz="2400" dirty="0" smtClean="0">
                <a:solidFill>
                  <a:srgbClr val="FF0000"/>
                </a:solidFill>
                <a:latin typeface="Comic Sans MS" panose="030F0702030302020204" pitchFamily="66" charset="0"/>
              </a:rPr>
              <a:t>νερό, </a:t>
            </a:r>
            <a:r>
              <a:rPr lang="el-GR" sz="2400" dirty="0" smtClean="0">
                <a:solidFill>
                  <a:srgbClr val="FF0000"/>
                </a:solidFill>
                <a:latin typeface="Comic Sans MS" panose="030F0702030302020204" pitchFamily="66" charset="0"/>
              </a:rPr>
              <a:t>ήλιος</a:t>
            </a:r>
            <a:r>
              <a:rPr lang="el-GR" sz="2400" smtClean="0">
                <a:solidFill>
                  <a:srgbClr val="FF0000"/>
                </a:solidFill>
                <a:latin typeface="Comic Sans MS" panose="030F0702030302020204" pitchFamily="66" charset="0"/>
              </a:rPr>
              <a:t>, λίμνη, </a:t>
            </a:r>
            <a:r>
              <a:rPr lang="el-GR" sz="2400" dirty="0" smtClean="0">
                <a:solidFill>
                  <a:srgbClr val="FF0000"/>
                </a:solidFill>
                <a:latin typeface="Comic Sans MS" panose="030F0702030302020204" pitchFamily="66" charset="0"/>
              </a:rPr>
              <a:t>δέντρα, βάτραχοι, λίμνη, πηγάδι, βάτραχοι, ακτίνες</a:t>
            </a:r>
            <a:r>
              <a:rPr lang="el-GR" sz="2400" dirty="0" smtClean="0">
                <a:latin typeface="Comic Sans MS" panose="030F0702030302020204" pitchFamily="66" charset="0"/>
              </a:rPr>
              <a:t>)</a:t>
            </a:r>
            <a:endParaRPr lang="el-GR" sz="2400" dirty="0">
              <a:latin typeface="Comic Sans MS" panose="030F0702030302020204" pitchFamily="66" charset="0"/>
            </a:endParaRPr>
          </a:p>
        </p:txBody>
      </p:sp>
      <p:pic>
        <p:nvPicPr>
          <p:cNvPr id="5" name="Θέση περιεχομένου 4"/>
          <p:cNvPicPr>
            <a:picLocks noGrp="1" noChangeAspect="1"/>
          </p:cNvPicPr>
          <p:nvPr>
            <p:ph sz="half" idx="1"/>
          </p:nvPr>
        </p:nvPicPr>
        <p:blipFill>
          <a:blip r:embed="rId3"/>
          <a:stretch>
            <a:fillRect/>
          </a:stretch>
        </p:blipFill>
        <p:spPr>
          <a:xfrm>
            <a:off x="407368" y="980728"/>
            <a:ext cx="9649072" cy="4680520"/>
          </a:xfrm>
          <a:prstGeom prst="rect">
            <a:avLst/>
          </a:prstGeom>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9829800" cy="687610"/>
          </a:xfrm>
        </p:spPr>
        <p:txBody>
          <a:bodyPr>
            <a:normAutofit/>
          </a:bodyPr>
          <a:lstStyle/>
          <a:p>
            <a:r>
              <a:rPr lang="el-GR" sz="2400" dirty="0" smtClean="0">
                <a:latin typeface="Comic Sans MS" panose="030F0702030302020204" pitchFamily="66" charset="0"/>
              </a:rPr>
              <a:t>Κύκλωσε τη σωστή λέξη κάτω από κάθε εικόνα.</a:t>
            </a:r>
            <a:endParaRPr lang="el-GR" sz="2400" dirty="0">
              <a:latin typeface="Comic Sans MS" panose="030F0702030302020204" pitchFamily="66" charset="0"/>
            </a:endParaRPr>
          </a:p>
        </p:txBody>
      </p:sp>
      <p:pic>
        <p:nvPicPr>
          <p:cNvPr id="3" name="Εικόνα 2"/>
          <p:cNvPicPr>
            <a:picLocks noChangeAspect="1"/>
          </p:cNvPicPr>
          <p:nvPr/>
        </p:nvPicPr>
        <p:blipFill>
          <a:blip r:embed="rId2"/>
          <a:stretch>
            <a:fillRect/>
          </a:stretch>
        </p:blipFill>
        <p:spPr>
          <a:xfrm>
            <a:off x="6312024" y="1228724"/>
            <a:ext cx="1114425" cy="1076325"/>
          </a:xfrm>
          <a:prstGeom prst="rect">
            <a:avLst/>
          </a:prstGeom>
        </p:spPr>
      </p:pic>
      <p:pic>
        <p:nvPicPr>
          <p:cNvPr id="4" name="Εικόνα 3"/>
          <p:cNvPicPr>
            <a:picLocks noChangeAspect="1"/>
          </p:cNvPicPr>
          <p:nvPr/>
        </p:nvPicPr>
        <p:blipFill>
          <a:blip r:embed="rId3"/>
          <a:stretch>
            <a:fillRect/>
          </a:stretch>
        </p:blipFill>
        <p:spPr>
          <a:xfrm>
            <a:off x="8115166" y="1236538"/>
            <a:ext cx="1133475" cy="1123950"/>
          </a:xfrm>
          <a:prstGeom prst="rect">
            <a:avLst/>
          </a:prstGeom>
        </p:spPr>
      </p:pic>
      <p:pic>
        <p:nvPicPr>
          <p:cNvPr id="5" name="Εικόνα 4"/>
          <p:cNvPicPr>
            <a:picLocks noChangeAspect="1"/>
          </p:cNvPicPr>
          <p:nvPr/>
        </p:nvPicPr>
        <p:blipFill>
          <a:blip r:embed="rId4"/>
          <a:stretch>
            <a:fillRect/>
          </a:stretch>
        </p:blipFill>
        <p:spPr>
          <a:xfrm>
            <a:off x="2567608" y="1217488"/>
            <a:ext cx="1095375" cy="1143000"/>
          </a:xfrm>
          <a:prstGeom prst="rect">
            <a:avLst/>
          </a:prstGeom>
        </p:spPr>
      </p:pic>
      <p:pic>
        <p:nvPicPr>
          <p:cNvPr id="6" name="Εικόνα 5"/>
          <p:cNvPicPr>
            <a:picLocks noChangeAspect="1"/>
          </p:cNvPicPr>
          <p:nvPr/>
        </p:nvPicPr>
        <p:blipFill>
          <a:blip r:embed="rId5"/>
          <a:stretch>
            <a:fillRect/>
          </a:stretch>
        </p:blipFill>
        <p:spPr>
          <a:xfrm>
            <a:off x="4480307" y="1217488"/>
            <a:ext cx="1143000" cy="1104900"/>
          </a:xfrm>
          <a:prstGeom prst="rect">
            <a:avLst/>
          </a:prstGeom>
        </p:spPr>
      </p:pic>
      <p:pic>
        <p:nvPicPr>
          <p:cNvPr id="7" name="Εικόνα 6"/>
          <p:cNvPicPr>
            <a:picLocks noChangeAspect="1"/>
          </p:cNvPicPr>
          <p:nvPr/>
        </p:nvPicPr>
        <p:blipFill>
          <a:blip r:embed="rId6"/>
          <a:stretch>
            <a:fillRect/>
          </a:stretch>
        </p:blipFill>
        <p:spPr>
          <a:xfrm>
            <a:off x="479376" y="1217488"/>
            <a:ext cx="1123950" cy="1123950"/>
          </a:xfrm>
          <a:prstGeom prst="rect">
            <a:avLst/>
          </a:prstGeom>
        </p:spPr>
      </p:pic>
      <p:pic>
        <p:nvPicPr>
          <p:cNvPr id="8" name="Εικόνα 7"/>
          <p:cNvPicPr>
            <a:picLocks noChangeAspect="1"/>
          </p:cNvPicPr>
          <p:nvPr/>
        </p:nvPicPr>
        <p:blipFill>
          <a:blip r:embed="rId7"/>
          <a:stretch>
            <a:fillRect/>
          </a:stretch>
        </p:blipFill>
        <p:spPr>
          <a:xfrm>
            <a:off x="2351584" y="3789040"/>
            <a:ext cx="1143000" cy="1104900"/>
          </a:xfrm>
          <a:prstGeom prst="rect">
            <a:avLst/>
          </a:prstGeom>
        </p:spPr>
      </p:pic>
      <p:pic>
        <p:nvPicPr>
          <p:cNvPr id="9" name="Εικόνα 8"/>
          <p:cNvPicPr>
            <a:picLocks noChangeAspect="1"/>
          </p:cNvPicPr>
          <p:nvPr/>
        </p:nvPicPr>
        <p:blipFill>
          <a:blip r:embed="rId8"/>
          <a:stretch>
            <a:fillRect/>
          </a:stretch>
        </p:blipFill>
        <p:spPr>
          <a:xfrm>
            <a:off x="4871864" y="3760465"/>
            <a:ext cx="1143000" cy="1133475"/>
          </a:xfrm>
          <a:prstGeom prst="rect">
            <a:avLst/>
          </a:prstGeom>
        </p:spPr>
      </p:pic>
      <p:pic>
        <p:nvPicPr>
          <p:cNvPr id="10" name="Εικόνα 9"/>
          <p:cNvPicPr>
            <a:picLocks noChangeAspect="1"/>
          </p:cNvPicPr>
          <p:nvPr/>
        </p:nvPicPr>
        <p:blipFill>
          <a:blip r:embed="rId9"/>
          <a:stretch>
            <a:fillRect/>
          </a:stretch>
        </p:blipFill>
        <p:spPr>
          <a:xfrm>
            <a:off x="7248128" y="3760465"/>
            <a:ext cx="1133475" cy="1123950"/>
          </a:xfrm>
          <a:prstGeom prst="rect">
            <a:avLst/>
          </a:prstGeom>
        </p:spPr>
      </p:pic>
      <p:sp>
        <p:nvSpPr>
          <p:cNvPr id="11" name="TextBox 10"/>
          <p:cNvSpPr txBox="1"/>
          <p:nvPr/>
        </p:nvSpPr>
        <p:spPr>
          <a:xfrm>
            <a:off x="479376" y="2544290"/>
            <a:ext cx="1018227" cy="923330"/>
          </a:xfrm>
          <a:prstGeom prst="rect">
            <a:avLst/>
          </a:prstGeom>
          <a:noFill/>
        </p:spPr>
        <p:txBody>
          <a:bodyPr wrap="none" rtlCol="0">
            <a:spAutoFit/>
          </a:bodyPr>
          <a:lstStyle/>
          <a:p>
            <a:r>
              <a:rPr lang="el-GR" dirty="0" smtClean="0">
                <a:latin typeface="Comic Sans MS" panose="030F0702030302020204" pitchFamily="66" charset="0"/>
              </a:rPr>
              <a:t>Αιμίλιος</a:t>
            </a:r>
          </a:p>
          <a:p>
            <a:r>
              <a:rPr lang="el-GR" dirty="0" smtClean="0">
                <a:latin typeface="Comic Sans MS" panose="030F0702030302020204" pitchFamily="66" charset="0"/>
              </a:rPr>
              <a:t> καιρός</a:t>
            </a:r>
          </a:p>
          <a:p>
            <a:r>
              <a:rPr lang="el-GR" dirty="0" smtClean="0">
                <a:latin typeface="Comic Sans MS" panose="030F0702030302020204" pitchFamily="66" charset="0"/>
              </a:rPr>
              <a:t> λαιμός</a:t>
            </a:r>
            <a:endParaRPr lang="el-GR" dirty="0">
              <a:latin typeface="Comic Sans MS" panose="030F0702030302020204" pitchFamily="66" charset="0"/>
            </a:endParaRPr>
          </a:p>
        </p:txBody>
      </p:sp>
      <p:sp>
        <p:nvSpPr>
          <p:cNvPr id="12" name="TextBox 11"/>
          <p:cNvSpPr txBox="1"/>
          <p:nvPr/>
        </p:nvSpPr>
        <p:spPr>
          <a:xfrm>
            <a:off x="4871864" y="5030117"/>
            <a:ext cx="1207382" cy="923330"/>
          </a:xfrm>
          <a:prstGeom prst="rect">
            <a:avLst/>
          </a:prstGeom>
          <a:noFill/>
        </p:spPr>
        <p:txBody>
          <a:bodyPr wrap="none" rtlCol="0">
            <a:spAutoFit/>
          </a:bodyPr>
          <a:lstStyle/>
          <a:p>
            <a:r>
              <a:rPr lang="el-GR" dirty="0">
                <a:latin typeface="Comic Sans MS" panose="030F0702030302020204" pitchFamily="66" charset="0"/>
              </a:rPr>
              <a:t> </a:t>
            </a:r>
            <a:r>
              <a:rPr lang="el-GR" dirty="0" smtClean="0">
                <a:latin typeface="Comic Sans MS" panose="030F0702030302020204" pitchFamily="66" charset="0"/>
              </a:rPr>
              <a:t>πιάτα</a:t>
            </a:r>
          </a:p>
          <a:p>
            <a:r>
              <a:rPr lang="el-GR" dirty="0">
                <a:latin typeface="Comic Sans MS" panose="030F0702030302020204" pitchFamily="66" charset="0"/>
              </a:rPr>
              <a:t> </a:t>
            </a:r>
            <a:r>
              <a:rPr lang="el-GR" dirty="0" smtClean="0">
                <a:latin typeface="Comic Sans MS" panose="030F0702030302020204" pitchFamily="66" charset="0"/>
              </a:rPr>
              <a:t>πουλιά</a:t>
            </a:r>
          </a:p>
          <a:p>
            <a:r>
              <a:rPr lang="el-GR" dirty="0">
                <a:latin typeface="Comic Sans MS" panose="030F0702030302020204" pitchFamily="66" charset="0"/>
              </a:rPr>
              <a:t> </a:t>
            </a:r>
            <a:r>
              <a:rPr lang="el-GR" dirty="0" smtClean="0">
                <a:latin typeface="Comic Sans MS" panose="030F0702030302020204" pitchFamily="66" charset="0"/>
              </a:rPr>
              <a:t>παιχνίδια</a:t>
            </a:r>
          </a:p>
        </p:txBody>
      </p:sp>
      <p:sp>
        <p:nvSpPr>
          <p:cNvPr id="13" name="TextBox 12"/>
          <p:cNvSpPr txBox="1"/>
          <p:nvPr/>
        </p:nvSpPr>
        <p:spPr>
          <a:xfrm>
            <a:off x="7170361" y="4964631"/>
            <a:ext cx="1289007" cy="923330"/>
          </a:xfrm>
          <a:prstGeom prst="rect">
            <a:avLst/>
          </a:prstGeom>
          <a:noFill/>
        </p:spPr>
        <p:txBody>
          <a:bodyPr wrap="none" rtlCol="0">
            <a:spAutoFit/>
          </a:bodyPr>
          <a:lstStyle/>
          <a:p>
            <a:r>
              <a:rPr lang="el-GR" dirty="0"/>
              <a:t> </a:t>
            </a:r>
            <a:r>
              <a:rPr lang="el-GR" dirty="0" smtClean="0">
                <a:latin typeface="Comic Sans MS" panose="030F0702030302020204" pitchFamily="66" charset="0"/>
              </a:rPr>
              <a:t>στέκομαι</a:t>
            </a:r>
          </a:p>
          <a:p>
            <a:r>
              <a:rPr lang="el-GR" dirty="0">
                <a:latin typeface="Comic Sans MS" panose="030F0702030302020204" pitchFamily="66" charset="0"/>
              </a:rPr>
              <a:t> </a:t>
            </a:r>
            <a:r>
              <a:rPr lang="el-GR" dirty="0" smtClean="0">
                <a:latin typeface="Comic Sans MS" panose="030F0702030302020204" pitchFamily="66" charset="0"/>
              </a:rPr>
              <a:t>σκέφτομαι</a:t>
            </a:r>
          </a:p>
          <a:p>
            <a:r>
              <a:rPr lang="el-GR" dirty="0">
                <a:latin typeface="Comic Sans MS" panose="030F0702030302020204" pitchFamily="66" charset="0"/>
              </a:rPr>
              <a:t> </a:t>
            </a:r>
            <a:r>
              <a:rPr lang="el-GR" dirty="0" smtClean="0">
                <a:latin typeface="Comic Sans MS" panose="030F0702030302020204" pitchFamily="66" charset="0"/>
              </a:rPr>
              <a:t>καίγομαι</a:t>
            </a:r>
            <a:endParaRPr lang="el-GR" dirty="0">
              <a:latin typeface="Comic Sans MS" panose="030F0702030302020204" pitchFamily="66" charset="0"/>
            </a:endParaRPr>
          </a:p>
        </p:txBody>
      </p:sp>
      <p:sp>
        <p:nvSpPr>
          <p:cNvPr id="14" name="TextBox 13"/>
          <p:cNvSpPr txBox="1"/>
          <p:nvPr/>
        </p:nvSpPr>
        <p:spPr>
          <a:xfrm>
            <a:off x="2351584" y="5068217"/>
            <a:ext cx="1200970" cy="923330"/>
          </a:xfrm>
          <a:prstGeom prst="rect">
            <a:avLst/>
          </a:prstGeom>
          <a:noFill/>
        </p:spPr>
        <p:txBody>
          <a:bodyPr wrap="none" rtlCol="0">
            <a:spAutoFit/>
          </a:bodyPr>
          <a:lstStyle/>
          <a:p>
            <a:r>
              <a:rPr lang="el-GR" dirty="0" smtClean="0"/>
              <a:t> </a:t>
            </a:r>
            <a:r>
              <a:rPr lang="el-GR" dirty="0" smtClean="0">
                <a:latin typeface="Comic Sans MS" panose="030F0702030302020204" pitchFamily="66" charset="0"/>
              </a:rPr>
              <a:t>κόβομαι</a:t>
            </a:r>
          </a:p>
          <a:p>
            <a:r>
              <a:rPr lang="el-GR" dirty="0">
                <a:latin typeface="Comic Sans MS" panose="030F0702030302020204" pitchFamily="66" charset="0"/>
              </a:rPr>
              <a:t> </a:t>
            </a:r>
            <a:r>
              <a:rPr lang="el-GR" dirty="0" smtClean="0">
                <a:latin typeface="Comic Sans MS" panose="030F0702030302020204" pitchFamily="66" charset="0"/>
              </a:rPr>
              <a:t>κρύβομαι</a:t>
            </a:r>
          </a:p>
          <a:p>
            <a:r>
              <a:rPr lang="el-GR" dirty="0">
                <a:latin typeface="Comic Sans MS" panose="030F0702030302020204" pitchFamily="66" charset="0"/>
              </a:rPr>
              <a:t> </a:t>
            </a:r>
            <a:r>
              <a:rPr lang="el-GR" dirty="0" smtClean="0">
                <a:latin typeface="Comic Sans MS" panose="030F0702030302020204" pitchFamily="66" charset="0"/>
              </a:rPr>
              <a:t>κάθομαι</a:t>
            </a:r>
            <a:endParaRPr lang="el-GR" dirty="0">
              <a:latin typeface="Comic Sans MS" panose="030F0702030302020204" pitchFamily="66" charset="0"/>
            </a:endParaRPr>
          </a:p>
        </p:txBody>
      </p:sp>
      <p:sp>
        <p:nvSpPr>
          <p:cNvPr id="15" name="TextBox 14"/>
          <p:cNvSpPr txBox="1"/>
          <p:nvPr/>
        </p:nvSpPr>
        <p:spPr>
          <a:xfrm>
            <a:off x="4480307" y="2544290"/>
            <a:ext cx="1463862" cy="923330"/>
          </a:xfrm>
          <a:prstGeom prst="rect">
            <a:avLst/>
          </a:prstGeom>
          <a:noFill/>
        </p:spPr>
        <p:txBody>
          <a:bodyPr wrap="none" rtlCol="0">
            <a:spAutoFit/>
          </a:bodyPr>
          <a:lstStyle/>
          <a:p>
            <a:r>
              <a:rPr lang="el-GR" dirty="0"/>
              <a:t> </a:t>
            </a:r>
            <a:r>
              <a:rPr lang="el-GR" dirty="0" smtClean="0">
                <a:latin typeface="Comic Sans MS" panose="030F0702030302020204" pitchFamily="66" charset="0"/>
              </a:rPr>
              <a:t>χαιρετώ</a:t>
            </a:r>
          </a:p>
          <a:p>
            <a:r>
              <a:rPr lang="el-GR" dirty="0">
                <a:latin typeface="Comic Sans MS" panose="030F0702030302020204" pitchFamily="66" charset="0"/>
              </a:rPr>
              <a:t> </a:t>
            </a:r>
            <a:r>
              <a:rPr lang="el-GR" dirty="0" smtClean="0">
                <a:latin typeface="Comic Sans MS" panose="030F0702030302020204" pitchFamily="66" charset="0"/>
              </a:rPr>
              <a:t>χειροκροτώ</a:t>
            </a:r>
          </a:p>
          <a:p>
            <a:r>
              <a:rPr lang="el-GR" dirty="0">
                <a:latin typeface="Comic Sans MS" panose="030F0702030302020204" pitchFamily="66" charset="0"/>
              </a:rPr>
              <a:t> </a:t>
            </a:r>
            <a:r>
              <a:rPr lang="el-GR" dirty="0" smtClean="0">
                <a:latin typeface="Comic Sans MS" panose="030F0702030302020204" pitchFamily="66" charset="0"/>
              </a:rPr>
              <a:t>χαμογελώ</a:t>
            </a:r>
            <a:endParaRPr lang="el-GR" dirty="0">
              <a:latin typeface="Comic Sans MS" panose="030F0702030302020204" pitchFamily="66" charset="0"/>
            </a:endParaRPr>
          </a:p>
        </p:txBody>
      </p:sp>
      <p:sp>
        <p:nvSpPr>
          <p:cNvPr id="16" name="TextBox 15"/>
          <p:cNvSpPr txBox="1"/>
          <p:nvPr/>
        </p:nvSpPr>
        <p:spPr>
          <a:xfrm>
            <a:off x="2612085" y="2536136"/>
            <a:ext cx="901144" cy="923330"/>
          </a:xfrm>
          <a:prstGeom prst="rect">
            <a:avLst/>
          </a:prstGeom>
          <a:noFill/>
        </p:spPr>
        <p:txBody>
          <a:bodyPr wrap="none" rtlCol="0">
            <a:spAutoFit/>
          </a:bodyPr>
          <a:lstStyle/>
          <a:p>
            <a:r>
              <a:rPr lang="el-GR" dirty="0"/>
              <a:t> </a:t>
            </a:r>
            <a:r>
              <a:rPr lang="el-GR" dirty="0" smtClean="0">
                <a:latin typeface="Comic Sans MS" panose="030F0702030302020204" pitchFamily="66" charset="0"/>
              </a:rPr>
              <a:t>πόδια</a:t>
            </a:r>
          </a:p>
          <a:p>
            <a:r>
              <a:rPr lang="el-GR" dirty="0">
                <a:latin typeface="Comic Sans MS" panose="030F0702030302020204" pitchFamily="66" charset="0"/>
              </a:rPr>
              <a:t> </a:t>
            </a:r>
            <a:r>
              <a:rPr lang="el-GR" dirty="0" smtClean="0">
                <a:latin typeface="Comic Sans MS" panose="030F0702030302020204" pitchFamily="66" charset="0"/>
              </a:rPr>
              <a:t>παιδιά</a:t>
            </a:r>
          </a:p>
          <a:p>
            <a:r>
              <a:rPr lang="el-GR" dirty="0">
                <a:latin typeface="Comic Sans MS" panose="030F0702030302020204" pitchFamily="66" charset="0"/>
              </a:rPr>
              <a:t> </a:t>
            </a:r>
            <a:r>
              <a:rPr lang="el-GR" dirty="0" smtClean="0">
                <a:latin typeface="Comic Sans MS" panose="030F0702030302020204" pitchFamily="66" charset="0"/>
              </a:rPr>
              <a:t>ποδιά</a:t>
            </a:r>
          </a:p>
        </p:txBody>
      </p:sp>
      <p:sp>
        <p:nvSpPr>
          <p:cNvPr id="17" name="TextBox 16"/>
          <p:cNvSpPr txBox="1"/>
          <p:nvPr/>
        </p:nvSpPr>
        <p:spPr>
          <a:xfrm>
            <a:off x="8246442" y="2481329"/>
            <a:ext cx="1075679" cy="923330"/>
          </a:xfrm>
          <a:prstGeom prst="rect">
            <a:avLst/>
          </a:prstGeom>
          <a:noFill/>
        </p:spPr>
        <p:txBody>
          <a:bodyPr wrap="none" rtlCol="0">
            <a:spAutoFit/>
          </a:bodyPr>
          <a:lstStyle/>
          <a:p>
            <a:r>
              <a:rPr lang="el-GR" dirty="0" smtClean="0"/>
              <a:t> </a:t>
            </a:r>
            <a:r>
              <a:rPr lang="el-GR" dirty="0" smtClean="0">
                <a:latin typeface="Comic Sans MS" panose="030F0702030302020204" pitchFamily="66" charset="0"/>
              </a:rPr>
              <a:t>λύκαινα</a:t>
            </a:r>
          </a:p>
          <a:p>
            <a:r>
              <a:rPr lang="el-GR" dirty="0">
                <a:latin typeface="Comic Sans MS" panose="030F0702030302020204" pitchFamily="66" charset="0"/>
              </a:rPr>
              <a:t> </a:t>
            </a:r>
            <a:r>
              <a:rPr lang="el-GR" dirty="0" smtClean="0">
                <a:latin typeface="Comic Sans MS" panose="030F0702030302020204" pitchFamily="66" charset="0"/>
              </a:rPr>
              <a:t>φάλαινα</a:t>
            </a:r>
          </a:p>
          <a:p>
            <a:r>
              <a:rPr lang="el-GR" dirty="0">
                <a:latin typeface="Comic Sans MS" panose="030F0702030302020204" pitchFamily="66" charset="0"/>
              </a:rPr>
              <a:t> </a:t>
            </a:r>
            <a:r>
              <a:rPr lang="el-GR" dirty="0" smtClean="0">
                <a:latin typeface="Comic Sans MS" panose="030F0702030302020204" pitchFamily="66" charset="0"/>
              </a:rPr>
              <a:t>τρίαινα</a:t>
            </a:r>
            <a:endParaRPr lang="el-GR" dirty="0">
              <a:latin typeface="Comic Sans MS" panose="030F0702030302020204" pitchFamily="66" charset="0"/>
            </a:endParaRPr>
          </a:p>
        </p:txBody>
      </p:sp>
      <p:sp>
        <p:nvSpPr>
          <p:cNvPr id="18" name="TextBox 17"/>
          <p:cNvSpPr txBox="1"/>
          <p:nvPr/>
        </p:nvSpPr>
        <p:spPr>
          <a:xfrm>
            <a:off x="6312024" y="2508152"/>
            <a:ext cx="997581" cy="923330"/>
          </a:xfrm>
          <a:prstGeom prst="rect">
            <a:avLst/>
          </a:prstGeom>
          <a:noFill/>
        </p:spPr>
        <p:txBody>
          <a:bodyPr wrap="none" rtlCol="0">
            <a:spAutoFit/>
          </a:bodyPr>
          <a:lstStyle/>
          <a:p>
            <a:r>
              <a:rPr lang="el-GR" dirty="0"/>
              <a:t> </a:t>
            </a:r>
            <a:r>
              <a:rPr lang="el-GR" dirty="0" smtClean="0">
                <a:latin typeface="Comic Sans MS" panose="030F0702030302020204" pitchFamily="66" charset="0"/>
              </a:rPr>
              <a:t>ταινία</a:t>
            </a:r>
          </a:p>
          <a:p>
            <a:r>
              <a:rPr lang="el-GR" dirty="0">
                <a:latin typeface="Comic Sans MS" panose="030F0702030302020204" pitchFamily="66" charset="0"/>
              </a:rPr>
              <a:t> </a:t>
            </a:r>
            <a:r>
              <a:rPr lang="el-GR" dirty="0" smtClean="0">
                <a:latin typeface="Comic Sans MS" panose="030F0702030302020204" pitchFamily="66" charset="0"/>
              </a:rPr>
              <a:t>μαχαίρι</a:t>
            </a:r>
          </a:p>
          <a:p>
            <a:r>
              <a:rPr lang="el-GR" dirty="0">
                <a:latin typeface="Comic Sans MS" panose="030F0702030302020204" pitchFamily="66" charset="0"/>
              </a:rPr>
              <a:t> </a:t>
            </a:r>
            <a:r>
              <a:rPr lang="el-GR" dirty="0" smtClean="0">
                <a:latin typeface="Comic Sans MS" panose="030F0702030302020204" pitchFamily="66" charset="0"/>
              </a:rPr>
              <a:t>δίαιτα</a:t>
            </a:r>
            <a:endParaRPr lang="el-GR" dirty="0">
              <a:latin typeface="Comic Sans MS" panose="030F0702030302020204" pitchFamily="66" charset="0"/>
            </a:endParaRPr>
          </a:p>
        </p:txBody>
      </p:sp>
    </p:spTree>
    <p:extLst>
      <p:ext uri="{BB962C8B-B14F-4D97-AF65-F5344CB8AC3E}">
        <p14:creationId xmlns:p14="http://schemas.microsoft.com/office/powerpoint/2010/main" val="228352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9829800" cy="471586"/>
          </a:xfrm>
        </p:spPr>
        <p:txBody>
          <a:bodyPr rtlCol="0">
            <a:normAutofit/>
          </a:bodyPr>
          <a:lstStyle/>
          <a:p>
            <a:pPr rtl="0"/>
            <a:r>
              <a:rPr lang="el-GR" sz="2400" dirty="0" smtClean="0">
                <a:latin typeface="Comic Sans MS" panose="030F0702030302020204" pitchFamily="66" charset="0"/>
              </a:rPr>
              <a:t>Βάζω στη σωστή σειρά τις λέξεις και σχηματίζω προτάσεις.</a:t>
            </a:r>
            <a:endParaRPr lang="el-GR" sz="2400" dirty="0">
              <a:latin typeface="Comic Sans MS" panose="030F0702030302020204" pitchFamily="66" charset="0"/>
            </a:endParaRPr>
          </a:p>
        </p:txBody>
      </p:sp>
      <p:sp>
        <p:nvSpPr>
          <p:cNvPr id="3" name="Θέση περιεχομένου 2"/>
          <p:cNvSpPr>
            <a:spLocks noGrp="1"/>
          </p:cNvSpPr>
          <p:nvPr>
            <p:ph idx="1"/>
          </p:nvPr>
        </p:nvSpPr>
        <p:spPr>
          <a:xfrm>
            <a:off x="335360" y="955055"/>
            <a:ext cx="10332640" cy="4244096"/>
          </a:xfrm>
        </p:spPr>
        <p:txBody>
          <a:bodyPr rtlCol="0"/>
          <a:lstStyle/>
          <a:p>
            <a:pPr marL="0" indent="0" rtl="0">
              <a:buNone/>
            </a:pPr>
            <a:r>
              <a:rPr lang="el-GR" dirty="0" smtClean="0"/>
              <a:t> </a:t>
            </a:r>
            <a:endParaRPr lang="el-GR" dirty="0"/>
          </a:p>
        </p:txBody>
      </p:sp>
      <p:sp>
        <p:nvSpPr>
          <p:cNvPr id="4" name="Οβάλ 3"/>
          <p:cNvSpPr/>
          <p:nvPr/>
        </p:nvSpPr>
        <p:spPr>
          <a:xfrm>
            <a:off x="6926684" y="860742"/>
            <a:ext cx="1152128"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σπίτι.</a:t>
            </a:r>
            <a:endParaRPr lang="el-GR" dirty="0"/>
          </a:p>
        </p:txBody>
      </p:sp>
      <p:sp>
        <p:nvSpPr>
          <p:cNvPr id="5" name="Οβάλ 4"/>
          <p:cNvSpPr/>
          <p:nvPr/>
        </p:nvSpPr>
        <p:spPr>
          <a:xfrm>
            <a:off x="3974880" y="878253"/>
            <a:ext cx="1152128"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Η</a:t>
            </a:r>
            <a:endParaRPr lang="el-GR" dirty="0"/>
          </a:p>
        </p:txBody>
      </p:sp>
      <p:sp>
        <p:nvSpPr>
          <p:cNvPr id="6" name="Οβάλ 5"/>
          <p:cNvSpPr/>
          <p:nvPr/>
        </p:nvSpPr>
        <p:spPr>
          <a:xfrm>
            <a:off x="2479155" y="888597"/>
            <a:ext cx="1152128"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στο</a:t>
            </a:r>
            <a:endParaRPr lang="el-GR" dirty="0"/>
          </a:p>
        </p:txBody>
      </p:sp>
      <p:sp>
        <p:nvSpPr>
          <p:cNvPr id="7" name="Οβάλ 6"/>
          <p:cNvSpPr/>
          <p:nvPr/>
        </p:nvSpPr>
        <p:spPr>
          <a:xfrm>
            <a:off x="761688" y="862729"/>
            <a:ext cx="1465727"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Μαρίνα</a:t>
            </a:r>
            <a:endParaRPr lang="el-GR" dirty="0"/>
          </a:p>
        </p:txBody>
      </p:sp>
      <p:sp>
        <p:nvSpPr>
          <p:cNvPr id="8" name="Οβάλ 7"/>
          <p:cNvSpPr/>
          <p:nvPr/>
        </p:nvSpPr>
        <p:spPr>
          <a:xfrm>
            <a:off x="5499017" y="878253"/>
            <a:ext cx="1152128"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είναι</a:t>
            </a:r>
            <a:endParaRPr lang="el-GR" dirty="0"/>
          </a:p>
        </p:txBody>
      </p:sp>
      <p:sp>
        <p:nvSpPr>
          <p:cNvPr id="9" name="Οβάλ 8"/>
          <p:cNvSpPr/>
          <p:nvPr/>
        </p:nvSpPr>
        <p:spPr>
          <a:xfrm>
            <a:off x="5879976" y="2313203"/>
            <a:ext cx="1259004"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πολλά</a:t>
            </a:r>
            <a:endParaRPr lang="el-GR" dirty="0"/>
          </a:p>
        </p:txBody>
      </p:sp>
      <p:sp>
        <p:nvSpPr>
          <p:cNvPr id="10" name="Οβάλ 9"/>
          <p:cNvSpPr/>
          <p:nvPr/>
        </p:nvSpPr>
        <p:spPr>
          <a:xfrm>
            <a:off x="1718187" y="2364783"/>
            <a:ext cx="1152128"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Η</a:t>
            </a:r>
            <a:endParaRPr lang="el-GR" dirty="0"/>
          </a:p>
        </p:txBody>
      </p:sp>
      <p:sp>
        <p:nvSpPr>
          <p:cNvPr id="11" name="Οβάλ 10"/>
          <p:cNvSpPr/>
          <p:nvPr/>
        </p:nvSpPr>
        <p:spPr>
          <a:xfrm>
            <a:off x="342423" y="2364783"/>
            <a:ext cx="1152128"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έκανε</a:t>
            </a:r>
            <a:endParaRPr lang="el-GR" dirty="0"/>
          </a:p>
        </p:txBody>
      </p:sp>
      <p:sp>
        <p:nvSpPr>
          <p:cNvPr id="12" name="Οβάλ 11"/>
          <p:cNvSpPr/>
          <p:nvPr/>
        </p:nvSpPr>
        <p:spPr>
          <a:xfrm>
            <a:off x="3159579" y="2360940"/>
            <a:ext cx="1152128"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αυγά.</a:t>
            </a:r>
            <a:endParaRPr lang="el-GR" dirty="0"/>
          </a:p>
        </p:txBody>
      </p:sp>
      <p:sp>
        <p:nvSpPr>
          <p:cNvPr id="13" name="Οβάλ 12"/>
          <p:cNvSpPr/>
          <p:nvPr/>
        </p:nvSpPr>
        <p:spPr>
          <a:xfrm>
            <a:off x="4600972" y="2394992"/>
            <a:ext cx="1152128"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κότα</a:t>
            </a:r>
            <a:endParaRPr lang="el-GR" dirty="0"/>
          </a:p>
        </p:txBody>
      </p:sp>
      <p:sp>
        <p:nvSpPr>
          <p:cNvPr id="15" name="Οβάλ 14"/>
          <p:cNvSpPr/>
          <p:nvPr/>
        </p:nvSpPr>
        <p:spPr>
          <a:xfrm>
            <a:off x="6758990" y="3631439"/>
            <a:ext cx="1152128"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έχει</a:t>
            </a:r>
            <a:endParaRPr lang="el-GR" dirty="0"/>
          </a:p>
        </p:txBody>
      </p:sp>
      <p:sp>
        <p:nvSpPr>
          <p:cNvPr id="16" name="Οβάλ 15"/>
          <p:cNvSpPr/>
          <p:nvPr/>
        </p:nvSpPr>
        <p:spPr>
          <a:xfrm>
            <a:off x="5322858" y="3608725"/>
            <a:ext cx="1152128"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Ο</a:t>
            </a:r>
            <a:endParaRPr lang="el-GR" dirty="0"/>
          </a:p>
        </p:txBody>
      </p:sp>
      <p:sp>
        <p:nvSpPr>
          <p:cNvPr id="17" name="Οβάλ 16"/>
          <p:cNvSpPr/>
          <p:nvPr/>
        </p:nvSpPr>
        <p:spPr>
          <a:xfrm>
            <a:off x="3267384" y="3657346"/>
            <a:ext cx="1909652"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κ</a:t>
            </a:r>
            <a:r>
              <a:rPr lang="el-GR" dirty="0" smtClean="0"/>
              <a:t>αραμέλες.</a:t>
            </a:r>
            <a:endParaRPr lang="el-GR" dirty="0"/>
          </a:p>
        </p:txBody>
      </p:sp>
      <p:sp>
        <p:nvSpPr>
          <p:cNvPr id="18" name="Οβάλ 17"/>
          <p:cNvSpPr/>
          <p:nvPr/>
        </p:nvSpPr>
        <p:spPr>
          <a:xfrm>
            <a:off x="1936304" y="3631439"/>
            <a:ext cx="1152128"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σάκος</a:t>
            </a:r>
            <a:endParaRPr lang="el-GR" dirty="0"/>
          </a:p>
        </p:txBody>
      </p:sp>
      <p:sp>
        <p:nvSpPr>
          <p:cNvPr id="19" name="Οβάλ 18"/>
          <p:cNvSpPr/>
          <p:nvPr/>
        </p:nvSpPr>
        <p:spPr>
          <a:xfrm>
            <a:off x="454168" y="3657346"/>
            <a:ext cx="1329735" cy="6640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πολλές</a:t>
            </a:r>
            <a:endParaRPr lang="el-GR" dirty="0"/>
          </a:p>
        </p:txBody>
      </p:sp>
      <p:sp>
        <p:nvSpPr>
          <p:cNvPr id="20" name="TextBox 19"/>
          <p:cNvSpPr txBox="1"/>
          <p:nvPr/>
        </p:nvSpPr>
        <p:spPr>
          <a:xfrm>
            <a:off x="1127448" y="1774072"/>
            <a:ext cx="7750840" cy="369332"/>
          </a:xfrm>
          <a:prstGeom prst="rect">
            <a:avLst/>
          </a:prstGeom>
          <a:noFill/>
        </p:spPr>
        <p:txBody>
          <a:bodyPr wrap="none" rtlCol="0">
            <a:spAutoFit/>
          </a:bodyPr>
          <a:lstStyle/>
          <a:p>
            <a:r>
              <a:rPr lang="el-GR" dirty="0" smtClean="0"/>
              <a:t>___________________________________________________________</a:t>
            </a:r>
            <a:endParaRPr lang="el-GR" dirty="0"/>
          </a:p>
        </p:txBody>
      </p:sp>
      <p:sp>
        <p:nvSpPr>
          <p:cNvPr id="21" name="TextBox 20"/>
          <p:cNvSpPr txBox="1"/>
          <p:nvPr/>
        </p:nvSpPr>
        <p:spPr>
          <a:xfrm>
            <a:off x="1271464" y="3212976"/>
            <a:ext cx="7622600" cy="369332"/>
          </a:xfrm>
          <a:prstGeom prst="rect">
            <a:avLst/>
          </a:prstGeom>
          <a:noFill/>
        </p:spPr>
        <p:txBody>
          <a:bodyPr wrap="none" rtlCol="0">
            <a:spAutoFit/>
          </a:bodyPr>
          <a:lstStyle/>
          <a:p>
            <a:r>
              <a:rPr lang="el-GR" dirty="0" smtClean="0"/>
              <a:t>__________________________________________________________</a:t>
            </a:r>
            <a:endParaRPr lang="el-GR" dirty="0"/>
          </a:p>
        </p:txBody>
      </p:sp>
      <p:sp>
        <p:nvSpPr>
          <p:cNvPr id="22" name="TextBox 21"/>
          <p:cNvSpPr txBox="1"/>
          <p:nvPr/>
        </p:nvSpPr>
        <p:spPr>
          <a:xfrm>
            <a:off x="1235277" y="4580577"/>
            <a:ext cx="8007320" cy="369332"/>
          </a:xfrm>
          <a:prstGeom prst="rect">
            <a:avLst/>
          </a:prstGeom>
          <a:noFill/>
        </p:spPr>
        <p:txBody>
          <a:bodyPr wrap="none" rtlCol="0">
            <a:spAutoFit/>
          </a:bodyPr>
          <a:lstStyle/>
          <a:p>
            <a:r>
              <a:rPr lang="el-GR" dirty="0" smtClean="0"/>
              <a:t>___________________________________________________________</a:t>
            </a:r>
            <a:endParaRPr lang="el-GR" dirty="0"/>
          </a:p>
        </p:txBody>
      </p:sp>
      <p:sp>
        <p:nvSpPr>
          <p:cNvPr id="23" name="TextBox 22"/>
          <p:cNvSpPr txBox="1"/>
          <p:nvPr/>
        </p:nvSpPr>
        <p:spPr>
          <a:xfrm>
            <a:off x="4166367" y="-32209"/>
            <a:ext cx="2145139" cy="584775"/>
          </a:xfrm>
          <a:prstGeom prst="rect">
            <a:avLst/>
          </a:prstGeom>
          <a:noFill/>
        </p:spPr>
        <p:txBody>
          <a:bodyPr wrap="none" rtlCol="0">
            <a:spAutoFit/>
          </a:bodyPr>
          <a:lstStyle/>
          <a:p>
            <a:r>
              <a:rPr lang="el-GR" sz="3200" dirty="0" smtClean="0">
                <a:solidFill>
                  <a:srgbClr val="FF0000"/>
                </a:solidFill>
                <a:latin typeface="Comic Sans MS" panose="030F0702030302020204" pitchFamily="66" charset="0"/>
              </a:rPr>
              <a:t>ΘΕΜΑ 2</a:t>
            </a:r>
            <a:r>
              <a:rPr lang="el-GR" sz="3200" baseline="30000" dirty="0" smtClean="0">
                <a:solidFill>
                  <a:srgbClr val="FF0000"/>
                </a:solidFill>
                <a:latin typeface="Comic Sans MS" panose="030F0702030302020204" pitchFamily="66" charset="0"/>
              </a:rPr>
              <a:t>Ο</a:t>
            </a:r>
            <a:r>
              <a:rPr lang="el-GR" sz="3200" dirty="0" smtClean="0">
                <a:solidFill>
                  <a:srgbClr val="FF0000"/>
                </a:solidFill>
                <a:latin typeface="Comic Sans MS" panose="030F0702030302020204" pitchFamily="66" charset="0"/>
              </a:rPr>
              <a:t> </a:t>
            </a:r>
            <a:endParaRPr lang="el-GR" sz="3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7488" y="188640"/>
            <a:ext cx="9875709" cy="6247864"/>
          </a:xfrm>
          <a:prstGeom prst="rect">
            <a:avLst/>
          </a:prstGeom>
          <a:noFill/>
        </p:spPr>
        <p:txBody>
          <a:bodyPr wrap="square" rtlCol="0">
            <a:spAutoFit/>
          </a:bodyPr>
          <a:lstStyle/>
          <a:p>
            <a:r>
              <a:rPr lang="el-GR" sz="2000" dirty="0" smtClean="0">
                <a:solidFill>
                  <a:srgbClr val="7030A0"/>
                </a:solidFill>
                <a:latin typeface="Comic Sans MS" panose="030F0702030302020204" pitchFamily="66" charset="0"/>
              </a:rPr>
              <a:t>Βρίσκω τις λέξεις που γράφονται με κεφαλαίο γράμμα και ξαναγράφω σωστά την πρόταση.</a:t>
            </a:r>
            <a:endParaRPr lang="el-GR" sz="2000" dirty="0">
              <a:solidFill>
                <a:srgbClr val="7030A0"/>
              </a:solidFill>
              <a:latin typeface="Comic Sans MS" panose="030F0702030302020204" pitchFamily="66" charset="0"/>
            </a:endParaRPr>
          </a:p>
          <a:p>
            <a:endParaRPr lang="el-GR" sz="2000" dirty="0" smtClean="0">
              <a:latin typeface="Comic Sans MS" panose="030F0702030302020204" pitchFamily="66" charset="0"/>
            </a:endParaRPr>
          </a:p>
          <a:p>
            <a:pPr marL="342900" indent="-342900">
              <a:buFont typeface="Arial" panose="020B0604020202020204" pitchFamily="34" charset="0"/>
              <a:buChar char="•"/>
            </a:pPr>
            <a:r>
              <a:rPr lang="el-GR" sz="2000" dirty="0">
                <a:latin typeface="Comic Sans MS" panose="030F0702030302020204" pitchFamily="66" charset="0"/>
              </a:rPr>
              <a:t> </a:t>
            </a:r>
            <a:r>
              <a:rPr lang="el-GR" sz="2000" dirty="0" smtClean="0">
                <a:latin typeface="Comic Sans MS" panose="030F0702030302020204" pitchFamily="66" charset="0"/>
              </a:rPr>
              <a:t>ο παύλος και η μαρία είναι από την κρήτη. </a:t>
            </a:r>
          </a:p>
          <a:p>
            <a:endParaRPr lang="el-GR" sz="2000" dirty="0" smtClean="0">
              <a:latin typeface="Comic Sans MS" panose="030F0702030302020204" pitchFamily="66" charset="0"/>
            </a:endParaRPr>
          </a:p>
          <a:p>
            <a:r>
              <a:rPr lang="el-GR" sz="2000" dirty="0">
                <a:latin typeface="Comic Sans MS" panose="030F0702030302020204" pitchFamily="66" charset="0"/>
              </a:rPr>
              <a:t> </a:t>
            </a:r>
            <a:r>
              <a:rPr lang="el-GR" sz="2000" dirty="0" smtClean="0">
                <a:latin typeface="Comic Sans MS" panose="030F0702030302020204" pitchFamily="66" charset="0"/>
              </a:rPr>
              <a:t>_____________________________________</a:t>
            </a:r>
          </a:p>
          <a:p>
            <a:endParaRPr lang="el-GR" sz="2000" dirty="0" smtClean="0">
              <a:latin typeface="Comic Sans MS" panose="030F0702030302020204" pitchFamily="66" charset="0"/>
            </a:endParaRPr>
          </a:p>
          <a:p>
            <a:pPr marL="342900" indent="-342900">
              <a:buFont typeface="Arial" panose="020B0604020202020204" pitchFamily="34" charset="0"/>
              <a:buChar char="•"/>
            </a:pPr>
            <a:r>
              <a:rPr lang="el-GR" sz="2000" dirty="0">
                <a:latin typeface="Comic Sans MS" panose="030F0702030302020204" pitchFamily="66" charset="0"/>
              </a:rPr>
              <a:t> </a:t>
            </a:r>
            <a:r>
              <a:rPr lang="el-GR" sz="2000" dirty="0" smtClean="0">
                <a:latin typeface="Comic Sans MS" panose="030F0702030302020204" pitchFamily="66" charset="0"/>
              </a:rPr>
              <a:t>το σάββατο θα πάω με τον γιώργο στον κινηματογράφο. </a:t>
            </a:r>
          </a:p>
          <a:p>
            <a:r>
              <a:rPr lang="el-GR" sz="2000" dirty="0" smtClean="0">
                <a:latin typeface="Comic Sans MS" panose="030F0702030302020204" pitchFamily="66" charset="0"/>
              </a:rPr>
              <a:t>  </a:t>
            </a:r>
          </a:p>
          <a:p>
            <a:r>
              <a:rPr lang="el-GR" sz="2000" dirty="0" smtClean="0">
                <a:latin typeface="Comic Sans MS" panose="030F0702030302020204" pitchFamily="66" charset="0"/>
              </a:rPr>
              <a:t>______________________________________________</a:t>
            </a:r>
          </a:p>
          <a:p>
            <a:endParaRPr lang="el-GR" sz="2000" dirty="0">
              <a:latin typeface="Comic Sans MS" panose="030F0702030302020204" pitchFamily="66" charset="0"/>
            </a:endParaRPr>
          </a:p>
          <a:p>
            <a:endParaRPr lang="el-GR" sz="2000" dirty="0" smtClean="0">
              <a:latin typeface="Comic Sans MS" panose="030F0702030302020204" pitchFamily="66" charset="0"/>
            </a:endParaRPr>
          </a:p>
          <a:p>
            <a:pPr marL="342900" indent="-342900">
              <a:buFont typeface="Arial" panose="020B0604020202020204" pitchFamily="34" charset="0"/>
              <a:buChar char="•"/>
            </a:pPr>
            <a:r>
              <a:rPr lang="el-GR" sz="2000" dirty="0">
                <a:latin typeface="Comic Sans MS" panose="030F0702030302020204" pitchFamily="66" charset="0"/>
              </a:rPr>
              <a:t> </a:t>
            </a:r>
            <a:r>
              <a:rPr lang="el-GR" sz="2000" dirty="0" smtClean="0">
                <a:latin typeface="Comic Sans MS" panose="030F0702030302020204" pitchFamily="66" charset="0"/>
              </a:rPr>
              <a:t>θα πάω στην ιεράπετρα μαζί με την έφη και τη σοφία.</a:t>
            </a:r>
          </a:p>
          <a:p>
            <a:endParaRPr lang="el-GR" sz="2000" dirty="0">
              <a:latin typeface="Comic Sans MS" panose="030F0702030302020204" pitchFamily="66" charset="0"/>
            </a:endParaRPr>
          </a:p>
          <a:p>
            <a:r>
              <a:rPr lang="el-GR" sz="2000" dirty="0" smtClean="0">
                <a:latin typeface="Comic Sans MS" panose="030F0702030302020204" pitchFamily="66" charset="0"/>
              </a:rPr>
              <a:t>_____________________________________________</a:t>
            </a:r>
          </a:p>
          <a:p>
            <a:endParaRPr lang="el-GR" sz="2000" dirty="0">
              <a:latin typeface="Comic Sans MS" panose="030F0702030302020204" pitchFamily="66" charset="0"/>
            </a:endParaRPr>
          </a:p>
          <a:p>
            <a:endParaRPr lang="el-GR" sz="2000" dirty="0" smtClean="0">
              <a:latin typeface="Comic Sans MS" panose="030F0702030302020204" pitchFamily="66" charset="0"/>
            </a:endParaRPr>
          </a:p>
          <a:p>
            <a:pPr marL="342900" indent="-342900">
              <a:buFont typeface="Arial" panose="020B0604020202020204" pitchFamily="34" charset="0"/>
              <a:buChar char="•"/>
            </a:pPr>
            <a:r>
              <a:rPr lang="el-GR" sz="2000" dirty="0">
                <a:latin typeface="Comic Sans MS" panose="030F0702030302020204" pitchFamily="66" charset="0"/>
              </a:rPr>
              <a:t> </a:t>
            </a:r>
            <a:r>
              <a:rPr lang="el-GR" sz="2000" dirty="0" smtClean="0">
                <a:latin typeface="Comic Sans MS" panose="030F0702030302020204" pitchFamily="66" charset="0"/>
              </a:rPr>
              <a:t>πέρυσι τον φεβρουάριο πήγα ταξίδι στην αθήνα.</a:t>
            </a:r>
          </a:p>
          <a:p>
            <a:endParaRPr lang="el-GR" sz="2000" dirty="0">
              <a:latin typeface="Comic Sans MS" panose="030F0702030302020204" pitchFamily="66" charset="0"/>
            </a:endParaRPr>
          </a:p>
          <a:p>
            <a:r>
              <a:rPr lang="el-GR" sz="2000" dirty="0" smtClean="0">
                <a:latin typeface="Comic Sans MS" panose="030F0702030302020204" pitchFamily="66" charset="0"/>
              </a:rPr>
              <a:t>____________________________________________</a:t>
            </a:r>
            <a:endParaRPr lang="el-GR" sz="2000" dirty="0">
              <a:latin typeface="Comic Sans MS" panose="030F0702030302020204" pitchFamily="66" charset="0"/>
            </a:endParaRP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9829800" cy="759618"/>
          </a:xfrm>
        </p:spPr>
        <p:txBody>
          <a:bodyPr>
            <a:normAutofit/>
          </a:bodyPr>
          <a:lstStyle/>
          <a:p>
            <a:r>
              <a:rPr lang="el-GR" sz="2400" dirty="0" smtClean="0">
                <a:solidFill>
                  <a:srgbClr val="FF0000"/>
                </a:solidFill>
                <a:latin typeface="Comic Sans MS" panose="030F0702030302020204" pitchFamily="66" charset="0"/>
              </a:rPr>
              <a:t>Συμπληρώνω τη λέξη που λείπει και διαβάζω δυνατά την πρόταση.</a:t>
            </a:r>
            <a:endParaRPr lang="el-GR" sz="2400" dirty="0">
              <a:solidFill>
                <a:srgbClr val="FF0000"/>
              </a:solidFill>
              <a:latin typeface="Comic Sans MS" panose="030F0702030302020204" pitchFamily="66" charset="0"/>
            </a:endParaRPr>
          </a:p>
        </p:txBody>
      </p:sp>
      <p:pic>
        <p:nvPicPr>
          <p:cNvPr id="3" name="Εικόνα 2"/>
          <p:cNvPicPr>
            <a:picLocks noChangeAspect="1"/>
          </p:cNvPicPr>
          <p:nvPr/>
        </p:nvPicPr>
        <p:blipFill>
          <a:blip r:embed="rId2"/>
          <a:stretch>
            <a:fillRect/>
          </a:stretch>
        </p:blipFill>
        <p:spPr>
          <a:xfrm>
            <a:off x="407368" y="1340768"/>
            <a:ext cx="1524000" cy="914400"/>
          </a:xfrm>
          <a:prstGeom prst="rect">
            <a:avLst/>
          </a:prstGeom>
        </p:spPr>
      </p:pic>
      <p:pic>
        <p:nvPicPr>
          <p:cNvPr id="4" name="Εικόνα 3"/>
          <p:cNvPicPr>
            <a:picLocks noChangeAspect="1"/>
          </p:cNvPicPr>
          <p:nvPr/>
        </p:nvPicPr>
        <p:blipFill>
          <a:blip r:embed="rId3"/>
          <a:stretch>
            <a:fillRect/>
          </a:stretch>
        </p:blipFill>
        <p:spPr>
          <a:xfrm>
            <a:off x="407368" y="2497805"/>
            <a:ext cx="1571625" cy="885825"/>
          </a:xfrm>
          <a:prstGeom prst="rect">
            <a:avLst/>
          </a:prstGeom>
        </p:spPr>
      </p:pic>
      <p:pic>
        <p:nvPicPr>
          <p:cNvPr id="5" name="Εικόνα 4"/>
          <p:cNvPicPr>
            <a:picLocks noChangeAspect="1"/>
          </p:cNvPicPr>
          <p:nvPr/>
        </p:nvPicPr>
        <p:blipFill>
          <a:blip r:embed="rId4"/>
          <a:stretch>
            <a:fillRect/>
          </a:stretch>
        </p:blipFill>
        <p:spPr>
          <a:xfrm>
            <a:off x="454993" y="3626267"/>
            <a:ext cx="1524000" cy="895350"/>
          </a:xfrm>
          <a:prstGeom prst="rect">
            <a:avLst/>
          </a:prstGeom>
        </p:spPr>
      </p:pic>
      <p:pic>
        <p:nvPicPr>
          <p:cNvPr id="6" name="Εικόνα 5"/>
          <p:cNvPicPr>
            <a:picLocks noChangeAspect="1"/>
          </p:cNvPicPr>
          <p:nvPr/>
        </p:nvPicPr>
        <p:blipFill>
          <a:blip r:embed="rId5"/>
          <a:stretch>
            <a:fillRect/>
          </a:stretch>
        </p:blipFill>
        <p:spPr>
          <a:xfrm>
            <a:off x="447865" y="4764254"/>
            <a:ext cx="1552575" cy="885825"/>
          </a:xfrm>
          <a:prstGeom prst="rect">
            <a:avLst/>
          </a:prstGeom>
        </p:spPr>
      </p:pic>
      <p:sp>
        <p:nvSpPr>
          <p:cNvPr id="7" name="TextBox 6"/>
          <p:cNvSpPr txBox="1"/>
          <p:nvPr/>
        </p:nvSpPr>
        <p:spPr>
          <a:xfrm>
            <a:off x="2279576" y="1367381"/>
            <a:ext cx="7128875" cy="461665"/>
          </a:xfrm>
          <a:prstGeom prst="rect">
            <a:avLst/>
          </a:prstGeom>
          <a:noFill/>
        </p:spPr>
        <p:txBody>
          <a:bodyPr wrap="none" rtlCol="0">
            <a:spAutoFit/>
          </a:bodyPr>
          <a:lstStyle/>
          <a:p>
            <a:r>
              <a:rPr lang="el-GR" sz="2400" dirty="0" smtClean="0">
                <a:latin typeface="Comic Sans MS" panose="030F0702030302020204" pitchFamily="66" charset="0"/>
              </a:rPr>
              <a:t>Το _______  μπουσουλάει και χαμογελά στη μαμά</a:t>
            </a:r>
            <a:r>
              <a:rPr lang="el-GR" dirty="0" smtClean="0"/>
              <a:t>.</a:t>
            </a:r>
            <a:endParaRPr lang="el-GR" dirty="0"/>
          </a:p>
        </p:txBody>
      </p:sp>
      <p:sp>
        <p:nvSpPr>
          <p:cNvPr id="8" name="TextBox 7"/>
          <p:cNvSpPr txBox="1"/>
          <p:nvPr/>
        </p:nvSpPr>
        <p:spPr>
          <a:xfrm>
            <a:off x="2423592" y="2756051"/>
            <a:ext cx="7306808" cy="461665"/>
          </a:xfrm>
          <a:prstGeom prst="rect">
            <a:avLst/>
          </a:prstGeom>
          <a:noFill/>
        </p:spPr>
        <p:txBody>
          <a:bodyPr wrap="none" rtlCol="0">
            <a:spAutoFit/>
          </a:bodyPr>
          <a:lstStyle/>
          <a:p>
            <a:r>
              <a:rPr lang="el-GR" sz="2400" dirty="0" smtClean="0">
                <a:latin typeface="Comic Sans MS" panose="030F0702030302020204" pitchFamily="66" charset="0"/>
              </a:rPr>
              <a:t>Η _________ αν και έτρεχε αργά, νίκησε τον λαγό.</a:t>
            </a:r>
            <a:endParaRPr lang="el-GR" sz="2400" dirty="0">
              <a:latin typeface="Comic Sans MS" panose="030F0702030302020204" pitchFamily="66" charset="0"/>
            </a:endParaRPr>
          </a:p>
        </p:txBody>
      </p:sp>
      <p:sp>
        <p:nvSpPr>
          <p:cNvPr id="9" name="TextBox 8"/>
          <p:cNvSpPr txBox="1"/>
          <p:nvPr/>
        </p:nvSpPr>
        <p:spPr>
          <a:xfrm>
            <a:off x="2314031" y="3942900"/>
            <a:ext cx="9642383" cy="461665"/>
          </a:xfrm>
          <a:prstGeom prst="rect">
            <a:avLst/>
          </a:prstGeom>
          <a:noFill/>
        </p:spPr>
        <p:txBody>
          <a:bodyPr wrap="none" rtlCol="0">
            <a:spAutoFit/>
          </a:bodyPr>
          <a:lstStyle/>
          <a:p>
            <a:r>
              <a:rPr lang="el-GR" sz="2400" dirty="0" smtClean="0">
                <a:latin typeface="Comic Sans MS" panose="030F0702030302020204" pitchFamily="66" charset="0"/>
              </a:rPr>
              <a:t>Χθες το πρωί μου αγόρασε ο παππούς μου ένα νόστιμο _________ </a:t>
            </a:r>
            <a:r>
              <a:rPr lang="el-GR" dirty="0" smtClean="0"/>
              <a:t>.</a:t>
            </a:r>
            <a:endParaRPr lang="el-GR" dirty="0"/>
          </a:p>
        </p:txBody>
      </p:sp>
      <p:sp>
        <p:nvSpPr>
          <p:cNvPr id="10" name="TextBox 9"/>
          <p:cNvSpPr txBox="1"/>
          <p:nvPr/>
        </p:nvSpPr>
        <p:spPr>
          <a:xfrm>
            <a:off x="2296154" y="4976333"/>
            <a:ext cx="8222123" cy="461665"/>
          </a:xfrm>
          <a:prstGeom prst="rect">
            <a:avLst/>
          </a:prstGeom>
          <a:noFill/>
        </p:spPr>
        <p:txBody>
          <a:bodyPr wrap="none" rtlCol="0">
            <a:spAutoFit/>
          </a:bodyPr>
          <a:lstStyle/>
          <a:p>
            <a:r>
              <a:rPr lang="el-GR" sz="2400" dirty="0" smtClean="0">
                <a:latin typeface="Comic Sans MS" panose="030F0702030302020204" pitchFamily="66" charset="0"/>
              </a:rPr>
              <a:t>Η ________ του παντελονιού μου είναι χρώμα πορτοκαλί.</a:t>
            </a:r>
            <a:endParaRPr lang="el-GR" sz="2400" dirty="0">
              <a:latin typeface="Comic Sans MS" panose="030F0702030302020204" pitchFamily="66" charset="0"/>
            </a:endParaRPr>
          </a:p>
        </p:txBody>
      </p:sp>
    </p:spTree>
    <p:extLst>
      <p:ext uri="{BB962C8B-B14F-4D97-AF65-F5344CB8AC3E}">
        <p14:creationId xmlns:p14="http://schemas.microsoft.com/office/powerpoint/2010/main" val="266112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Παιδιά-φίλοι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8_TF03896101" id="{D6C6EB41-DD7D-420A-A196-6FC490ABE6E9}" vid="{F30BB125-EEE8-4F8A-83C5-18D727329F3C}"/>
    </a:ext>
  </a:extLst>
</a:theme>
</file>

<file path=ppt/theme/theme2.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Παρουσίαση με παιδιά στην αυλή σχολείου, άλμπουμ (ευρεία οθόνη)</Template>
  <TotalTime>115</TotalTime>
  <Words>546</Words>
  <Application>Microsoft Office PowerPoint</Application>
  <PresentationFormat>Ευρεία οθόνη</PresentationFormat>
  <Paragraphs>113</Paragraphs>
  <Slides>11</Slides>
  <Notes>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Comic Sans MS</vt:lpstr>
      <vt:lpstr>Times New Roman</vt:lpstr>
      <vt:lpstr>Παιδιά-φίλοι 16x9</vt:lpstr>
      <vt:lpstr>Γλώσσα (6η εβδομάδα)</vt:lpstr>
      <vt:lpstr>Γεια σας αγαπημένοι μου μαθητές!</vt:lpstr>
      <vt:lpstr>Μπορείς να γράψεις ό, τι δείχνει η κάθε εικόνα;</vt:lpstr>
      <vt:lpstr>Παρουσίαση του PowerPoint</vt:lpstr>
      <vt:lpstr>Συμπλήρωσε κάτω από κάθε εικόνα τη σωστή λέξη και διάβασε την ιστορία. (νερό, ήλιος, λίμνη, δέντρα, βάτραχοι, λίμνη, πηγάδι, βάτραχοι, ακτίνες)</vt:lpstr>
      <vt:lpstr>Κύκλωσε τη σωστή λέξη κάτω από κάθε εικόνα.</vt:lpstr>
      <vt:lpstr>Βάζω στη σωστή σειρά τις λέξεις και σχηματίζω προτάσεις.</vt:lpstr>
      <vt:lpstr>Παρουσίαση του PowerPoint</vt:lpstr>
      <vt:lpstr>Συμπληρώνω τη λέξη που λείπει και διαβάζω δυνατά την πρόταση.</vt:lpstr>
      <vt:lpstr>Γέμισε τα καλαθάκια με λέξεις από τα μήλα. Στο πρώτο βάλε όσες λέξεις παίρνουν από μπροστά τους το ο, στο δεύτερο η και στο τρίτο το.</vt:lpstr>
      <vt:lpstr>Ένωσε τις λέξεις με τις εικόνες. Πάτησε στον παρακάτω σύνδεσμο.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Γλώσσα (6η εβδομάδα)</dc:title>
  <dc:creator>Ηλιας</dc:creator>
  <cp:keywords/>
  <cp:lastModifiedBy>Ηλιας</cp:lastModifiedBy>
  <cp:revision>15</cp:revision>
  <dcterms:created xsi:type="dcterms:W3CDTF">2020-05-12T14:46:06Z</dcterms:created>
  <dcterms:modified xsi:type="dcterms:W3CDTF">2020-05-15T15:39:33Z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